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34"/>
  </p:notesMasterIdLst>
  <p:handoutMasterIdLst>
    <p:handoutMasterId r:id="rId35"/>
  </p:handoutMasterIdLst>
  <p:sldIdLst>
    <p:sldId id="872" r:id="rId2"/>
    <p:sldId id="821" r:id="rId3"/>
    <p:sldId id="819" r:id="rId4"/>
    <p:sldId id="595" r:id="rId5"/>
    <p:sldId id="852" r:id="rId6"/>
    <p:sldId id="853" r:id="rId7"/>
    <p:sldId id="596" r:id="rId8"/>
    <p:sldId id="416" r:id="rId9"/>
    <p:sldId id="598" r:id="rId10"/>
    <p:sldId id="780" r:id="rId11"/>
    <p:sldId id="599" r:id="rId12"/>
    <p:sldId id="773" r:id="rId13"/>
    <p:sldId id="774" r:id="rId14"/>
    <p:sldId id="602" r:id="rId15"/>
    <p:sldId id="499" r:id="rId16"/>
    <p:sldId id="467" r:id="rId17"/>
    <p:sldId id="574" r:id="rId18"/>
    <p:sldId id="534" r:id="rId19"/>
    <p:sldId id="435" r:id="rId20"/>
    <p:sldId id="436" r:id="rId21"/>
    <p:sldId id="741" r:id="rId22"/>
    <p:sldId id="685" r:id="rId23"/>
    <p:sldId id="425" r:id="rId24"/>
    <p:sldId id="556" r:id="rId25"/>
    <p:sldId id="772" r:id="rId26"/>
    <p:sldId id="815" r:id="rId27"/>
    <p:sldId id="503" r:id="rId28"/>
    <p:sldId id="504" r:id="rId29"/>
    <p:sldId id="505" r:id="rId30"/>
    <p:sldId id="506" r:id="rId31"/>
    <p:sldId id="876" r:id="rId32"/>
    <p:sldId id="88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008040"/>
    <a:srgbClr val="FF0000"/>
    <a:srgbClr val="00FFFF"/>
    <a:srgbClr val="FFF8E3"/>
    <a:srgbClr val="666666"/>
    <a:srgbClr val="00FF00"/>
    <a:srgbClr val="800080"/>
    <a:srgbClr val="80004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9" autoAdjust="0"/>
    <p:restoredTop sz="92638" autoAdjust="0"/>
  </p:normalViewPr>
  <p:slideViewPr>
    <p:cSldViewPr snapToGrid="0" snapToObjects="1">
      <p:cViewPr varScale="1">
        <p:scale>
          <a:sx n="104" d="100"/>
          <a:sy n="104" d="100"/>
        </p:scale>
        <p:origin x="212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139B1-9EA1-954D-82E7-D99778A4EC2A}" type="datetime1">
              <a:rPr lang="en-US" smtClean="0"/>
              <a:t>8/29/23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52712-B581-9643-B4AB-1E72261187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09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815B9-0855-EE4B-BD4A-3B4DA05A3E8E}" type="datetime1">
              <a:rPr lang="en-US" smtClean="0"/>
              <a:t>8/29/23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B0494-9698-864F-A770-B0B06E274A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7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0494-9698-864F-A770-B0B06E274A5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69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403448"/>
            <a:ext cx="6498158" cy="1311532"/>
          </a:xfr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547372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Zhongbo</a:t>
            </a:r>
            <a:r>
              <a:rPr lang="en-US" dirty="0"/>
              <a:t>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322921" y="3286676"/>
            <a:ext cx="6498159" cy="911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Zhongbo Kang</a:t>
            </a:r>
          </a:p>
          <a:p>
            <a:r>
              <a:rPr lang="en-US" sz="2800" dirty="0"/>
              <a:t>UCLA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3600" b="0" cap="none" baseline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22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6654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796" y="107576"/>
            <a:ext cx="8449434" cy="58042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190500" dist="139700" dir="2700000" algn="tl" rotWithShape="0">
              <a:schemeClr val="tx2">
                <a:lumMod val="50000"/>
                <a:lumOff val="50000"/>
                <a:alpha val="76000"/>
              </a:scheme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96" y="811494"/>
            <a:ext cx="8449434" cy="5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9275" y="6436084"/>
            <a:ext cx="1012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8041" y="643608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85058" y="6436084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AD73320-B7C5-2046-BB1A-66D7C60C4B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10" Type="http://schemas.openxmlformats.org/officeDocument/2006/relationships/image" Target="../media/image72.png"/><Relationship Id="rId4" Type="http://schemas.openxmlformats.org/officeDocument/2006/relationships/image" Target="../media/image66.emf"/><Relationship Id="rId9" Type="http://schemas.openxmlformats.org/officeDocument/2006/relationships/image" Target="../media/image7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84.emf"/><Relationship Id="rId7" Type="http://schemas.openxmlformats.org/officeDocument/2006/relationships/image" Target="../media/image88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PRW30vz0n_kWypO0-Xlt3Db3VWszyg1Q/view?usp=sharing" TargetMode="External"/><Relationship Id="rId7" Type="http://schemas.openxmlformats.org/officeDocument/2006/relationships/image" Target="../media/image94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emf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emf"/><Relationship Id="rId3" Type="http://schemas.openxmlformats.org/officeDocument/2006/relationships/image" Target="../media/image115.emf"/><Relationship Id="rId7" Type="http://schemas.openxmlformats.org/officeDocument/2006/relationships/image" Target="../media/image119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emf"/><Relationship Id="rId5" Type="http://schemas.openxmlformats.org/officeDocument/2006/relationships/image" Target="../media/image117.emf"/><Relationship Id="rId4" Type="http://schemas.openxmlformats.org/officeDocument/2006/relationships/image" Target="../media/image116.emf"/><Relationship Id="rId9" Type="http://schemas.openxmlformats.org/officeDocument/2006/relationships/image" Target="../media/image12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7" Type="http://schemas.openxmlformats.org/officeDocument/2006/relationships/image" Target="../media/image132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emf"/><Relationship Id="rId5" Type="http://schemas.openxmlformats.org/officeDocument/2006/relationships/image" Target="../media/image130.emf"/><Relationship Id="rId4" Type="http://schemas.openxmlformats.org/officeDocument/2006/relationships/image" Target="../media/image12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2" Type="http://schemas.openxmlformats.org/officeDocument/2006/relationships/image" Target="../media/image12.emf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5" Type="http://schemas.openxmlformats.org/officeDocument/2006/relationships/image" Target="../media/image2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Relationship Id="rId14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0.png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openxmlformats.org/officeDocument/2006/relationships/image" Target="../media/image39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3: TMD factorization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TMD factorization, evolution, </a:t>
            </a:r>
            <a:r>
              <a:rPr lang="en-US" dirty="0" err="1"/>
              <a:t>resummation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62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EE1D-A9D8-A9C7-2408-6F4DC484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ECAF9-61B4-9BD0-1AB6-E5A6B37B4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TMD evolution</a:t>
            </a:r>
          </a:p>
          <a:p>
            <a:pPr lvl="1"/>
            <a:r>
              <a:rPr lang="en-US" dirty="0"/>
              <a:t>Usual renormalization scale + a rapidity scale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68C0A-4F96-9843-F761-A34CC96C4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20D46-2283-DACE-1797-F4F1B5D39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34552"/>
            <a:ext cx="7772400" cy="597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CB8E7D-54B3-1AA9-20C6-E7A64A4B0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302" y="2355165"/>
            <a:ext cx="1348056" cy="5908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E2EBE4-4AC8-4C47-ECD5-A18F0A3F6B50}"/>
              </a:ext>
            </a:extLst>
          </p:cNvPr>
          <p:cNvSpPr txBox="1"/>
          <p:nvPr/>
        </p:nvSpPr>
        <p:spPr>
          <a:xfrm>
            <a:off x="4948224" y="2201276"/>
            <a:ext cx="1940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Collins-Soper kernel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59F0CA-F94F-E4E9-7A03-9ED4CB391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214715"/>
            <a:ext cx="7772400" cy="8181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2A3D6A-E3C5-D5A8-ABF7-DB9F7CE31097}"/>
              </a:ext>
            </a:extLst>
          </p:cNvPr>
          <p:cNvSpPr txBox="1"/>
          <p:nvPr/>
        </p:nvSpPr>
        <p:spPr>
          <a:xfrm>
            <a:off x="6732867" y="6322648"/>
            <a:ext cx="2058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Courtesy of I. Stewart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463AFA-F4F6-7178-CE51-E701B80CC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714998"/>
            <a:ext cx="3919428" cy="502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32F231-262B-22FB-6FB8-4C74C2C5A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9752" y="4032862"/>
            <a:ext cx="3564496" cy="27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73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global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760695"/>
            <a:ext cx="8449434" cy="5624590"/>
          </a:xfrm>
        </p:spPr>
        <p:txBody>
          <a:bodyPr/>
          <a:lstStyle/>
          <a:p>
            <a:r>
              <a:rPr lang="en-US" dirty="0"/>
              <a:t>Outline of a TMD global analysis [</a:t>
            </a:r>
            <a:r>
              <a:rPr lang="en-US" sz="1800" i="1" dirty="0">
                <a:solidFill>
                  <a:srgbClr val="0432FF"/>
                </a:solidFill>
              </a:rPr>
              <a:t>lattice input on initial TMD and CS kernel</a:t>
            </a:r>
            <a:r>
              <a:rPr lang="en-US" dirty="0"/>
              <a:t>]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3E0A09-546F-E92F-0A9C-FB609D683341}"/>
              </a:ext>
            </a:extLst>
          </p:cNvPr>
          <p:cNvSpPr txBox="1"/>
          <p:nvPr/>
        </p:nvSpPr>
        <p:spPr>
          <a:xfrm>
            <a:off x="125657" y="5717391"/>
            <a:ext cx="359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Fourier transform numerical heavy</a:t>
            </a:r>
          </a:p>
          <a:p>
            <a:r>
              <a:rPr lang="en-US" sz="1400" dirty="0">
                <a:solidFill>
                  <a:srgbClr val="0432FF"/>
                </a:solidFill>
              </a:rPr>
              <a:t>Kang, </a:t>
            </a:r>
            <a:r>
              <a:rPr lang="en-US" sz="1400" dirty="0" err="1">
                <a:solidFill>
                  <a:srgbClr val="0432FF"/>
                </a:solidFill>
              </a:rPr>
              <a:t>Prokudin</a:t>
            </a:r>
            <a:r>
              <a:rPr lang="en-US" sz="1400" dirty="0">
                <a:solidFill>
                  <a:srgbClr val="0432FF"/>
                </a:solidFill>
              </a:rPr>
              <a:t>, Sato, Terry, 1906.05949</a:t>
            </a:r>
          </a:p>
          <a:p>
            <a:r>
              <a:rPr lang="en-US" sz="1400" dirty="0">
                <a:solidFill>
                  <a:srgbClr val="0432FF"/>
                </a:solidFill>
              </a:rPr>
              <a:t>Implemented by </a:t>
            </a:r>
            <a:r>
              <a:rPr lang="en-US" sz="1400" dirty="0" err="1">
                <a:solidFill>
                  <a:srgbClr val="0432FF"/>
                </a:solidFill>
              </a:rPr>
              <a:t>ResBos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</a:p>
          <a:p>
            <a:r>
              <a:rPr lang="en-US" sz="1400" dirty="0">
                <a:solidFill>
                  <a:srgbClr val="0432FF"/>
                </a:solidFill>
              </a:rPr>
              <a:t>[Joshua Isaacson, 2022]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BE1387-4B15-C786-09C5-F2D6E67D205C}"/>
              </a:ext>
            </a:extLst>
          </p:cNvPr>
          <p:cNvGrpSpPr/>
          <p:nvPr/>
        </p:nvGrpSpPr>
        <p:grpSpPr>
          <a:xfrm>
            <a:off x="912913" y="1313054"/>
            <a:ext cx="7833136" cy="5438399"/>
            <a:chOff x="912913" y="1313054"/>
            <a:chExt cx="7833136" cy="543839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8447B2F-181C-9D5C-5FA8-06A61348ECBC}"/>
                </a:ext>
              </a:extLst>
            </p:cNvPr>
            <p:cNvGrpSpPr/>
            <p:nvPr/>
          </p:nvGrpSpPr>
          <p:grpSpPr>
            <a:xfrm>
              <a:off x="912913" y="1313054"/>
              <a:ext cx="7833136" cy="5438399"/>
              <a:chOff x="912913" y="1182424"/>
              <a:chExt cx="7833136" cy="543839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912913" y="1182424"/>
                <a:ext cx="7833136" cy="5438399"/>
                <a:chOff x="912913" y="1182424"/>
                <a:chExt cx="7833136" cy="5438399"/>
              </a:xfrm>
            </p:grpSpPr>
            <p:sp>
              <p:nvSpPr>
                <p:cNvPr id="38" name="TextBox 37"/>
                <p:cNvSpPr txBox="1"/>
                <p:nvPr/>
              </p:nvSpPr>
              <p:spPr>
                <a:xfrm>
                  <a:off x="5392771" y="6282269"/>
                  <a:ext cx="126987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008040"/>
                      </a:solidFill>
                    </a:rPr>
                    <a:t>yes</a:t>
                  </a:r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912913" y="1182424"/>
                  <a:ext cx="7833136" cy="5183774"/>
                  <a:chOff x="912913" y="1538017"/>
                  <a:chExt cx="7833136" cy="5183774"/>
                </a:xfrm>
              </p:grpSpPr>
              <p:sp>
                <p:nvSpPr>
                  <p:cNvPr id="5" name="Rectangle 4"/>
                  <p:cNvSpPr/>
                  <p:nvPr/>
                </p:nvSpPr>
                <p:spPr>
                  <a:xfrm>
                    <a:off x="4256767" y="1538017"/>
                    <a:ext cx="2866616" cy="841155"/>
                  </a:xfrm>
                  <a:prstGeom prst="rect">
                    <a:avLst/>
                  </a:prstGeom>
                  <a:solidFill>
                    <a:srgbClr val="008000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1400" dirty="0"/>
                      <a:t>Ansatz for TMDs at initial scale</a:t>
                    </a:r>
                  </a:p>
                </p:txBody>
              </p:sp>
              <p:sp>
                <p:nvSpPr>
                  <p:cNvPr id="6" name="Rectangle 5"/>
                  <p:cNvSpPr/>
                  <p:nvPr/>
                </p:nvSpPr>
                <p:spPr>
                  <a:xfrm>
                    <a:off x="4256767" y="3068220"/>
                    <a:ext cx="2866616" cy="751317"/>
                  </a:xfrm>
                  <a:prstGeom prst="rect">
                    <a:avLst/>
                  </a:prstGeom>
                  <a:solidFill>
                    <a:srgbClr val="008000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/>
                      <a:t>Evolve TMDs to relevant scale with TMD evolution</a:t>
                    </a:r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>
                  <a:xfrm>
                    <a:off x="912913" y="3032444"/>
                    <a:ext cx="2395919" cy="751317"/>
                  </a:xfrm>
                  <a:prstGeom prst="rect">
                    <a:avLst/>
                  </a:prstGeom>
                  <a:solidFill>
                    <a:srgbClr val="3366FF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/>
                      <a:t>Model ansatz for </a:t>
                    </a:r>
                  </a:p>
                  <a:p>
                    <a:pPr algn="ctr"/>
                    <a:r>
                      <a:rPr lang="en-US" sz="1400" dirty="0"/>
                      <a:t>non-perturbative </a:t>
                    </a:r>
                  </a:p>
                  <a:p>
                    <a:pPr algn="ctr"/>
                    <a:r>
                      <a:rPr lang="en-US" sz="1400" dirty="0"/>
                      <a:t>Collins-Soper kernel</a:t>
                    </a:r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>
                  <a:xfrm>
                    <a:off x="4276137" y="5336633"/>
                    <a:ext cx="2847246" cy="670322"/>
                  </a:xfrm>
                  <a:prstGeom prst="rect">
                    <a:avLst/>
                  </a:prstGeom>
                  <a:solidFill>
                    <a:srgbClr val="008000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/>
                      <a:t>calculate the cross section/asymmetry as well as χ</a:t>
                    </a:r>
                    <a:r>
                      <a:rPr lang="en-US" sz="1400" baseline="30000" dirty="0"/>
                      <a:t>2</a:t>
                    </a:r>
                  </a:p>
                </p:txBody>
              </p:sp>
              <p:cxnSp>
                <p:nvCxnSpPr>
                  <p:cNvPr id="10" name="Straight Arrow Connector 9"/>
                  <p:cNvCxnSpPr/>
                  <p:nvPr/>
                </p:nvCxnSpPr>
                <p:spPr>
                  <a:xfrm>
                    <a:off x="5615125" y="2379172"/>
                    <a:ext cx="0" cy="689048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Arrow Connector 10"/>
                  <p:cNvCxnSpPr/>
                  <p:nvPr/>
                </p:nvCxnSpPr>
                <p:spPr>
                  <a:xfrm>
                    <a:off x="5607502" y="3837425"/>
                    <a:ext cx="0" cy="402336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Arrow Connector 11"/>
                  <p:cNvCxnSpPr/>
                  <p:nvPr/>
                </p:nvCxnSpPr>
                <p:spPr>
                  <a:xfrm>
                    <a:off x="5607502" y="6008559"/>
                    <a:ext cx="0" cy="713232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>
                    <a:off x="5608923" y="6349801"/>
                    <a:ext cx="2028892" cy="0"/>
                  </a:xfrm>
                  <a:prstGeom prst="line">
                    <a:avLst/>
                  </a:prstGeom>
                  <a:ln w="28575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7619255" y="2683273"/>
                    <a:ext cx="0" cy="3675888"/>
                  </a:xfrm>
                  <a:prstGeom prst="line">
                    <a:avLst/>
                  </a:prstGeom>
                  <a:ln w="28575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Arrow Connector 25"/>
                  <p:cNvCxnSpPr/>
                  <p:nvPr/>
                </p:nvCxnSpPr>
                <p:spPr>
                  <a:xfrm flipH="1">
                    <a:off x="5626135" y="2665385"/>
                    <a:ext cx="2011680" cy="0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Arrow Connector 26"/>
                  <p:cNvCxnSpPr>
                    <a:endCxn id="6" idx="1"/>
                  </p:cNvCxnSpPr>
                  <p:nvPr/>
                </p:nvCxnSpPr>
                <p:spPr>
                  <a:xfrm flipV="1">
                    <a:off x="3309579" y="3443879"/>
                    <a:ext cx="947188" cy="9988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Arrow Connector 32"/>
                  <p:cNvCxnSpPr/>
                  <p:nvPr/>
                </p:nvCxnSpPr>
                <p:spPr>
                  <a:xfrm flipV="1">
                    <a:off x="3738089" y="3435977"/>
                    <a:ext cx="0" cy="2231136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 flipH="1" flipV="1">
                    <a:off x="3757459" y="5652849"/>
                    <a:ext cx="518678" cy="696"/>
                  </a:xfrm>
                  <a:prstGeom prst="line">
                    <a:avLst/>
                  </a:prstGeom>
                  <a:ln w="28575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6134756" y="4111916"/>
                    <a:ext cx="2611293" cy="338554"/>
                  </a:xfrm>
                  <a:prstGeom prst="rect">
                    <a:avLst/>
                  </a:prstGeom>
                  <a:noFill/>
                  <a:scene3d>
                    <a:camera prst="orthographicFront">
                      <a:rot lat="0" lon="0" rev="5400000"/>
                    </a:camera>
                    <a:lightRig rig="threePt" dir="t"/>
                  </a:scene3d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adjust parameters</a:t>
                    </a:r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6459447" y="6288261"/>
                    <a:ext cx="126987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no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4014866" y="6147964"/>
                    <a:ext cx="173490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i="1" dirty="0"/>
                      <a:t>χ</a:t>
                    </a:r>
                    <a:r>
                      <a:rPr lang="en-US" sz="1600" baseline="30000" dirty="0"/>
                      <a:t>2</a:t>
                    </a:r>
                    <a:r>
                      <a:rPr lang="en-US" sz="1600" dirty="0"/>
                      <a:t> minimum?</a:t>
                    </a:r>
                  </a:p>
                </p:txBody>
              </p:sp>
              <p:cxnSp>
                <p:nvCxnSpPr>
                  <p:cNvPr id="41" name="Straight Connector 40"/>
                  <p:cNvCxnSpPr/>
                  <p:nvPr/>
                </p:nvCxnSpPr>
                <p:spPr>
                  <a:xfrm flipH="1">
                    <a:off x="1949528" y="2665385"/>
                    <a:ext cx="3658721" cy="0"/>
                  </a:xfrm>
                  <a:prstGeom prst="line">
                    <a:avLst/>
                  </a:prstGeom>
                  <a:ln w="28575" cmpd="sng">
                    <a:solidFill>
                      <a:srgbClr val="0432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/>
                  <p:cNvCxnSpPr/>
                  <p:nvPr/>
                </p:nvCxnSpPr>
                <p:spPr>
                  <a:xfrm>
                    <a:off x="1949528" y="2656788"/>
                    <a:ext cx="0" cy="365760"/>
                  </a:xfrm>
                  <a:prstGeom prst="straightConnector1">
                    <a:avLst/>
                  </a:prstGeom>
                  <a:ln w="28575" cmpd="sng">
                    <a:solidFill>
                      <a:srgbClr val="0432FF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Rectangle 42"/>
                  <p:cNvSpPr/>
                  <p:nvPr/>
                </p:nvSpPr>
                <p:spPr>
                  <a:xfrm>
                    <a:off x="2731219" y="4472809"/>
                    <a:ext cx="1578778" cy="338554"/>
                  </a:xfrm>
                  <a:prstGeom prst="rect">
                    <a:avLst/>
                  </a:prstGeom>
                  <a:scene3d>
                    <a:camera prst="orthographicFront">
                      <a:rot lat="0" lon="0" rev="5400000"/>
                    </a:camera>
                    <a:lightRig rig="threePt" dir="t"/>
                  </a:scene3d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/>
                      <a:t>all data points</a:t>
                    </a: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4262857" y="4240464"/>
                    <a:ext cx="2860526" cy="659851"/>
                  </a:xfrm>
                  <a:prstGeom prst="rect">
                    <a:avLst/>
                  </a:prstGeom>
                  <a:solidFill>
                    <a:srgbClr val="3366FF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bg1"/>
                        </a:solidFill>
                      </a:rPr>
                      <a:t>Fourier transform </a:t>
                    </a:r>
                    <a:r>
                      <a:rPr lang="en-US" sz="1400" dirty="0"/>
                      <a:t>back to momentum space</a:t>
                    </a:r>
                    <a:endParaRPr lang="en-US" sz="1400" baseline="30000" dirty="0"/>
                  </a:p>
                </p:txBody>
              </p:sp>
              <p:cxnSp>
                <p:nvCxnSpPr>
                  <p:cNvPr id="28" name="Straight Arrow Connector 27"/>
                  <p:cNvCxnSpPr/>
                  <p:nvPr/>
                </p:nvCxnSpPr>
                <p:spPr>
                  <a:xfrm>
                    <a:off x="5608249" y="4932875"/>
                    <a:ext cx="0" cy="402336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7093DB2-538D-C25D-10DC-BB73AFB721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68819" y="1601082"/>
                <a:ext cx="1314631" cy="239896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DEBF401-42AC-498D-40BA-AD25A2BDC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1673" y="3591131"/>
              <a:ext cx="864710" cy="295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3661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8580C-5A94-0746-921B-6F6E8A438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Unpolarized cross sections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47BAA-6A78-1248-AE35-2FF7EC0D8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fit achieved in the “TMD region” (N</a:t>
            </a:r>
            <a:r>
              <a:rPr lang="en-US" baseline="30000" dirty="0"/>
              <a:t>3</a:t>
            </a:r>
            <a:r>
              <a:rPr lang="en-US" dirty="0"/>
              <a:t>LL)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1AEAF-285C-C84B-90EB-8CDC1043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88EE40-EE0B-8449-9E78-17061A13B47E}"/>
              </a:ext>
            </a:extLst>
          </p:cNvPr>
          <p:cNvGrpSpPr/>
          <p:nvPr/>
        </p:nvGrpSpPr>
        <p:grpSpPr>
          <a:xfrm>
            <a:off x="799464" y="1718663"/>
            <a:ext cx="3482567" cy="1087779"/>
            <a:chOff x="799464" y="1230750"/>
            <a:chExt cx="3482567" cy="10877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74BB25-6D17-F045-8C55-EDADCEE05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464" y="1230750"/>
              <a:ext cx="3465441" cy="108777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DB0F59-60B8-144D-AA16-A2A48220296D}"/>
                </a:ext>
              </a:extLst>
            </p:cNvPr>
            <p:cNvSpPr/>
            <p:nvPr/>
          </p:nvSpPr>
          <p:spPr>
            <a:xfrm>
              <a:off x="3026559" y="2010752"/>
              <a:ext cx="12554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432FF"/>
                  </a:solidFill>
                </a:rPr>
                <a:t>JHEP (2020)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0B150E3-FCEF-5340-AFF9-925761C7C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538" y="1336080"/>
            <a:ext cx="1344923" cy="256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757151-3BE6-AE41-B933-90A21A755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51" y="3141143"/>
            <a:ext cx="2950114" cy="3516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3E51C7-7415-0B4E-8654-6647783D51D2}"/>
              </a:ext>
            </a:extLst>
          </p:cNvPr>
          <p:cNvSpPr/>
          <p:nvPr/>
        </p:nvSpPr>
        <p:spPr>
          <a:xfrm>
            <a:off x="2072071" y="2835116"/>
            <a:ext cx="638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SIDIS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19E4C4-66A5-CA4A-9B1E-BBD1B2E51D19}"/>
              </a:ext>
            </a:extLst>
          </p:cNvPr>
          <p:cNvSpPr/>
          <p:nvPr/>
        </p:nvSpPr>
        <p:spPr>
          <a:xfrm>
            <a:off x="6060680" y="3042816"/>
            <a:ext cx="9350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Drell</a:t>
            </a:r>
            <a:r>
              <a:rPr lang="en-US" sz="1400" dirty="0"/>
              <a:t>-Yan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EFF155-E7CF-A634-44F5-1AA2AC100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698" y="1716075"/>
            <a:ext cx="3879028" cy="8933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627D27-7857-B3E0-9E97-95D86246D190}"/>
              </a:ext>
            </a:extLst>
          </p:cNvPr>
          <p:cNvSpPr/>
          <p:nvPr/>
        </p:nvSpPr>
        <p:spPr>
          <a:xfrm>
            <a:off x="7089064" y="2610220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2206.07598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9E815E-B818-6317-A097-09D2B6E33AB3}"/>
              </a:ext>
            </a:extLst>
          </p:cNvPr>
          <p:cNvGrpSpPr/>
          <p:nvPr/>
        </p:nvGrpSpPr>
        <p:grpSpPr>
          <a:xfrm>
            <a:off x="4220277" y="3436542"/>
            <a:ext cx="4581953" cy="2989625"/>
            <a:chOff x="4837674" y="3446459"/>
            <a:chExt cx="4581953" cy="29896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57258E-8991-047A-4A16-850211BA1C1A}"/>
                </a:ext>
              </a:extLst>
            </p:cNvPr>
            <p:cNvSpPr/>
            <p:nvPr/>
          </p:nvSpPr>
          <p:spPr>
            <a:xfrm>
              <a:off x="4837674" y="3446459"/>
              <a:ext cx="4581953" cy="2989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0A4977-4D69-7139-AC4A-C7FE2094C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9580" y="3517640"/>
              <a:ext cx="4169598" cy="13834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9DF57B-C709-4414-204D-4C8172A09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9580" y="4978791"/>
              <a:ext cx="4169598" cy="1430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7082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63D7-5A48-AD4D-B324-439C9383D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Unpolarized TMDs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CB90E-4D1D-3648-B02A-D26823AE4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Extracted unpolarized TMD PDFs and FFs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Useful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04EEC-FDAB-054A-A87E-196888C25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EFF97F-BD9D-AB42-9624-63E09EB1E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043" y="4850032"/>
            <a:ext cx="5041900" cy="711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D2F41E-E9AB-1C44-AC14-AF61C9141F24}"/>
              </a:ext>
            </a:extLst>
          </p:cNvPr>
          <p:cNvSpPr/>
          <p:nvPr/>
        </p:nvSpPr>
        <p:spPr>
          <a:xfrm>
            <a:off x="2726113" y="4258718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2103.09741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0593F-0FE9-566C-8128-158604625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1308180"/>
            <a:ext cx="6972300" cy="266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D4C5FD-3D01-6F31-EACA-FEB0AC0A07BF}"/>
              </a:ext>
            </a:extLst>
          </p:cNvPr>
          <p:cNvSpPr/>
          <p:nvPr/>
        </p:nvSpPr>
        <p:spPr>
          <a:xfrm>
            <a:off x="5782779" y="1562857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2206.07598</a:t>
            </a:r>
          </a:p>
        </p:txBody>
      </p:sp>
    </p:spTree>
    <p:extLst>
      <p:ext uri="{BB962C8B-B14F-4D97-AF65-F5344CB8AC3E}">
        <p14:creationId xmlns:p14="http://schemas.microsoft.com/office/powerpoint/2010/main" val="2192295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TMD 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666666"/>
                </a:solidFill>
              </a:rPr>
              <a:t>What evolution does</a:t>
            </a:r>
          </a:p>
          <a:p>
            <a:pPr lvl="1"/>
            <a:r>
              <a:rPr lang="en-US" dirty="0"/>
              <a:t>Spread out the distribution to much larger </a:t>
            </a:r>
            <a:r>
              <a:rPr lang="en-US" dirty="0" err="1"/>
              <a:t>kt</a:t>
            </a:r>
            <a:endParaRPr lang="en-US" dirty="0"/>
          </a:p>
          <a:p>
            <a:pPr lvl="1"/>
            <a:r>
              <a:rPr lang="en-US" dirty="0"/>
              <a:t>At low </a:t>
            </a:r>
            <a:r>
              <a:rPr lang="en-US" dirty="0" err="1"/>
              <a:t>kt</a:t>
            </a:r>
            <a:r>
              <a:rPr lang="en-US" dirty="0"/>
              <a:t>, the distribution decreases due to this spread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36797" y="1981521"/>
            <a:ext cx="3229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Based on Echevarria, </a:t>
            </a:r>
            <a:r>
              <a:rPr lang="en-US" sz="1200" dirty="0" err="1">
                <a:solidFill>
                  <a:srgbClr val="0000FF"/>
                </a:solidFill>
              </a:rPr>
              <a:t>Idilbi</a:t>
            </a:r>
            <a:r>
              <a:rPr lang="en-US" sz="1200" dirty="0">
                <a:solidFill>
                  <a:srgbClr val="0000FF"/>
                </a:solidFill>
              </a:rPr>
              <a:t>, Kang, </a:t>
            </a:r>
            <a:r>
              <a:rPr lang="en-US" sz="1200" dirty="0" err="1">
                <a:solidFill>
                  <a:srgbClr val="0000FF"/>
                </a:solidFill>
              </a:rPr>
              <a:t>Vitev</a:t>
            </a:r>
            <a:r>
              <a:rPr lang="en-US" sz="1200" dirty="0">
                <a:solidFill>
                  <a:srgbClr val="0000FF"/>
                </a:solidFill>
              </a:rPr>
              <a:t>, 14</a:t>
            </a:r>
            <a:endParaRPr lang="en-US" sz="1200" dirty="0"/>
          </a:p>
        </p:txBody>
      </p:sp>
      <p:pic>
        <p:nvPicPr>
          <p:cNvPr id="8" name="Picture 7" descr="u-pdf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58" y="2550569"/>
            <a:ext cx="6139649" cy="32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65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function: non-universal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811493"/>
            <a:ext cx="8588970" cy="5823751"/>
          </a:xfrm>
        </p:spPr>
        <p:txBody>
          <a:bodyPr>
            <a:normAutofit/>
          </a:bodyPr>
          <a:lstStyle/>
          <a:p>
            <a:r>
              <a:rPr lang="en-US" sz="1800" dirty="0" err="1"/>
              <a:t>Sivers</a:t>
            </a:r>
            <a:r>
              <a:rPr lang="en-US" sz="1800" dirty="0"/>
              <a:t> function: </a:t>
            </a:r>
            <a:r>
              <a:rPr lang="en-US" sz="1800" dirty="0" err="1"/>
              <a:t>unpolarized</a:t>
            </a:r>
            <a:r>
              <a:rPr lang="en-US" sz="1800" dirty="0"/>
              <a:t> quark distribution inside a transversely polarized proton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7859" y="5788339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442" y="1650966"/>
            <a:ext cx="6282324" cy="52615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330754" y="2126750"/>
            <a:ext cx="2111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8040"/>
                </a:solidFill>
              </a:rPr>
              <a:t>Spin</a:t>
            </a:r>
            <a:r>
              <a:rPr lang="en-US" dirty="0">
                <a:solidFill>
                  <a:srgbClr val="008040"/>
                </a:solidFill>
              </a:rPr>
              <a:t>-</a:t>
            </a:r>
            <a:r>
              <a:rPr lang="en-US" sz="1600" dirty="0">
                <a:solidFill>
                  <a:srgbClr val="008040"/>
                </a:solidFill>
              </a:rPr>
              <a:t>independent</a:t>
            </a:r>
            <a:endParaRPr lang="en-US" dirty="0">
              <a:solidFill>
                <a:srgbClr val="00804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91086" y="2146794"/>
            <a:ext cx="2111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8040"/>
                </a:solidFill>
              </a:rPr>
              <a:t>Spin-dependent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4" y="1449545"/>
            <a:ext cx="2161048" cy="1162316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698" y="5504889"/>
            <a:ext cx="3962400" cy="368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25" y="5233733"/>
            <a:ext cx="3631022" cy="14283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59875" y="6035597"/>
            <a:ext cx="43968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Collins 02, Boer-Mulders-</a:t>
            </a:r>
            <a:r>
              <a:rPr lang="en-US" sz="1200" dirty="0" err="1">
                <a:solidFill>
                  <a:srgbClr val="0000FF"/>
                </a:solidFill>
              </a:rPr>
              <a:t>Pijlman</a:t>
            </a:r>
            <a:r>
              <a:rPr lang="en-US" sz="1200" dirty="0">
                <a:solidFill>
                  <a:srgbClr val="0000FF"/>
                </a:solidFill>
              </a:rPr>
              <a:t> 03, Kang-</a:t>
            </a:r>
            <a:r>
              <a:rPr lang="en-US" sz="1200" dirty="0" err="1">
                <a:solidFill>
                  <a:srgbClr val="0000FF"/>
                </a:solidFill>
              </a:rPr>
              <a:t>Qiu</a:t>
            </a:r>
            <a:r>
              <a:rPr lang="en-US" sz="1200" dirty="0">
                <a:solidFill>
                  <a:srgbClr val="0000FF"/>
                </a:solidFill>
              </a:rPr>
              <a:t>, 09 …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87887" y="2697914"/>
            <a:ext cx="7962436" cy="22967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66666"/>
              </a:buClr>
              <a:buFont typeface="Wingdings" charset="2"/>
              <a:buChar char="ü"/>
            </a:pPr>
            <a:r>
              <a:rPr lang="en-US" sz="1400" dirty="0"/>
              <a:t>1990: introduced by D. </a:t>
            </a:r>
            <a:r>
              <a:rPr lang="en-US" sz="1400" dirty="0" err="1"/>
              <a:t>Sivers</a:t>
            </a:r>
            <a:r>
              <a:rPr lang="en-US" sz="1400" dirty="0"/>
              <a:t>, to describe the large single spin asymmetry measured in inclusive hadron production in </a:t>
            </a:r>
            <a:r>
              <a:rPr lang="en-US" sz="1400" dirty="0" err="1"/>
              <a:t>p+p</a:t>
            </a:r>
            <a:r>
              <a:rPr lang="en-US" sz="1400" dirty="0"/>
              <a:t> collisions at </a:t>
            </a:r>
            <a:r>
              <a:rPr lang="en-US" sz="1400" dirty="0" err="1"/>
              <a:t>Fermilab</a:t>
            </a:r>
            <a:endParaRPr lang="en-US" sz="1400" dirty="0"/>
          </a:p>
          <a:p>
            <a:pPr>
              <a:buClr>
                <a:srgbClr val="666666"/>
              </a:buClr>
              <a:buFont typeface="Wingdings" charset="2"/>
              <a:buChar char="ü"/>
            </a:pPr>
            <a:r>
              <a:rPr lang="en-US" sz="1400" dirty="0"/>
              <a:t>1993: J. Collins shows </a:t>
            </a:r>
            <a:r>
              <a:rPr lang="en-US" sz="1400" dirty="0" err="1"/>
              <a:t>Sivers</a:t>
            </a:r>
            <a:r>
              <a:rPr lang="en-US" sz="1400" dirty="0"/>
              <a:t> function has to vanish due to time-reversal invariance</a:t>
            </a:r>
          </a:p>
          <a:p>
            <a:pPr>
              <a:buClr>
                <a:srgbClr val="666666"/>
              </a:buClr>
              <a:buFont typeface="Wingdings" charset="2"/>
              <a:buChar char="ü"/>
            </a:pPr>
            <a:r>
              <a:rPr lang="en-US" sz="1400" dirty="0"/>
              <a:t>2002: Brodsky, Hwang, Schmidt performed an explicit model calculation, showed the existence of the </a:t>
            </a:r>
            <a:r>
              <a:rPr lang="en-US" sz="1400" dirty="0" err="1"/>
              <a:t>Sivers</a:t>
            </a:r>
            <a:r>
              <a:rPr lang="en-US" sz="1400" dirty="0"/>
              <a:t> function</a:t>
            </a:r>
          </a:p>
          <a:p>
            <a:pPr>
              <a:buClr>
                <a:srgbClr val="666666"/>
              </a:buClr>
              <a:buFont typeface="Wingdings" charset="2"/>
              <a:buChar char="ü"/>
            </a:pPr>
            <a:r>
              <a:rPr lang="en-US" sz="1400" dirty="0"/>
              <a:t>2002: Original proof missed the gauge link (needed to properly define gauge invariant distribution), once added, found </a:t>
            </a:r>
            <a:r>
              <a:rPr lang="en-US" sz="1400" dirty="0" err="1"/>
              <a:t>Sivers</a:t>
            </a:r>
            <a:r>
              <a:rPr lang="en-US" sz="1400" dirty="0"/>
              <a:t> function in SIDIS is </a:t>
            </a:r>
            <a:r>
              <a:rPr lang="en-US" sz="1400" dirty="0">
                <a:solidFill>
                  <a:srgbClr val="FF0000"/>
                </a:solidFill>
              </a:rPr>
              <a:t>opposite</a:t>
            </a:r>
            <a:r>
              <a:rPr lang="en-US" sz="1400" dirty="0"/>
              <a:t> to that in </a:t>
            </a:r>
            <a:r>
              <a:rPr lang="en-US" sz="1400" dirty="0" err="1"/>
              <a:t>Drell</a:t>
            </a:r>
            <a:r>
              <a:rPr lang="en-US" sz="1400" dirty="0"/>
              <a:t>-Yan </a:t>
            </a:r>
          </a:p>
        </p:txBody>
      </p:sp>
    </p:spTree>
    <p:extLst>
      <p:ext uri="{BB962C8B-B14F-4D97-AF65-F5344CB8AC3E}">
        <p14:creationId xmlns:p14="http://schemas.microsoft.com/office/powerpoint/2010/main" val="302420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Fundamental feature of </a:t>
            </a:r>
            <a:r>
              <a:rPr lang="en-US" sz="2400" dirty="0" err="1"/>
              <a:t>Sivers</a:t>
            </a:r>
            <a:r>
              <a:rPr lang="en-US" sz="2400" dirty="0"/>
              <a:t>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811493"/>
            <a:ext cx="8588970" cy="5823751"/>
          </a:xfrm>
        </p:spPr>
        <p:txBody>
          <a:bodyPr>
            <a:normAutofit/>
          </a:bodyPr>
          <a:lstStyle/>
          <a:p>
            <a:r>
              <a:rPr lang="en-US" sz="1800" dirty="0" err="1"/>
              <a:t>Sivers</a:t>
            </a:r>
            <a:r>
              <a:rPr lang="en-US" sz="1800" dirty="0"/>
              <a:t> function: check its definition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7859" y="5788339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845957" y="3899674"/>
            <a:ext cx="2708295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666666"/>
                </a:solidFill>
              </a:rPr>
              <a:t>Sivers</a:t>
            </a:r>
            <a:r>
              <a:rPr lang="en-US" b="1" dirty="0">
                <a:solidFill>
                  <a:srgbClr val="666666"/>
                </a:solidFill>
              </a:rPr>
              <a:t> effect</a:t>
            </a:r>
          </a:p>
          <a:p>
            <a:pPr algn="ctr"/>
            <a:endParaRPr lang="en-US" b="1" dirty="0">
              <a:solidFill>
                <a:srgbClr val="666666"/>
              </a:solidFill>
            </a:endParaRPr>
          </a:p>
          <a:p>
            <a:pPr algn="ctr"/>
            <a:r>
              <a:rPr lang="en-US" dirty="0">
                <a:solidFill>
                  <a:srgbClr val="666666"/>
                </a:solidFill>
              </a:rPr>
              <a:t>left-right asymmetry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81601" y="3381579"/>
            <a:ext cx="3620630" cy="25853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66666"/>
                </a:solidFill>
              </a:rPr>
              <a:t>Look closer</a:t>
            </a:r>
          </a:p>
          <a:p>
            <a:pPr algn="ctr"/>
            <a:endParaRPr lang="en-US" b="1" dirty="0">
              <a:solidFill>
                <a:srgbClr val="666666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b="1" dirty="0">
                <a:solidFill>
                  <a:srgbClr val="666666"/>
                </a:solidFill>
              </a:rPr>
              <a:t>Naïve time-reversal-odd</a:t>
            </a:r>
            <a:r>
              <a:rPr lang="en-US" dirty="0">
                <a:solidFill>
                  <a:srgbClr val="666666"/>
                </a:solidFill>
              </a:rPr>
              <a:t>: recall momentum and spin change sign under T</a:t>
            </a:r>
          </a:p>
          <a:p>
            <a:pPr marL="285750" indent="-285750">
              <a:buFont typeface="Wingdings" charset="2"/>
              <a:buChar char="ü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b="1" dirty="0">
                <a:solidFill>
                  <a:srgbClr val="666666"/>
                </a:solidFill>
              </a:rPr>
              <a:t>Forbidden?</a:t>
            </a:r>
            <a:r>
              <a:rPr lang="en-US" dirty="0">
                <a:solidFill>
                  <a:srgbClr val="666666"/>
                </a:solidFill>
              </a:rPr>
              <a:t>: such a correlation is forbidden in QCD, unless there is a phase</a:t>
            </a:r>
          </a:p>
        </p:txBody>
      </p:sp>
      <p:sp>
        <p:nvSpPr>
          <p:cNvPr id="6" name="Oval 5"/>
          <p:cNvSpPr/>
          <p:nvPr/>
        </p:nvSpPr>
        <p:spPr>
          <a:xfrm>
            <a:off x="6098979" y="2250578"/>
            <a:ext cx="1606677" cy="914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Sivers</a:t>
            </a:r>
            <a:r>
              <a:rPr lang="en-US" dirty="0">
                <a:solidFill>
                  <a:srgbClr val="FF0000"/>
                </a:solidFill>
              </a:rPr>
              <a:t> function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231976" y="1514123"/>
            <a:ext cx="1832739" cy="2034032"/>
            <a:chOff x="6478479" y="1077795"/>
            <a:chExt cx="1832739" cy="2034032"/>
          </a:xfrm>
        </p:grpSpPr>
        <p:grpSp>
          <p:nvGrpSpPr>
            <p:cNvPr id="21" name="Group 20"/>
            <p:cNvGrpSpPr/>
            <p:nvPr/>
          </p:nvGrpSpPr>
          <p:grpSpPr>
            <a:xfrm>
              <a:off x="6478479" y="1077795"/>
              <a:ext cx="1832739" cy="2034032"/>
              <a:chOff x="5723175" y="1149042"/>
              <a:chExt cx="1832739" cy="203403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80149" y="1149042"/>
                <a:ext cx="1675765" cy="2034032"/>
              </a:xfrm>
              <a:prstGeom prst="rect">
                <a:avLst/>
              </a:prstGeom>
            </p:spPr>
          </p:pic>
          <p:pic>
            <p:nvPicPr>
              <p:cNvPr id="24" name="Picture 23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23175" y="1239205"/>
                <a:ext cx="215900" cy="317500"/>
              </a:xfrm>
              <a:prstGeom prst="rect">
                <a:avLst/>
              </a:prstGeom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4286" y="1883268"/>
              <a:ext cx="317500" cy="2794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8869" y="2469395"/>
            <a:ext cx="1524000" cy="38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5464" y="6171963"/>
            <a:ext cx="2146300" cy="38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1371" y="6183503"/>
            <a:ext cx="98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Recall: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1936" y="1260225"/>
            <a:ext cx="1020761" cy="92860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07859" y="5119846"/>
            <a:ext cx="3095244" cy="1083564"/>
            <a:chOff x="1328405" y="5159019"/>
            <a:chExt cx="3095244" cy="1083564"/>
          </a:xfrm>
        </p:grpSpPr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4144" y="5293664"/>
              <a:ext cx="166243" cy="244475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1328405" y="5159019"/>
              <a:ext cx="3095244" cy="1083564"/>
              <a:chOff x="600192" y="5169820"/>
              <a:chExt cx="3095244" cy="1083564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0192" y="5169820"/>
                <a:ext cx="3095244" cy="108356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11420" y="5205047"/>
                <a:ext cx="365760" cy="21031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02156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mechanical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Quark passes through a color gauge field, generated by the remnant of the proton, it will accumulate a 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22037" y="3887993"/>
            <a:ext cx="2883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DIS: after the interaction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final state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03863" y="3855958"/>
            <a:ext cx="358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B050"/>
                </a:solidFill>
              </a:rPr>
              <a:t>Drell</a:t>
            </a:r>
            <a:r>
              <a:rPr lang="en-US" dirty="0">
                <a:solidFill>
                  <a:srgbClr val="00B050"/>
                </a:solidFill>
              </a:rPr>
              <a:t>-Yan: before the interaction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initial state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090" y="4789559"/>
            <a:ext cx="533400" cy="41910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4506038" y="2037889"/>
            <a:ext cx="2332956" cy="1516525"/>
            <a:chOff x="4398314" y="2058256"/>
            <a:chExt cx="2332956" cy="151652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2775" y="2091168"/>
              <a:ext cx="1578495" cy="148361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521844" y="3284035"/>
              <a:ext cx="7951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remnant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34496" y="2058256"/>
              <a:ext cx="7387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proton</a:t>
              </a:r>
              <a:endParaRPr lang="en-US" sz="16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142" y="2530406"/>
              <a:ext cx="344261" cy="36512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746392" y="3052203"/>
              <a:ext cx="11730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quark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98314" y="2260445"/>
              <a:ext cx="11730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anti-quark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4690" y="4737311"/>
            <a:ext cx="2374900" cy="7493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808324" y="1522848"/>
            <a:ext cx="3124678" cy="2003426"/>
            <a:chOff x="700600" y="1543215"/>
            <a:chExt cx="3124678" cy="2003426"/>
          </a:xfrm>
        </p:grpSpPr>
        <p:grpSp>
          <p:nvGrpSpPr>
            <p:cNvPr id="32" name="Group 31"/>
            <p:cNvGrpSpPr/>
            <p:nvPr/>
          </p:nvGrpSpPr>
          <p:grpSpPr>
            <a:xfrm>
              <a:off x="700600" y="1543215"/>
              <a:ext cx="3124678" cy="2003426"/>
              <a:chOff x="715590" y="1543215"/>
              <a:chExt cx="3124678" cy="2003426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590" y="1952668"/>
                <a:ext cx="85735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electron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976881" y="1543215"/>
                <a:ext cx="2863387" cy="2003426"/>
                <a:chOff x="976881" y="1543215"/>
                <a:chExt cx="2863387" cy="2003426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81247" y="2101595"/>
                  <a:ext cx="338805" cy="359338"/>
                </a:xfrm>
                <a:prstGeom prst="rect">
                  <a:avLst/>
                </a:prstGeom>
              </p:spPr>
            </p:pic>
            <p:grpSp>
              <p:nvGrpSpPr>
                <p:cNvPr id="30" name="Group 29"/>
                <p:cNvGrpSpPr/>
                <p:nvPr/>
              </p:nvGrpSpPr>
              <p:grpSpPr>
                <a:xfrm>
                  <a:off x="976881" y="1543215"/>
                  <a:ext cx="2863387" cy="2003426"/>
                  <a:chOff x="6018877" y="1089455"/>
                  <a:chExt cx="2863387" cy="2003426"/>
                </a:xfrm>
              </p:grpSpPr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6794880" y="2528280"/>
                    <a:ext cx="117302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/>
                      <a:t>quark</a:t>
                    </a:r>
                  </a:p>
                </p:txBody>
              </p:sp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6018877" y="1089455"/>
                    <a:ext cx="2863387" cy="2003426"/>
                    <a:chOff x="1621650" y="1334310"/>
                    <a:chExt cx="2863387" cy="2003426"/>
                  </a:xfrm>
                </p:grpSpPr>
                <p:pic>
                  <p:nvPicPr>
                    <p:cNvPr id="5" name="Picture 4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621650" y="1334310"/>
                      <a:ext cx="2863387" cy="200342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7" name="Rectangle 26"/>
                    <p:cNvSpPr/>
                    <p:nvPr/>
                  </p:nvSpPr>
                  <p:spPr>
                    <a:xfrm>
                      <a:off x="3113887" y="3028875"/>
                      <a:ext cx="795154" cy="27699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remnant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7626000" y="1949558"/>
                    <a:ext cx="117302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/>
                      <a:t>quark</a:t>
                    </a:r>
                  </a:p>
                </p:txBody>
              </p:sp>
            </p:grpSp>
          </p:grp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082" y="2850007"/>
              <a:ext cx="194310" cy="205740"/>
            </a:xfrm>
            <a:prstGeom prst="rect">
              <a:avLst/>
            </a:prstGeom>
          </p:spPr>
        </p:pic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8367747C-8D45-204C-8C83-169DB6C6F5AC}"/>
              </a:ext>
            </a:extLst>
          </p:cNvPr>
          <p:cNvSpPr/>
          <p:nvPr/>
        </p:nvSpPr>
        <p:spPr>
          <a:xfrm>
            <a:off x="4671077" y="5698019"/>
            <a:ext cx="315431" cy="564777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BBD507-4FB0-3949-B095-B214DB267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618" y="5822551"/>
            <a:ext cx="5600700" cy="342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E37ECD-1EA8-3546-8A4B-1EC9884161A5}"/>
              </a:ext>
            </a:extLst>
          </p:cNvPr>
          <p:cNvSpPr/>
          <p:nvPr/>
        </p:nvSpPr>
        <p:spPr>
          <a:xfrm>
            <a:off x="2262427" y="6400376"/>
            <a:ext cx="65398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Collins 02, Boer-Mulders-</a:t>
            </a:r>
            <a:r>
              <a:rPr lang="en-US" sz="1200" dirty="0" err="1">
                <a:solidFill>
                  <a:srgbClr val="0432FF"/>
                </a:solidFill>
              </a:rPr>
              <a:t>Pijlman</a:t>
            </a:r>
            <a:r>
              <a:rPr lang="en-US" sz="1200" dirty="0">
                <a:solidFill>
                  <a:srgbClr val="0432FF"/>
                </a:solidFill>
              </a:rPr>
              <a:t> 03, Collins-Metz 04, Kang, </a:t>
            </a:r>
            <a:r>
              <a:rPr lang="en-US" sz="1200" dirty="0" err="1">
                <a:solidFill>
                  <a:srgbClr val="0432FF"/>
                </a:solidFill>
              </a:rPr>
              <a:t>Qiu</a:t>
            </a:r>
            <a:r>
              <a:rPr lang="en-US" sz="1200" dirty="0">
                <a:solidFill>
                  <a:srgbClr val="0432FF"/>
                </a:solidFill>
              </a:rPr>
              <a:t>, PRL 09, …</a:t>
            </a:r>
          </a:p>
        </p:txBody>
      </p:sp>
    </p:spTree>
    <p:extLst>
      <p:ext uri="{BB962C8B-B14F-4D97-AF65-F5344CB8AC3E}">
        <p14:creationId xmlns:p14="http://schemas.microsoft.com/office/powerpoint/2010/main" val="613525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002" y="5428960"/>
            <a:ext cx="2540000" cy="749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699" y="5638510"/>
            <a:ext cx="2819400" cy="33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" y="1221946"/>
            <a:ext cx="5399207" cy="361899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Pure quantum effect: different paths lead to interference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Physics today, September 2009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err="1"/>
              <a:t>Sivers</a:t>
            </a:r>
            <a:r>
              <a:rPr lang="en-US" sz="2600" dirty="0"/>
              <a:t> effect: QCD version of </a:t>
            </a:r>
            <a:r>
              <a:rPr lang="en-US" sz="2600" dirty="0" err="1"/>
              <a:t>Aharonov-Bohm</a:t>
            </a:r>
            <a:r>
              <a:rPr lang="en-US" sz="2600" dirty="0"/>
              <a:t>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76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Gauge link: where does it come from?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Existence of the </a:t>
            </a:r>
            <a:r>
              <a:rPr lang="en-US" dirty="0" err="1"/>
              <a:t>Sivers</a:t>
            </a:r>
            <a:r>
              <a:rPr lang="en-US" dirty="0"/>
              <a:t> function relies on the interaction between the active </a:t>
            </a:r>
            <a:r>
              <a:rPr lang="en-US" dirty="0" err="1"/>
              <a:t>parton</a:t>
            </a:r>
            <a:r>
              <a:rPr lang="en-US" dirty="0"/>
              <a:t> and the remnant of the hadron</a:t>
            </a:r>
          </a:p>
          <a:p>
            <a:pPr lvl="1"/>
            <a:r>
              <a:rPr lang="en-US" dirty="0"/>
              <a:t>SIDIS: final-state interaction</a:t>
            </a:r>
          </a:p>
          <a:p>
            <a:pPr lvl="1"/>
            <a:endParaRPr lang="en-US" dirty="0"/>
          </a:p>
          <a:p>
            <a:pPr lvl="3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pPr lvl="1"/>
            <a:r>
              <a:rPr lang="en-US" dirty="0" err="1"/>
              <a:t>Drell</a:t>
            </a:r>
            <a:r>
              <a:rPr lang="en-US" dirty="0"/>
              <a:t>-Yan: initial-state interaction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259" y="3137945"/>
            <a:ext cx="2108200" cy="36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538"/>
            <a:ext cx="7354578" cy="9974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6" y="4320489"/>
            <a:ext cx="7354578" cy="991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96" y="3075027"/>
            <a:ext cx="4850261" cy="837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03" y="5460664"/>
            <a:ext cx="4757166" cy="875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8250" y="5675492"/>
            <a:ext cx="2108200" cy="342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5649" y="5487885"/>
            <a:ext cx="668161" cy="39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89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066F-25CB-DA84-F598-83C423813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96" y="231065"/>
            <a:ext cx="8449434" cy="580429"/>
          </a:xfrm>
        </p:spPr>
        <p:txBody>
          <a:bodyPr/>
          <a:lstStyle/>
          <a:p>
            <a:r>
              <a:rPr lang="en-US" sz="2400" dirty="0"/>
              <a:t>Two kinds of QCD factorization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67816-E364-F641-FAED-C1F4394B0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96" y="940526"/>
            <a:ext cx="8449434" cy="5495558"/>
          </a:xfrm>
        </p:spPr>
        <p:txBody>
          <a:bodyPr>
            <a:normAutofit/>
          </a:bodyPr>
          <a:lstStyle/>
          <a:p>
            <a:r>
              <a:rPr lang="en-US" dirty="0"/>
              <a:t>There are different types of QCD factorization, one should use them accordingly to describe data in different processes</a:t>
            </a:r>
          </a:p>
          <a:p>
            <a:pPr lvl="1"/>
            <a:r>
              <a:rPr lang="en-US" b="1" dirty="0"/>
              <a:t>Collinear factorization</a:t>
            </a:r>
            <a:r>
              <a:rPr lang="en-US" dirty="0"/>
              <a:t>: process with </a:t>
            </a:r>
            <a:r>
              <a:rPr lang="en-US" dirty="0">
                <a:solidFill>
                  <a:srgbClr val="FF0000"/>
                </a:solidFill>
              </a:rPr>
              <a:t>ONE</a:t>
            </a:r>
            <a:r>
              <a:rPr lang="en-US" dirty="0"/>
              <a:t> single hard scale</a:t>
            </a:r>
          </a:p>
          <a:p>
            <a:pPr lvl="2"/>
            <a:r>
              <a:rPr lang="en-US" dirty="0"/>
              <a:t>Single-inclusive hadron/jet in </a:t>
            </a:r>
            <a:r>
              <a:rPr lang="en-US" dirty="0" err="1"/>
              <a:t>p+p</a:t>
            </a:r>
            <a:r>
              <a:rPr lang="en-US" dirty="0"/>
              <a:t> collisions: </a:t>
            </a:r>
            <a:r>
              <a:rPr lang="en-US" dirty="0" err="1"/>
              <a:t>pT</a:t>
            </a:r>
            <a:r>
              <a:rPr lang="en-US" dirty="0"/>
              <a:t> is the hard scale</a:t>
            </a:r>
          </a:p>
          <a:p>
            <a:pPr lvl="2"/>
            <a:r>
              <a:rPr lang="en-US" dirty="0"/>
              <a:t>Inclusive deep inelastic scattering (DIS): Q is the hard scale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177BD-7C88-BCD0-7848-BFA63EB32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EA29C-5787-3496-66B2-DED39D39A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539" y="2637735"/>
            <a:ext cx="2709463" cy="392738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EE45080-5089-D1D4-38F2-350F0B3BF7F6}"/>
              </a:ext>
            </a:extLst>
          </p:cNvPr>
          <p:cNvGrpSpPr/>
          <p:nvPr/>
        </p:nvGrpSpPr>
        <p:grpSpPr>
          <a:xfrm>
            <a:off x="58708" y="2993805"/>
            <a:ext cx="3394838" cy="3238953"/>
            <a:chOff x="1038860" y="2913653"/>
            <a:chExt cx="3394838" cy="32389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2CA045-05DE-342D-6113-D792B10FF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860" y="2913653"/>
              <a:ext cx="3394838" cy="32389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40035B-587D-C84B-4525-2A3CD218A99D}"/>
                </a:ext>
              </a:extLst>
            </p:cNvPr>
            <p:cNvSpPr txBox="1"/>
            <p:nvPr/>
          </p:nvSpPr>
          <p:spPr>
            <a:xfrm>
              <a:off x="1548989" y="5388824"/>
              <a:ext cx="14953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432FF"/>
                  </a:solidFill>
                </a:rPr>
                <a:t>2111.10431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91F8BE9-37DE-F141-9B49-FA9C929BB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067" y="4907644"/>
            <a:ext cx="1782025" cy="15840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CEFB43-04CD-DDE1-AA27-6B51BFC18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080" y="4501270"/>
            <a:ext cx="288636" cy="692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8677F5-2B49-AC7E-A57C-D0242D14DF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767" y="2642993"/>
            <a:ext cx="2541462" cy="2017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5570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315" y="1309941"/>
            <a:ext cx="1228100" cy="469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Non-universality of the </a:t>
            </a:r>
            <a:r>
              <a:rPr lang="en-US" dirty="0" err="1"/>
              <a:t>Sivers</a:t>
            </a:r>
            <a:r>
              <a:rPr lang="en-US" dirty="0"/>
              <a:t>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gauge link for gauge invariant TMDs in SIDIS and DY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Sivers</a:t>
            </a:r>
            <a:r>
              <a:rPr lang="en-US" dirty="0"/>
              <a:t> function and its sign change</a:t>
            </a:r>
          </a:p>
          <a:p>
            <a:pPr lvl="1"/>
            <a:r>
              <a:rPr lang="en-US" dirty="0"/>
              <a:t>See </a:t>
            </a:r>
            <a:r>
              <a:rPr lang="en-US" dirty="0">
                <a:hlinkClick r:id="rId3"/>
              </a:rPr>
              <a:t>a derivation here</a:t>
            </a:r>
            <a:r>
              <a:rPr lang="en-US" dirty="0"/>
              <a:t> </a:t>
            </a:r>
            <a:r>
              <a:rPr lang="en-US" dirty="0" err="1"/>
              <a:t>Sivers</a:t>
            </a:r>
            <a:r>
              <a:rPr lang="en-US" dirty="0"/>
              <a:t> function vanishes without gauge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8494"/>
            <a:ext cx="9144000" cy="583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778608"/>
            <a:ext cx="7620000" cy="193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100" y="1736496"/>
            <a:ext cx="6769100" cy="196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8" y="5429608"/>
            <a:ext cx="5393214" cy="51761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538117" y="5340711"/>
            <a:ext cx="402701" cy="820946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92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B456-5A59-4B40-94F1-F47C9C70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from standard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2F062-6B8D-1B41-B314-760CED1D5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 an example: </a:t>
            </a:r>
            <a:r>
              <a:rPr lang="en-US" dirty="0" err="1"/>
              <a:t>Sivers</a:t>
            </a:r>
            <a:r>
              <a:rPr lang="en-US" dirty="0"/>
              <a:t> function</a:t>
            </a:r>
          </a:p>
          <a:p>
            <a:pPr lvl="1"/>
            <a:r>
              <a:rPr lang="en-US" dirty="0"/>
              <a:t>Data: </a:t>
            </a:r>
            <a:r>
              <a:rPr lang="en-US" dirty="0" err="1"/>
              <a:t>Jlab</a:t>
            </a:r>
            <a:r>
              <a:rPr lang="en-US" dirty="0"/>
              <a:t> 12, HERMES, COMPASS, RHIC W boson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77BCF-E968-B04B-B285-86BAB23F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64CBB-F74D-9742-BDE7-111BA0D56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96" y="2537718"/>
            <a:ext cx="2407739" cy="3041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FB0084-9988-F947-965A-B9B6DAB7B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436" y="2630409"/>
            <a:ext cx="5403160" cy="2611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897ECD-A20B-5C40-8368-83BD3C356BB6}"/>
              </a:ext>
            </a:extLst>
          </p:cNvPr>
          <p:cNvSpPr/>
          <p:nvPr/>
        </p:nvSpPr>
        <p:spPr>
          <a:xfrm>
            <a:off x="3690585" y="5364949"/>
            <a:ext cx="3362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Echevarria, Kang, Terry, JHEP (2021)</a:t>
            </a:r>
          </a:p>
        </p:txBody>
      </p:sp>
      <p:pic>
        <p:nvPicPr>
          <p:cNvPr id="6" name="Picture 5" descr="latex-image-1.pdf">
            <a:extLst>
              <a:ext uri="{FF2B5EF4-FFF2-40B4-BE49-F238E27FC236}">
                <a16:creationId xmlns:a16="http://schemas.microsoft.com/office/drawing/2014/main" id="{B247E451-F8A4-E7BD-5DD6-D1D170616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" y="1580044"/>
            <a:ext cx="6150943" cy="468006"/>
          </a:xfrm>
          <a:prstGeom prst="rect">
            <a:avLst/>
          </a:prstGeom>
        </p:spPr>
      </p:pic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id="{9B182276-BB19-5521-331E-4BF6D3614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16" y="2066683"/>
            <a:ext cx="3803159" cy="32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4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1773-C623-DE4C-964D-48DE2C60B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Distorted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B7109-6CB8-3A46-805A-62AEA6CE5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correlation leads to a distortion in u/d quark distribution</a:t>
            </a:r>
          </a:p>
          <a:p>
            <a:pPr lvl="1"/>
            <a:r>
              <a:rPr lang="en-US" dirty="0"/>
              <a:t>Left or right shift</a:t>
            </a:r>
          </a:p>
          <a:p>
            <a:pPr lvl="1"/>
            <a:r>
              <a:rPr lang="en-US" dirty="0"/>
              <a:t>Positive =  more quark moves to the left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26BBE-D5ED-E741-AB59-F6B56B1B4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85E23A-8956-0243-95DB-BF6897E67B6D}"/>
              </a:ext>
            </a:extLst>
          </p:cNvPr>
          <p:cNvGrpSpPr/>
          <p:nvPr/>
        </p:nvGrpSpPr>
        <p:grpSpPr>
          <a:xfrm>
            <a:off x="1088949" y="2280129"/>
            <a:ext cx="6966102" cy="3979672"/>
            <a:chOff x="472562" y="2328897"/>
            <a:chExt cx="6966102" cy="3979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00793C-C3C5-F547-950A-0F6A93277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562" y="2328897"/>
              <a:ext cx="3979672" cy="39796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D5673C-BEB7-804C-AFCD-47E40AA31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5658" y="2330930"/>
              <a:ext cx="3023006" cy="3977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158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Extracted </a:t>
            </a:r>
            <a:r>
              <a:rPr lang="en-US" sz="2400" dirty="0" err="1"/>
              <a:t>Sivers</a:t>
            </a:r>
            <a:r>
              <a:rPr lang="en-US" sz="2400" dirty="0"/>
              <a:t> function and 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1013254"/>
            <a:ext cx="8449434" cy="5422830"/>
          </a:xfrm>
        </p:spPr>
        <p:txBody>
          <a:bodyPr>
            <a:normAutofit/>
          </a:bodyPr>
          <a:lstStyle/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400" dirty="0"/>
              <a:t>3D visualization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699ACA-6259-89B2-3A53-9AE00BAC15E1}"/>
              </a:ext>
            </a:extLst>
          </p:cNvPr>
          <p:cNvGrpSpPr/>
          <p:nvPr/>
        </p:nvGrpSpPr>
        <p:grpSpPr>
          <a:xfrm>
            <a:off x="661086" y="2167270"/>
            <a:ext cx="7600183" cy="2819722"/>
            <a:chOff x="661086" y="3996074"/>
            <a:chExt cx="7600183" cy="2819722"/>
          </a:xfrm>
        </p:grpSpPr>
        <p:pic>
          <p:nvPicPr>
            <p:cNvPr id="9" name="Picture 8" descr="sim3D-fix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461" y="3996074"/>
              <a:ext cx="3416808" cy="2801493"/>
            </a:xfrm>
            <a:prstGeom prst="rect">
              <a:avLst/>
            </a:prstGeom>
          </p:spPr>
        </p:pic>
        <p:pic>
          <p:nvPicPr>
            <p:cNvPr id="10" name="Picture 9" descr="sim3Ddq-fix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086" y="3999825"/>
              <a:ext cx="3409569" cy="2815971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4442167" y="4426085"/>
              <a:ext cx="0" cy="588603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oval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9767" y="3996074"/>
              <a:ext cx="304800" cy="3937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296" y="6343840"/>
              <a:ext cx="279400" cy="2794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671" y="6118584"/>
              <a:ext cx="266700" cy="3175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67841" y="4409805"/>
              <a:ext cx="8440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666666"/>
                  </a:solidFill>
                </a:rPr>
                <a:t>D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25866" y="4387667"/>
              <a:ext cx="8440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666666"/>
                  </a:solidFill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2189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 change between SIDIS and DY/W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811494"/>
            <a:ext cx="8449434" cy="5624590"/>
          </a:xfrm>
        </p:spPr>
        <p:txBody>
          <a:bodyPr/>
          <a:lstStyle/>
          <a:p>
            <a:r>
              <a:rPr lang="en-US" dirty="0"/>
              <a:t>Story about you need a persistent student</a:t>
            </a:r>
          </a:p>
          <a:p>
            <a:pPr lvl="1"/>
            <a:r>
              <a:rPr lang="en-US" sz="1800" dirty="0"/>
              <a:t>Earlier predictions for W </a:t>
            </a:r>
            <a:r>
              <a:rPr lang="en-US" sz="1800" dirty="0" err="1"/>
              <a:t>Sivers</a:t>
            </a:r>
            <a:r>
              <a:rPr lang="en-US" sz="1800" dirty="0"/>
              <a:t> asymmetry is done in TMD </a:t>
            </a:r>
            <a:r>
              <a:rPr lang="en-US" sz="1800" dirty="0" err="1"/>
              <a:t>parton</a:t>
            </a:r>
            <a:r>
              <a:rPr lang="en-US" sz="1800" dirty="0"/>
              <a:t> model, i.e. no TMD evolution: works well</a:t>
            </a:r>
          </a:p>
          <a:p>
            <a:pPr lvl="1"/>
            <a:r>
              <a:rPr lang="en-US" sz="1800" dirty="0"/>
              <a:t>Predictions for COMPASS DY </a:t>
            </a:r>
            <a:r>
              <a:rPr lang="en-US" sz="1800" dirty="0" err="1"/>
              <a:t>Sivers</a:t>
            </a:r>
            <a:r>
              <a:rPr lang="en-US" sz="1800" dirty="0"/>
              <a:t> asymmetry is done with TMD evolution: works well</a:t>
            </a:r>
          </a:p>
          <a:p>
            <a:pPr lvl="1"/>
            <a:r>
              <a:rPr lang="en-US" sz="1800" dirty="0"/>
              <a:t>However, once taking into account TMD evolution for W </a:t>
            </a:r>
            <a:r>
              <a:rPr lang="en-US" sz="1800" dirty="0" err="1"/>
              <a:t>Sivers</a:t>
            </a:r>
            <a:r>
              <a:rPr lang="en-US" sz="1800" dirty="0"/>
              <a:t> asymmetry, the prediction is much smaller than data</a:t>
            </a:r>
          </a:p>
          <a:p>
            <a:pPr lvl="1"/>
            <a:endParaRPr lang="en-US" sz="14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			</a:t>
            </a:r>
          </a:p>
          <a:p>
            <a:pPr marL="0" indent="0">
              <a:buNone/>
            </a:pPr>
            <a:r>
              <a:rPr lang="en-US" sz="1800" dirty="0"/>
              <a:t>	</a:t>
            </a:r>
          </a:p>
          <a:p>
            <a:r>
              <a:rPr lang="en-US" sz="1800" dirty="0"/>
              <a:t>Predictions comparison with DY/W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5EFF8C7-8416-CD4F-9608-8F46AD7F6218}"/>
              </a:ext>
            </a:extLst>
          </p:cNvPr>
          <p:cNvGrpSpPr/>
          <p:nvPr/>
        </p:nvGrpSpPr>
        <p:grpSpPr>
          <a:xfrm>
            <a:off x="554355" y="3364295"/>
            <a:ext cx="4674156" cy="3108044"/>
            <a:chOff x="1087270" y="2134388"/>
            <a:chExt cx="6856670" cy="4482505"/>
          </a:xfrm>
        </p:grpSpPr>
        <p:pic>
          <p:nvPicPr>
            <p:cNvPr id="18" name="Picture 17" descr="hd_PaperFig_AsymAmpSqrt_chi2Fit.eps">
              <a:extLst>
                <a:ext uri="{FF2B5EF4-FFF2-40B4-BE49-F238E27FC236}">
                  <a16:creationId xmlns:a16="http://schemas.microsoft.com/office/drawing/2014/main" id="{FB380C6D-02BB-2846-8121-94245A3B3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7270" y="2134388"/>
              <a:ext cx="6856670" cy="4063212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0929511-EF7B-B240-9B5D-CD55232DF7FD}"/>
                </a:ext>
              </a:extLst>
            </p:cNvPr>
            <p:cNvGrpSpPr/>
            <p:nvPr/>
          </p:nvGrpSpPr>
          <p:grpSpPr>
            <a:xfrm>
              <a:off x="1676977" y="5838053"/>
              <a:ext cx="5995850" cy="778840"/>
              <a:chOff x="1676977" y="5838053"/>
              <a:chExt cx="5995850" cy="77884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4A1561D-EBD6-394D-9F44-9B6018B5A8D3}"/>
                  </a:ext>
                </a:extLst>
              </p:cNvPr>
              <p:cNvSpPr/>
              <p:nvPr/>
            </p:nvSpPr>
            <p:spPr>
              <a:xfrm>
                <a:off x="5638500" y="6217397"/>
                <a:ext cx="2034327" cy="3994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</a:rPr>
                  <a:t>STAR, PRL, 2016</a:t>
                </a:r>
                <a:endParaRPr lang="en-US" sz="1200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287A5E-431A-D94D-948C-BBF335557A35}"/>
                  </a:ext>
                </a:extLst>
              </p:cNvPr>
              <p:cNvSpPr txBox="1"/>
              <p:nvPr/>
            </p:nvSpPr>
            <p:spPr>
              <a:xfrm>
                <a:off x="1676977" y="5838053"/>
                <a:ext cx="3274585" cy="399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</a:rPr>
                  <a:t>KQ = Kang, </a:t>
                </a:r>
                <a:r>
                  <a:rPr lang="en-US" sz="1200" dirty="0" err="1">
                    <a:solidFill>
                      <a:srgbClr val="0000FF"/>
                    </a:solidFill>
                  </a:rPr>
                  <a:t>Qiu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12A3CDA-1453-F270-C102-FCEA8E118AD9}"/>
              </a:ext>
            </a:extLst>
          </p:cNvPr>
          <p:cNvGrpSpPr/>
          <p:nvPr/>
        </p:nvGrpSpPr>
        <p:grpSpPr>
          <a:xfrm>
            <a:off x="5430070" y="3350165"/>
            <a:ext cx="3432004" cy="2821509"/>
            <a:chOff x="5430070" y="3609659"/>
            <a:chExt cx="3432004" cy="282150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B304317-222E-F746-A18A-E2EB5C193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989965" y="3559059"/>
              <a:ext cx="2312214" cy="3432004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96BB16-B1BB-4548-9B6B-872BE189D51A}"/>
                </a:ext>
              </a:extLst>
            </p:cNvPr>
            <p:cNvSpPr/>
            <p:nvPr/>
          </p:nvSpPr>
          <p:spPr>
            <a:xfrm>
              <a:off x="6167071" y="3609659"/>
              <a:ext cx="22612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Echevarria, Kang, </a:t>
              </a:r>
              <a:r>
                <a:rPr lang="en-US" sz="1200" dirty="0" err="1">
                  <a:solidFill>
                    <a:srgbClr val="0000FF"/>
                  </a:solidFill>
                </a:rPr>
                <a:t>et.al</a:t>
              </a:r>
              <a:r>
                <a:rPr lang="en-US" sz="1200" dirty="0">
                  <a:solidFill>
                    <a:srgbClr val="0000FF"/>
                  </a:solidFill>
                </a:rPr>
                <a:t>., 2014</a:t>
              </a:r>
            </a:p>
            <a:p>
              <a:r>
                <a:rPr lang="en-US" sz="1200" dirty="0">
                  <a:solidFill>
                    <a:srgbClr val="0000FF"/>
                  </a:solidFill>
                </a:rPr>
                <a:t>COMPASS, PRL, 2017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74797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0BD0C-0E26-5A48-BF9A-87544C6D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data: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BCB60-E282-7B42-9EE0-AF3884CE9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900" dirty="0"/>
              <a:t>With TMD evolution, tension in fitting (2016) RHIC W/Z data (very large asymmetry), but consistent with 2021 preliminary data</a:t>
            </a:r>
          </a:p>
          <a:p>
            <a:pPr lvl="1"/>
            <a:r>
              <a:rPr lang="en-US" sz="1500" dirty="0"/>
              <a:t>Emphasizing the importance of the precision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C1736-E97B-7742-B34B-B920EF24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5A115-F7A3-0F44-89FB-21A1F8126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21" y="2090235"/>
            <a:ext cx="5667953" cy="1675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734D55-B9D5-7341-94B9-91A2733D8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933" y="4255025"/>
            <a:ext cx="4115725" cy="184909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3EC68C-5083-3748-BAE8-D512A4D28407}"/>
              </a:ext>
            </a:extLst>
          </p:cNvPr>
          <p:cNvSpPr/>
          <p:nvPr/>
        </p:nvSpPr>
        <p:spPr>
          <a:xfrm>
            <a:off x="4441201" y="1730209"/>
            <a:ext cx="9861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OLD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F663B0-B667-0E41-9C70-BDB2B494F485}"/>
              </a:ext>
            </a:extLst>
          </p:cNvPr>
          <p:cNvSpPr/>
          <p:nvPr/>
        </p:nvSpPr>
        <p:spPr>
          <a:xfrm>
            <a:off x="4441201" y="3780235"/>
            <a:ext cx="1037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NEW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B215D-E883-4F3D-428E-FD51FEFCA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8" y="4255025"/>
            <a:ext cx="4768763" cy="185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299734-23F7-51BA-389C-A88CF341F100}"/>
              </a:ext>
            </a:extLst>
          </p:cNvPr>
          <p:cNvSpPr/>
          <p:nvPr/>
        </p:nvSpPr>
        <p:spPr>
          <a:xfrm>
            <a:off x="1840228" y="6226531"/>
            <a:ext cx="2395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Bury, </a:t>
            </a:r>
            <a:r>
              <a:rPr lang="en-US" sz="1400" dirty="0" err="1">
                <a:solidFill>
                  <a:srgbClr val="0432FF"/>
                </a:solidFill>
              </a:rPr>
              <a:t>Vladimirov</a:t>
            </a:r>
            <a:r>
              <a:rPr lang="en-US" sz="1400" dirty="0">
                <a:solidFill>
                  <a:srgbClr val="0432FF"/>
                </a:solidFill>
              </a:rPr>
              <a:t>, </a:t>
            </a:r>
            <a:r>
              <a:rPr lang="en-US" sz="1400" dirty="0" err="1">
                <a:solidFill>
                  <a:srgbClr val="0432FF"/>
                </a:solidFill>
              </a:rPr>
              <a:t>Prokudin</a:t>
            </a:r>
            <a:endParaRPr lang="en-US" sz="1400" dirty="0">
              <a:solidFill>
                <a:srgbClr val="0432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2350E2-FD9B-9A5E-3B8C-9238D969A8F5}"/>
              </a:ext>
            </a:extLst>
          </p:cNvPr>
          <p:cNvSpPr txBox="1"/>
          <p:nvPr/>
        </p:nvSpPr>
        <p:spPr>
          <a:xfrm>
            <a:off x="6254876" y="6219281"/>
            <a:ext cx="2325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Echevarria, Kang, Terry</a:t>
            </a:r>
          </a:p>
        </p:txBody>
      </p:sp>
    </p:spTree>
    <p:extLst>
      <p:ext uri="{BB962C8B-B14F-4D97-AF65-F5344CB8AC3E}">
        <p14:creationId xmlns:p14="http://schemas.microsoft.com/office/powerpoint/2010/main" val="3705413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0BD0C-0E26-5A48-BF9A-87544C6D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data: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BCB60-E282-7B42-9EE0-AF3884CE9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900" dirty="0"/>
              <a:t>Major difference: sea quark in relatively large x region</a:t>
            </a:r>
          </a:p>
          <a:p>
            <a:r>
              <a:rPr lang="en-US" sz="1900" dirty="0"/>
              <a:t>This is </a:t>
            </a:r>
            <a:r>
              <a:rPr lang="en-US" sz="1900" dirty="0">
                <a:solidFill>
                  <a:srgbClr val="FF0000"/>
                </a:solidFill>
              </a:rPr>
              <a:t>precisely the main goal</a:t>
            </a:r>
            <a:r>
              <a:rPr lang="en-US" sz="1900" dirty="0"/>
              <a:t> of </a:t>
            </a:r>
            <a:r>
              <a:rPr lang="en-US" sz="1900" dirty="0" err="1"/>
              <a:t>SpinQuest</a:t>
            </a:r>
            <a:r>
              <a:rPr lang="en-US" sz="1900" dirty="0"/>
              <a:t>/E1039 </a:t>
            </a:r>
            <a:r>
              <a:rPr lang="en-US" sz="1900" dirty="0" err="1"/>
              <a:t>Drell</a:t>
            </a:r>
            <a:r>
              <a:rPr lang="en-US" sz="1900" dirty="0"/>
              <a:t>-Yan experiment at Fermilab is to determine sea quark </a:t>
            </a:r>
            <a:r>
              <a:rPr lang="en-US" sz="1900" dirty="0" err="1"/>
              <a:t>Sivers</a:t>
            </a:r>
            <a:r>
              <a:rPr lang="en-US" sz="1900" dirty="0"/>
              <a:t> functions </a:t>
            </a: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C1736-E97B-7742-B34B-B920EF24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F3D010-1BFF-0844-B30B-E2E2D4521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24" y="2183106"/>
            <a:ext cx="3891529" cy="4159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80999B1-9878-7ABE-1231-9BD40771F264}"/>
              </a:ext>
            </a:extLst>
          </p:cNvPr>
          <p:cNvGrpSpPr/>
          <p:nvPr/>
        </p:nvGrpSpPr>
        <p:grpSpPr>
          <a:xfrm>
            <a:off x="4812348" y="2176062"/>
            <a:ext cx="3727367" cy="4136533"/>
            <a:chOff x="4812348" y="2176062"/>
            <a:chExt cx="3727367" cy="41365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66FA1C-9E86-C416-0037-A14C2142F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2348" y="2183106"/>
              <a:ext cx="3727367" cy="4129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C6C2C8-3A31-1DA1-FC5A-0A30E8A80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2348" y="2176062"/>
              <a:ext cx="1644710" cy="468654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417A79E7-9873-E457-81D0-9ED8A9CDD7D2}"/>
              </a:ext>
            </a:extLst>
          </p:cNvPr>
          <p:cNvSpPr/>
          <p:nvPr/>
        </p:nvSpPr>
        <p:spPr>
          <a:xfrm>
            <a:off x="3592286" y="4454434"/>
            <a:ext cx="826695" cy="1045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85037B-59D9-A33D-6B07-7EBE19003DED}"/>
              </a:ext>
            </a:extLst>
          </p:cNvPr>
          <p:cNvSpPr/>
          <p:nvPr/>
        </p:nvSpPr>
        <p:spPr>
          <a:xfrm>
            <a:off x="2174331" y="6411079"/>
            <a:ext cx="21573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Courtesy of A. </a:t>
            </a:r>
            <a:r>
              <a:rPr lang="en-US" sz="1400" dirty="0" err="1">
                <a:solidFill>
                  <a:srgbClr val="0432FF"/>
                </a:solidFill>
              </a:rPr>
              <a:t>Prokudin</a:t>
            </a:r>
            <a:endParaRPr lang="en-US" sz="1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20233" y="3732620"/>
            <a:ext cx="8674556" cy="26339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0233" y="1326613"/>
            <a:ext cx="8674556" cy="225454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 asymmetry from SIDIS and </a:t>
            </a:r>
            <a:r>
              <a:rPr lang="en-US" dirty="0" err="1"/>
              <a:t>e+e</a:t>
            </a:r>
            <a:r>
              <a:rPr lang="en-US" dirty="0"/>
              <a:t>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SIDIS and </a:t>
            </a:r>
            <a:r>
              <a:rPr lang="en-US" dirty="0" err="1"/>
              <a:t>e+e</a:t>
            </a:r>
            <a:r>
              <a:rPr lang="en-US" dirty="0"/>
              <a:t>-: combined global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0" y="2958628"/>
            <a:ext cx="8305800" cy="561975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586" y="1758110"/>
            <a:ext cx="4228483" cy="3701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83595" y="2159567"/>
            <a:ext cx="1605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FF"/>
                </a:solidFill>
              </a:rPr>
              <a:t>transversity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8812" y="2177208"/>
            <a:ext cx="20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Collins function</a:t>
            </a: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6" y="5674196"/>
            <a:ext cx="8331200" cy="645668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68" y="4466018"/>
            <a:ext cx="4470400" cy="393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03404" y="4928461"/>
            <a:ext cx="20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Collins function</a:t>
            </a:r>
          </a:p>
        </p:txBody>
      </p:sp>
      <p:pic>
        <p:nvPicPr>
          <p:cNvPr id="6" name="Picture 5" descr="epem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60" y="3841494"/>
            <a:ext cx="2349677" cy="1629049"/>
          </a:xfrm>
          <a:prstGeom prst="rect">
            <a:avLst/>
          </a:prstGeom>
        </p:spPr>
      </p:pic>
      <p:pic>
        <p:nvPicPr>
          <p:cNvPr id="7" name="Picture 6" descr="sidis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7" y="1328615"/>
            <a:ext cx="2415651" cy="1644274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8" y="4929682"/>
            <a:ext cx="182880" cy="16002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6" y="3885301"/>
            <a:ext cx="190500" cy="12192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8" y="1627234"/>
            <a:ext cx="190500" cy="12192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46" y="1432459"/>
            <a:ext cx="190500" cy="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05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 asymmetry in SIDIS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Fitting of SIDIS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compass_proton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03" y="1222272"/>
            <a:ext cx="4385811" cy="2985755"/>
          </a:xfrm>
          <a:prstGeom prst="rect">
            <a:avLst/>
          </a:prstGeom>
        </p:spPr>
      </p:pic>
      <p:pic>
        <p:nvPicPr>
          <p:cNvPr id="7" name="Picture 6" descr="hermes_proton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6" y="1203314"/>
            <a:ext cx="4385810" cy="29857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94086" y="1309012"/>
            <a:ext cx="236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HERMES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3265" y="1331501"/>
            <a:ext cx="236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COMPASS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14113" y="852045"/>
            <a:ext cx="32362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Kang, </a:t>
            </a:r>
            <a:r>
              <a:rPr lang="en-US" sz="1200" dirty="0" err="1">
                <a:solidFill>
                  <a:srgbClr val="0000FF"/>
                </a:solidFill>
              </a:rPr>
              <a:t>Prokudin</a:t>
            </a:r>
            <a:r>
              <a:rPr lang="en-US" sz="1200" dirty="0">
                <a:solidFill>
                  <a:srgbClr val="0000FF"/>
                </a:solidFill>
              </a:rPr>
              <a:t>, Sun, Yuan, PRD 15 &amp; 16</a:t>
            </a:r>
            <a:endParaRPr lang="en-US" sz="1200" dirty="0"/>
          </a:p>
        </p:txBody>
      </p:sp>
      <p:pic>
        <p:nvPicPr>
          <p:cNvPr id="6" name="Picture 5" descr="jlab_neutr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43" y="4208027"/>
            <a:ext cx="3918490" cy="26676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9243" y="4916274"/>
            <a:ext cx="236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666666"/>
                </a:solidFill>
              </a:rPr>
              <a:t>JLab</a:t>
            </a:r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5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 asymmetry in </a:t>
            </a:r>
            <a:r>
              <a:rPr lang="en-US" dirty="0" err="1"/>
              <a:t>e+e</a:t>
            </a:r>
            <a:r>
              <a:rPr lang="en-US" dirty="0"/>
              <a:t>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Fitting of </a:t>
            </a:r>
            <a:r>
              <a:rPr lang="en-US" dirty="0" err="1"/>
              <a:t>e+e</a:t>
            </a:r>
            <a:r>
              <a:rPr lang="en-US" dirty="0"/>
              <a:t>- data from </a:t>
            </a:r>
            <a:r>
              <a:rPr lang="en-US" dirty="0" err="1"/>
              <a:t>BaBar</a:t>
            </a:r>
            <a:r>
              <a:rPr lang="en-US" dirty="0"/>
              <a:t> and Belle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babar_A0UC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646"/>
            <a:ext cx="4879663" cy="3321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2154" y="1706205"/>
            <a:ext cx="219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666666"/>
                </a:solidFill>
              </a:rPr>
              <a:t>BaBar</a:t>
            </a:r>
            <a:endParaRPr lang="en-US" dirty="0">
              <a:solidFill>
                <a:srgbClr val="666666"/>
              </a:solidFill>
            </a:endParaRPr>
          </a:p>
        </p:txBody>
      </p:sp>
      <p:pic>
        <p:nvPicPr>
          <p:cNvPr id="10" name="Picture 9" descr="belle_A0U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37" y="2235646"/>
            <a:ext cx="3452000" cy="33664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86138" y="1673939"/>
            <a:ext cx="219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Belle</a:t>
            </a:r>
          </a:p>
        </p:txBody>
      </p:sp>
    </p:spTree>
    <p:extLst>
      <p:ext uri="{BB962C8B-B14F-4D97-AF65-F5344CB8AC3E}">
        <p14:creationId xmlns:p14="http://schemas.microsoft.com/office/powerpoint/2010/main" val="155886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066F-25CB-DA84-F598-83C423813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96" y="231065"/>
            <a:ext cx="8449434" cy="580429"/>
          </a:xfrm>
        </p:spPr>
        <p:txBody>
          <a:bodyPr/>
          <a:lstStyle/>
          <a:p>
            <a:r>
              <a:rPr lang="en-US" sz="2400" dirty="0"/>
              <a:t>Another type: TMD factorization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67816-E364-F641-FAED-C1F4394B0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96" y="940526"/>
            <a:ext cx="8449434" cy="5495558"/>
          </a:xfrm>
        </p:spPr>
        <p:txBody>
          <a:bodyPr>
            <a:normAutofit/>
          </a:bodyPr>
          <a:lstStyle/>
          <a:p>
            <a:r>
              <a:rPr lang="en-US" dirty="0"/>
              <a:t>TMD factorization, used for more differential processes</a:t>
            </a:r>
          </a:p>
          <a:p>
            <a:pPr lvl="1"/>
            <a:r>
              <a:rPr lang="en-US" b="1" dirty="0"/>
              <a:t>TMD factorization</a:t>
            </a:r>
            <a:r>
              <a:rPr lang="en-US" dirty="0"/>
              <a:t>: process with </a:t>
            </a:r>
            <a:r>
              <a:rPr lang="en-US" dirty="0">
                <a:solidFill>
                  <a:srgbClr val="FF0000"/>
                </a:solidFill>
              </a:rPr>
              <a:t>TWO</a:t>
            </a:r>
            <a:r>
              <a:rPr lang="en-US" dirty="0"/>
              <a:t> momentum scales (Q, </a:t>
            </a:r>
            <a:r>
              <a:rPr lang="en-US" dirty="0" err="1"/>
              <a:t>qT</a:t>
            </a:r>
            <a:r>
              <a:rPr lang="en-US" dirty="0"/>
              <a:t>) with </a:t>
            </a:r>
            <a:r>
              <a:rPr lang="en-US" dirty="0" err="1"/>
              <a:t>qT</a:t>
            </a:r>
            <a:r>
              <a:rPr lang="en-US" dirty="0"/>
              <a:t> &lt;&lt; Q</a:t>
            </a:r>
          </a:p>
          <a:p>
            <a:pPr lvl="2"/>
            <a:r>
              <a:rPr lang="en-US" dirty="0"/>
              <a:t>Semi-inclusive hadron production in </a:t>
            </a:r>
            <a:r>
              <a:rPr lang="en-US" dirty="0" err="1"/>
              <a:t>e+p</a:t>
            </a:r>
            <a:r>
              <a:rPr lang="en-US" dirty="0"/>
              <a:t> collisions (SIDIS): </a:t>
            </a:r>
            <a:r>
              <a:rPr lang="en-US" dirty="0" err="1"/>
              <a:t>qT</a:t>
            </a:r>
            <a:r>
              <a:rPr lang="en-US" dirty="0"/>
              <a:t>, Q</a:t>
            </a:r>
          </a:p>
          <a:p>
            <a:pPr lvl="2"/>
            <a:r>
              <a:rPr lang="en-US" dirty="0" err="1"/>
              <a:t>Drell</a:t>
            </a:r>
            <a:r>
              <a:rPr lang="en-US" dirty="0"/>
              <a:t>-Yan production in </a:t>
            </a:r>
            <a:r>
              <a:rPr lang="en-US" dirty="0" err="1"/>
              <a:t>p+p</a:t>
            </a:r>
            <a:r>
              <a:rPr lang="en-US" dirty="0"/>
              <a:t> collisions: </a:t>
            </a:r>
            <a:r>
              <a:rPr lang="en-US" dirty="0" err="1"/>
              <a:t>qT</a:t>
            </a:r>
            <a:r>
              <a:rPr lang="en-US" dirty="0"/>
              <a:t>, 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177BD-7C88-BCD0-7848-BFA63EB32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FD5B48-0698-732C-E034-6515F2C19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917" y="4577080"/>
            <a:ext cx="439728" cy="41334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31CE421-038A-F624-492C-7A942B4364CB}"/>
              </a:ext>
            </a:extLst>
          </p:cNvPr>
          <p:cNvGrpSpPr>
            <a:grpSpLocks noChangeAspect="1"/>
          </p:cNvGrpSpPr>
          <p:nvPr/>
        </p:nvGrpSpPr>
        <p:grpSpPr>
          <a:xfrm>
            <a:off x="285321" y="2866999"/>
            <a:ext cx="2399444" cy="1604605"/>
            <a:chOff x="37735" y="1266414"/>
            <a:chExt cx="3614211" cy="2416971"/>
          </a:xfrm>
        </p:grpSpPr>
        <p:pic>
          <p:nvPicPr>
            <p:cNvPr id="37" name="Picture 36" descr="ball_1.png">
              <a:extLst>
                <a:ext uri="{FF2B5EF4-FFF2-40B4-BE49-F238E27FC236}">
                  <a16:creationId xmlns:a16="http://schemas.microsoft.com/office/drawing/2014/main" id="{A82E127E-15CF-F0FE-AC40-47D83FA9B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78" y="2268989"/>
              <a:ext cx="292255" cy="303801"/>
            </a:xfrm>
            <a:prstGeom prst="rect">
              <a:avLst/>
            </a:prstGeom>
          </p:spPr>
        </p:pic>
        <p:pic>
          <p:nvPicPr>
            <p:cNvPr id="38" name="Picture 37" descr="ball_2.png">
              <a:extLst>
                <a:ext uri="{FF2B5EF4-FFF2-40B4-BE49-F238E27FC236}">
                  <a16:creationId xmlns:a16="http://schemas.microsoft.com/office/drawing/2014/main" id="{7869B959-8BD5-D092-9367-B36A01B1B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8041" y="1963937"/>
              <a:ext cx="913905" cy="913905"/>
            </a:xfrm>
            <a:prstGeom prst="rect">
              <a:avLst/>
            </a:prstGeom>
          </p:spPr>
        </p:pic>
        <p:sp>
          <p:nvSpPr>
            <p:cNvPr id="39" name="Explosion 1 38">
              <a:extLst>
                <a:ext uri="{FF2B5EF4-FFF2-40B4-BE49-F238E27FC236}">
                  <a16:creationId xmlns:a16="http://schemas.microsoft.com/office/drawing/2014/main" id="{04D19F46-9BCE-7A50-3158-EB8AE9EB7274}"/>
                </a:ext>
              </a:extLst>
            </p:cNvPr>
            <p:cNvSpPr/>
            <p:nvPr/>
          </p:nvSpPr>
          <p:spPr>
            <a:xfrm>
              <a:off x="1561657" y="2073751"/>
              <a:ext cx="603796" cy="822960"/>
            </a:xfrm>
            <a:prstGeom prst="irregularSeal1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F93CE87-8E53-B56C-A770-8A1805E3386B}"/>
                </a:ext>
              </a:extLst>
            </p:cNvPr>
            <p:cNvCxnSpPr/>
            <p:nvPr/>
          </p:nvCxnSpPr>
          <p:spPr>
            <a:xfrm flipH="1">
              <a:off x="2187985" y="2420890"/>
              <a:ext cx="629585" cy="0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106E293-82D6-0EFE-A895-CC368F726E2F}"/>
                </a:ext>
              </a:extLst>
            </p:cNvPr>
            <p:cNvCxnSpPr/>
            <p:nvPr/>
          </p:nvCxnSpPr>
          <p:spPr>
            <a:xfrm>
              <a:off x="885965" y="2420890"/>
              <a:ext cx="528447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ball_1.png">
              <a:extLst>
                <a:ext uri="{FF2B5EF4-FFF2-40B4-BE49-F238E27FC236}">
                  <a16:creationId xmlns:a16="http://schemas.microsoft.com/office/drawing/2014/main" id="{860490C2-EA57-04AC-397B-2AC0F4602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1577" y="1266414"/>
              <a:ext cx="292255" cy="303801"/>
            </a:xfrm>
            <a:prstGeom prst="rect">
              <a:avLst/>
            </a:prstGeom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AC305E0-DBCA-0C5C-3AF4-1E69B788D2F9}"/>
                </a:ext>
              </a:extLst>
            </p:cNvPr>
            <p:cNvCxnSpPr/>
            <p:nvPr/>
          </p:nvCxnSpPr>
          <p:spPr>
            <a:xfrm flipV="1">
              <a:off x="2020392" y="1570215"/>
              <a:ext cx="290121" cy="60093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FD8A2E7-3D3B-982B-DC7F-455FB84F1BA0}"/>
                </a:ext>
              </a:extLst>
            </p:cNvPr>
            <p:cNvCxnSpPr>
              <a:cxnSpLocks/>
            </p:cNvCxnSpPr>
            <p:nvPr/>
          </p:nvCxnSpPr>
          <p:spPr>
            <a:xfrm>
              <a:off x="1803170" y="2967133"/>
              <a:ext cx="0" cy="71625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515DC58-E174-CAB3-8E2F-F3EC882F30D5}"/>
                </a:ext>
              </a:extLst>
            </p:cNvPr>
            <p:cNvCxnSpPr/>
            <p:nvPr/>
          </p:nvCxnSpPr>
          <p:spPr>
            <a:xfrm flipH="1">
              <a:off x="1569274" y="2974996"/>
              <a:ext cx="120406" cy="36480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C9C0A5E-EC36-3C70-5A1F-CFFAFEE85612}"/>
                </a:ext>
              </a:extLst>
            </p:cNvPr>
            <p:cNvCxnSpPr/>
            <p:nvPr/>
          </p:nvCxnSpPr>
          <p:spPr>
            <a:xfrm flipH="1">
              <a:off x="1325678" y="2899091"/>
              <a:ext cx="304800" cy="30420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5A18A08-AE0E-8FEF-C2E6-7A9F79FBF281}"/>
                </a:ext>
              </a:extLst>
            </p:cNvPr>
            <p:cNvSpPr txBox="1"/>
            <p:nvPr/>
          </p:nvSpPr>
          <p:spPr>
            <a:xfrm>
              <a:off x="37735" y="1766474"/>
              <a:ext cx="1486494" cy="396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electron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497335E-5CFB-D33E-EAE2-D6CD23B6C741}"/>
                </a:ext>
              </a:extLst>
            </p:cNvPr>
            <p:cNvSpPr txBox="1"/>
            <p:nvPr/>
          </p:nvSpPr>
          <p:spPr>
            <a:xfrm>
              <a:off x="3003038" y="2089361"/>
              <a:ext cx="311667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E21655-5EBA-9E8A-DCF9-AB5468F198A7}"/>
              </a:ext>
            </a:extLst>
          </p:cNvPr>
          <p:cNvGrpSpPr>
            <a:grpSpLocks noChangeAspect="1"/>
          </p:cNvGrpSpPr>
          <p:nvPr/>
        </p:nvGrpSpPr>
        <p:grpSpPr>
          <a:xfrm>
            <a:off x="306444" y="5075314"/>
            <a:ext cx="2430447" cy="1116427"/>
            <a:chOff x="5361275" y="1523816"/>
            <a:chExt cx="3084724" cy="1416969"/>
          </a:xfrm>
        </p:grpSpPr>
        <p:pic>
          <p:nvPicPr>
            <p:cNvPr id="28" name="Picture 27" descr="ball_2.png">
              <a:extLst>
                <a:ext uri="{FF2B5EF4-FFF2-40B4-BE49-F238E27FC236}">
                  <a16:creationId xmlns:a16="http://schemas.microsoft.com/office/drawing/2014/main" id="{57C35E6D-34DB-08B4-209B-19479758B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275" y="2135881"/>
              <a:ext cx="779701" cy="779701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69241E3-D6F2-D6C8-5C27-F5F77B0A8909}"/>
                </a:ext>
              </a:extLst>
            </p:cNvPr>
            <p:cNvGrpSpPr/>
            <p:nvPr/>
          </p:nvGrpSpPr>
          <p:grpSpPr>
            <a:xfrm>
              <a:off x="5618174" y="1523816"/>
              <a:ext cx="2827825" cy="1416969"/>
              <a:chOff x="5618174" y="1523816"/>
              <a:chExt cx="2827825" cy="141696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F7F5F25-B489-B85E-3693-93443DCC5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7582" y="1523816"/>
                <a:ext cx="1076734" cy="930298"/>
              </a:xfrm>
              <a:prstGeom prst="rect">
                <a:avLst/>
              </a:prstGeom>
            </p:spPr>
          </p:pic>
          <p:pic>
            <p:nvPicPr>
              <p:cNvPr id="31" name="Picture 30" descr="ball_2.png">
                <a:extLst>
                  <a:ext uri="{FF2B5EF4-FFF2-40B4-BE49-F238E27FC236}">
                    <a16:creationId xmlns:a16="http://schemas.microsoft.com/office/drawing/2014/main" id="{9A2E1687-EF00-A096-43D9-52BDC91EE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6298" y="2131209"/>
                <a:ext cx="779701" cy="779701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7016A24-CFB2-C893-4CEE-A80DE39E37FD}"/>
                  </a:ext>
                </a:extLst>
              </p:cNvPr>
              <p:cNvSpPr txBox="1"/>
              <p:nvPr/>
            </p:nvSpPr>
            <p:spPr>
              <a:xfrm>
                <a:off x="5618174" y="2290707"/>
                <a:ext cx="265901" cy="315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9DF7D9-0E8B-B507-4B2C-5291A9A6BB2F}"/>
                  </a:ext>
                </a:extLst>
              </p:cNvPr>
              <p:cNvSpPr txBox="1"/>
              <p:nvPr/>
            </p:nvSpPr>
            <p:spPr>
              <a:xfrm>
                <a:off x="7908909" y="2292389"/>
                <a:ext cx="265901" cy="315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662676E-9281-02FC-0D80-A7DAD27682B2}"/>
                  </a:ext>
                </a:extLst>
              </p:cNvPr>
              <p:cNvCxnSpPr/>
              <p:nvPr/>
            </p:nvCxnSpPr>
            <p:spPr>
              <a:xfrm flipH="1">
                <a:off x="7199955" y="2521059"/>
                <a:ext cx="53713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F5F89FE-CF35-3AB9-CFE9-45AABBD2FB5A}"/>
                  </a:ext>
                </a:extLst>
              </p:cNvPr>
              <p:cNvCxnSpPr/>
              <p:nvPr/>
            </p:nvCxnSpPr>
            <p:spPr>
              <a:xfrm flipH="1">
                <a:off x="6069536" y="2520236"/>
                <a:ext cx="53713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headEnd type="triangle" w="med" len="lg"/>
                <a:tailEnd type="non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Explosion 1 35">
                <a:extLst>
                  <a:ext uri="{FF2B5EF4-FFF2-40B4-BE49-F238E27FC236}">
                    <a16:creationId xmlns:a16="http://schemas.microsoft.com/office/drawing/2014/main" id="{F732FE1F-688A-CDE9-175E-977CE8CF9C2B}"/>
                  </a:ext>
                </a:extLst>
              </p:cNvPr>
              <p:cNvSpPr/>
              <p:nvPr/>
            </p:nvSpPr>
            <p:spPr>
              <a:xfrm>
                <a:off x="6694929" y="2238674"/>
                <a:ext cx="515131" cy="702111"/>
              </a:xfrm>
              <a:prstGeom prst="irregularSeal1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107E828-516A-A4A3-D3C7-C18B165B4369}"/>
              </a:ext>
            </a:extLst>
          </p:cNvPr>
          <p:cNvSpPr>
            <a:spLocks noChangeAspect="1"/>
          </p:cNvSpPr>
          <p:nvPr/>
        </p:nvSpPr>
        <p:spPr>
          <a:xfrm>
            <a:off x="1362442" y="4577081"/>
            <a:ext cx="252228" cy="2874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E972E-E549-A7A3-A831-08C8312A1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646" y="2552463"/>
            <a:ext cx="3966226" cy="4012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740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Fitted TMDs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Fitted quark </a:t>
            </a:r>
            <a:r>
              <a:rPr lang="en-US" sz="1800" dirty="0" err="1"/>
              <a:t>transversity</a:t>
            </a:r>
            <a:r>
              <a:rPr lang="en-US" sz="1800" dirty="0"/>
              <a:t> and Collins function: x (z) -dependence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sz="1800" dirty="0"/>
              <a:t>Collins function: </a:t>
            </a:r>
            <a:r>
              <a:rPr lang="en-US" sz="1800" dirty="0" err="1"/>
              <a:t>pt</a:t>
            </a:r>
            <a:r>
              <a:rPr lang="en-US" sz="1800" dirty="0"/>
              <a:t>-dependence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 descr="Collins_H1_kt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41" y="4128449"/>
            <a:ext cx="4082448" cy="2764833"/>
          </a:xfrm>
          <a:prstGeom prst="rect">
            <a:avLst/>
          </a:prstGeom>
        </p:spPr>
      </p:pic>
      <p:pic>
        <p:nvPicPr>
          <p:cNvPr id="6" name="Picture 5" descr="transversity3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90" y="1275347"/>
            <a:ext cx="3968333" cy="2701546"/>
          </a:xfrm>
          <a:prstGeom prst="rect">
            <a:avLst/>
          </a:prstGeom>
        </p:spPr>
      </p:pic>
      <p:pic>
        <p:nvPicPr>
          <p:cNvPr id="7" name="Picture 6" descr="collins3-eps-converted-t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49" y="1253570"/>
            <a:ext cx="4277410" cy="469232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88" y="5752046"/>
            <a:ext cx="1539810" cy="87609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17" y="4389364"/>
            <a:ext cx="1003300" cy="266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67" y="4797455"/>
            <a:ext cx="9398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3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09047-E1C8-E8ED-5B99-587227FA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Energy-Energy Correlator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D1816-1C74-B4DE-113C-894E02CBD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have ever heard about energy energy correlator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including the azimuthal angle, this is so very similar to Collins effect studied at BELLE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D149B-1516-5D0A-A7AD-9B586BBFE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D08B2-B945-F2A5-5736-9C1A1D2B5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0" y="1223515"/>
            <a:ext cx="3014641" cy="2788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1C588-3267-0362-9B92-CA917C6E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8" y="1223515"/>
            <a:ext cx="4230615" cy="2791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434FAF-C00E-C7E7-4DEB-3AE264838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678" y="4210802"/>
            <a:ext cx="6570643" cy="7862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9C8C8D-50DC-64A8-F761-A09557D0AE64}"/>
              </a:ext>
            </a:extLst>
          </p:cNvPr>
          <p:cNvSpPr/>
          <p:nvPr/>
        </p:nvSpPr>
        <p:spPr>
          <a:xfrm>
            <a:off x="4900956" y="6035596"/>
            <a:ext cx="3449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Kang, Lee, Shao, Zhao, to appear, 2023.09xxx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3756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TMD factorization and evolution</a:t>
            </a:r>
          </a:p>
          <a:p>
            <a:r>
              <a:rPr lang="en-US" dirty="0"/>
              <a:t>Global analysis</a:t>
            </a:r>
          </a:p>
          <a:p>
            <a:r>
              <a:rPr lang="en-US" dirty="0"/>
              <a:t>Modified universality of TMDs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83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factorization in a nut-shell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Drell</a:t>
            </a:r>
            <a:r>
              <a:rPr lang="en-US" dirty="0"/>
              <a:t>-Yan:</a:t>
            </a:r>
          </a:p>
          <a:p>
            <a:endParaRPr lang="en-US" dirty="0"/>
          </a:p>
          <a:p>
            <a:pPr marL="2286000" lvl="5" indent="0">
              <a:buNone/>
            </a:pPr>
            <a:endParaRPr lang="en-US" dirty="0"/>
          </a:p>
          <a:p>
            <a:pPr marL="2286000" lvl="5" indent="0">
              <a:buNone/>
            </a:pPr>
            <a:endParaRPr lang="en-US" dirty="0"/>
          </a:p>
          <a:p>
            <a:pPr marL="2286000" lvl="5" indent="0">
              <a:buNone/>
            </a:pPr>
            <a:endParaRPr lang="en-US" dirty="0"/>
          </a:p>
          <a:p>
            <a:pPr marL="2286000" lvl="5" indent="0">
              <a:buNone/>
            </a:pPr>
            <a:endParaRPr lang="en-US" dirty="0"/>
          </a:p>
          <a:p>
            <a:pPr lvl="3"/>
            <a:endParaRPr lang="en-US" dirty="0"/>
          </a:p>
          <a:p>
            <a:r>
              <a:rPr lang="en-US" dirty="0"/>
              <a:t>Factorized form and mimic “</a:t>
            </a:r>
            <a:r>
              <a:rPr lang="en-US" dirty="0" err="1"/>
              <a:t>parton</a:t>
            </a:r>
            <a:r>
              <a:rPr lang="en-US" dirty="0"/>
              <a:t> model”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213694" y="899699"/>
            <a:ext cx="3405786" cy="2803681"/>
            <a:chOff x="5248974" y="1146673"/>
            <a:chExt cx="3405786" cy="2803681"/>
          </a:xfrm>
        </p:grpSpPr>
        <p:pic>
          <p:nvPicPr>
            <p:cNvPr id="5" name="Picture 4" descr="DY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8974" y="1146673"/>
              <a:ext cx="3405786" cy="2565543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0059" y="1570054"/>
              <a:ext cx="981075" cy="238125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2419" y="3712229"/>
              <a:ext cx="981075" cy="238125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2783" y="2522718"/>
              <a:ext cx="542925" cy="238125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8765" y="2681468"/>
              <a:ext cx="590550" cy="238125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1588" y="2235511"/>
              <a:ext cx="262890" cy="26289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45927" y="3030375"/>
            <a:ext cx="4305126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Factorization of regions: </a:t>
            </a:r>
          </a:p>
          <a:p>
            <a:r>
              <a:rPr lang="en-US" sz="1600" dirty="0">
                <a:solidFill>
                  <a:srgbClr val="666666"/>
                </a:solidFill>
              </a:rPr>
              <a:t>(1) k//P</a:t>
            </a:r>
            <a:r>
              <a:rPr lang="en-US" sz="1600" baseline="-25000" dirty="0">
                <a:solidFill>
                  <a:srgbClr val="666666"/>
                </a:solidFill>
              </a:rPr>
              <a:t>1</a:t>
            </a:r>
            <a:r>
              <a:rPr lang="en-US" sz="1600" dirty="0">
                <a:solidFill>
                  <a:srgbClr val="666666"/>
                </a:solidFill>
              </a:rPr>
              <a:t>, (2) k//P</a:t>
            </a:r>
            <a:r>
              <a:rPr lang="en-US" sz="1600" baseline="-25000" dirty="0">
                <a:solidFill>
                  <a:srgbClr val="666666"/>
                </a:solidFill>
              </a:rPr>
              <a:t>2</a:t>
            </a:r>
            <a:r>
              <a:rPr lang="en-US" sz="1600" dirty="0">
                <a:solidFill>
                  <a:srgbClr val="666666"/>
                </a:solidFill>
              </a:rPr>
              <a:t>, (3) </a:t>
            </a:r>
            <a:r>
              <a:rPr lang="en-US" sz="1600" dirty="0">
                <a:solidFill>
                  <a:srgbClr val="FF0000"/>
                </a:solidFill>
              </a:rPr>
              <a:t>k soft</a:t>
            </a:r>
            <a:r>
              <a:rPr lang="en-US" sz="1600" dirty="0">
                <a:solidFill>
                  <a:srgbClr val="666666"/>
                </a:solidFill>
              </a:rPr>
              <a:t>, (4) </a:t>
            </a:r>
            <a:r>
              <a:rPr lang="en-US" sz="1600" dirty="0">
                <a:solidFill>
                  <a:srgbClr val="0000FF"/>
                </a:solidFill>
              </a:rPr>
              <a:t>k hard</a:t>
            </a: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0" y="4130711"/>
            <a:ext cx="9022080" cy="51689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000" y="5318824"/>
            <a:ext cx="3060700" cy="381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147" y="4720113"/>
            <a:ext cx="4716061" cy="659589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147" y="5823666"/>
            <a:ext cx="4242435" cy="647700"/>
          </a:xfrm>
          <a:prstGeom prst="rect">
            <a:avLst/>
          </a:prstGeom>
          <a:ln>
            <a:solidFill>
              <a:srgbClr val="FF0000"/>
            </a:solidFill>
          </a:ln>
          <a:effectLst/>
        </p:spPr>
      </p:pic>
      <p:cxnSp>
        <p:nvCxnSpPr>
          <p:cNvPr id="28" name="Straight Arrow Connector 27"/>
          <p:cNvCxnSpPr/>
          <p:nvPr/>
        </p:nvCxnSpPr>
        <p:spPr>
          <a:xfrm>
            <a:off x="3404470" y="5273856"/>
            <a:ext cx="0" cy="496887"/>
          </a:xfrm>
          <a:prstGeom prst="straightConnector1">
            <a:avLst/>
          </a:prstGeom>
          <a:ln w="28575" cmpd="sng"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005624" y="5972098"/>
            <a:ext cx="278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mimic “</a:t>
            </a:r>
            <a:r>
              <a:rPr lang="en-US" dirty="0" err="1">
                <a:solidFill>
                  <a:srgbClr val="FF0000"/>
                </a:solidFill>
              </a:rPr>
              <a:t>parton</a:t>
            </a:r>
            <a:r>
              <a:rPr lang="en-US" dirty="0">
                <a:solidFill>
                  <a:srgbClr val="FF0000"/>
                </a:solidFill>
              </a:rPr>
              <a:t> model”</a:t>
            </a:r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216" y="934981"/>
            <a:ext cx="2166784" cy="217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E9627E-46EF-E698-266F-4A5183DF91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571" y="1194933"/>
            <a:ext cx="2961822" cy="1766056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210" y="2171639"/>
            <a:ext cx="262890" cy="26289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173" y="1427547"/>
            <a:ext cx="137369" cy="228532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14" y="2691321"/>
            <a:ext cx="304800" cy="2667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76" y="1227493"/>
            <a:ext cx="292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91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86D5B-D3A1-04D6-39E9-9306A1775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Illustration 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6ECCE-B5B2-5074-E722-5C2FEE660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FB9B8-975D-5D94-75AA-E654E1527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91" y="843894"/>
            <a:ext cx="4564617" cy="59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79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86D5B-D3A1-04D6-39E9-9306A1775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Illustration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6ECCE-B5B2-5074-E722-5C2FEE660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FADCFB-AB2B-AF27-9CFD-2553FC22B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356" y="843894"/>
            <a:ext cx="4527287" cy="59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46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5852717" y="4824230"/>
            <a:ext cx="3209473" cy="17936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5578" y="4824230"/>
            <a:ext cx="3064819" cy="17936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evolves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like collinear PDFs, TMDs also depend on the scale of the probe = 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5578" y="1682040"/>
            <a:ext cx="3249125" cy="2631282"/>
            <a:chOff x="831982" y="2865043"/>
            <a:chExt cx="3249125" cy="2545823"/>
          </a:xfrm>
        </p:grpSpPr>
        <p:sp>
          <p:nvSpPr>
            <p:cNvPr id="19" name="Rectangle 18"/>
            <p:cNvSpPr/>
            <p:nvPr/>
          </p:nvSpPr>
          <p:spPr>
            <a:xfrm>
              <a:off x="831982" y="2865043"/>
              <a:ext cx="3064819" cy="25458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6268" y="3234375"/>
              <a:ext cx="990600" cy="3175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16686" y="2899833"/>
              <a:ext cx="1972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666666"/>
                  </a:solidFill>
                </a:rPr>
                <a:t>Collinear PDFs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1982" y="3578600"/>
              <a:ext cx="3249125" cy="151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charset="2"/>
                <a:buChar char="ü"/>
              </a:pPr>
              <a:endParaRPr lang="en-US" sz="1600" dirty="0">
                <a:solidFill>
                  <a:srgbClr val="666666"/>
                </a:solidFill>
              </a:endParaRPr>
            </a:p>
            <a:p>
              <a:pPr marL="285750" indent="-285750">
                <a:buFont typeface="Wingdings" charset="2"/>
                <a:buChar char="ü"/>
              </a:pPr>
              <a:r>
                <a:rPr lang="en-US" sz="1600" dirty="0">
                  <a:solidFill>
                    <a:srgbClr val="666666"/>
                  </a:solidFill>
                </a:rPr>
                <a:t>DGLAP evolution</a:t>
              </a:r>
            </a:p>
            <a:p>
              <a:pPr marL="285750" indent="-285750">
                <a:buFont typeface="Wingdings" charset="2"/>
                <a:buChar char="ü"/>
              </a:pPr>
              <a:endParaRPr lang="en-US" sz="1600" dirty="0">
                <a:solidFill>
                  <a:srgbClr val="666666"/>
                </a:solidFill>
              </a:endParaRPr>
            </a:p>
            <a:p>
              <a:pPr marL="285750" indent="-285750">
                <a:buFont typeface="Wingdings" charset="2"/>
                <a:buChar char="ü"/>
              </a:pPr>
              <a:r>
                <a:rPr lang="en-US" sz="1600" dirty="0" err="1">
                  <a:solidFill>
                    <a:srgbClr val="666666"/>
                  </a:solidFill>
                </a:rPr>
                <a:t>Resum</a:t>
              </a:r>
              <a:endParaRPr lang="en-US" sz="1600" dirty="0">
                <a:solidFill>
                  <a:srgbClr val="666666"/>
                </a:solidFill>
              </a:endParaRPr>
            </a:p>
            <a:p>
              <a:endParaRPr lang="en-US" sz="1600" dirty="0">
                <a:solidFill>
                  <a:srgbClr val="666666"/>
                </a:solidFill>
              </a:endParaRPr>
            </a:p>
            <a:p>
              <a:pPr marL="285750" indent="-285750">
                <a:buFont typeface="Wingdings" charset="2"/>
                <a:buChar char="ü"/>
              </a:pPr>
              <a:r>
                <a:rPr lang="en-US" sz="1600" dirty="0">
                  <a:solidFill>
                    <a:srgbClr val="666666"/>
                  </a:solidFill>
                </a:rPr>
                <a:t>Kernel: purely </a:t>
              </a:r>
              <a:r>
                <a:rPr lang="en-US" sz="1600" dirty="0" err="1">
                  <a:solidFill>
                    <a:srgbClr val="0000FF"/>
                  </a:solidFill>
                </a:rPr>
                <a:t>perturbative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13428" y="5025609"/>
            <a:ext cx="1570079" cy="1346942"/>
            <a:chOff x="686054" y="5551742"/>
            <a:chExt cx="1404619" cy="1204994"/>
          </a:xfrm>
        </p:grpSpPr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6094" y="5551742"/>
              <a:ext cx="764539" cy="22225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644" y="6525596"/>
              <a:ext cx="808989" cy="23114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054" y="6015589"/>
              <a:ext cx="1404619" cy="2667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1388364" y="5808782"/>
              <a:ext cx="3351" cy="274320"/>
            </a:xfrm>
            <a:prstGeom prst="straightConnector1">
              <a:avLst/>
            </a:prstGeom>
            <a:ln w="190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380845" y="6298924"/>
              <a:ext cx="3351" cy="274320"/>
            </a:xfrm>
            <a:prstGeom prst="straightConnector1">
              <a:avLst/>
            </a:prstGeom>
            <a:ln w="190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97" y="3166655"/>
            <a:ext cx="1851660" cy="354330"/>
          </a:xfrm>
          <a:prstGeom prst="rect">
            <a:avLst/>
          </a:prstGeom>
        </p:spPr>
      </p:pic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6676239" y="5072661"/>
            <a:ext cx="2090497" cy="1330313"/>
            <a:chOff x="7251633" y="5551742"/>
            <a:chExt cx="2177602" cy="1385743"/>
          </a:xfrm>
        </p:grpSpPr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7352" y="6671674"/>
              <a:ext cx="1318830" cy="265811"/>
            </a:xfrm>
            <a:prstGeom prst="rect">
              <a:avLst/>
            </a:prstGeom>
          </p:spPr>
        </p:pic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9466" y="5551742"/>
              <a:ext cx="1288159" cy="255587"/>
            </a:xfrm>
            <a:prstGeom prst="rect">
              <a:avLst/>
            </a:prstGeom>
          </p:spPr>
        </p:pic>
        <p:pic>
          <p:nvPicPr>
            <p:cNvPr id="30" name="Picture 29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1633" y="6085166"/>
              <a:ext cx="2177602" cy="306705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8297903" y="6393113"/>
              <a:ext cx="3854" cy="315468"/>
            </a:xfrm>
            <a:prstGeom prst="straightConnector1">
              <a:avLst/>
            </a:prstGeom>
            <a:ln w="190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8276163" y="5811562"/>
              <a:ext cx="3854" cy="315468"/>
            </a:xfrm>
            <a:prstGeom prst="straightConnector1">
              <a:avLst/>
            </a:prstGeom>
            <a:ln w="190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5852717" y="1676581"/>
            <a:ext cx="3343730" cy="2780443"/>
            <a:chOff x="5852717" y="1923555"/>
            <a:chExt cx="3343730" cy="2780443"/>
          </a:xfrm>
        </p:grpSpPr>
        <p:grpSp>
          <p:nvGrpSpPr>
            <p:cNvPr id="24" name="Group 23"/>
            <p:cNvGrpSpPr/>
            <p:nvPr/>
          </p:nvGrpSpPr>
          <p:grpSpPr>
            <a:xfrm>
              <a:off x="5852717" y="1923555"/>
              <a:ext cx="3343730" cy="2780443"/>
              <a:chOff x="5592757" y="2808075"/>
              <a:chExt cx="3343730" cy="278044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592757" y="2808075"/>
                <a:ext cx="3209473" cy="271142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99158" y="3226310"/>
                <a:ext cx="1485900" cy="317500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335271" y="2865043"/>
                <a:ext cx="19721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666666"/>
                    </a:solidFill>
                  </a:rPr>
                  <a:t>TMDs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592757" y="3526415"/>
                <a:ext cx="334373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ü"/>
                </a:pPr>
                <a:endParaRPr lang="en-US" sz="1600" dirty="0">
                  <a:solidFill>
                    <a:srgbClr val="666666"/>
                  </a:solidFill>
                </a:endParaRPr>
              </a:p>
              <a:p>
                <a:pPr marL="285750" indent="-285750">
                  <a:buFont typeface="Wingdings" charset="2"/>
                  <a:buChar char="ü"/>
                </a:pPr>
                <a:r>
                  <a:rPr lang="en-US" sz="1600" dirty="0">
                    <a:solidFill>
                      <a:srgbClr val="666666"/>
                    </a:solidFill>
                  </a:rPr>
                  <a:t>Collins-</a:t>
                </a:r>
                <a:r>
                  <a:rPr lang="en-US" sz="1600" dirty="0" err="1">
                    <a:solidFill>
                      <a:srgbClr val="666666"/>
                    </a:solidFill>
                  </a:rPr>
                  <a:t>Soper</a:t>
                </a:r>
                <a:r>
                  <a:rPr lang="en-US" sz="1600" dirty="0">
                    <a:solidFill>
                      <a:srgbClr val="666666"/>
                    </a:solidFill>
                  </a:rPr>
                  <a:t>/rapidity evolution equation</a:t>
                </a:r>
              </a:p>
              <a:p>
                <a:pPr marL="285750" indent="-285750">
                  <a:buFont typeface="Wingdings" charset="2"/>
                  <a:buChar char="ü"/>
                </a:pPr>
                <a:endParaRPr lang="en-US" sz="1600" dirty="0">
                  <a:solidFill>
                    <a:srgbClr val="666666"/>
                  </a:solidFill>
                </a:endParaRPr>
              </a:p>
              <a:p>
                <a:pPr marL="285750" indent="-285750">
                  <a:buFont typeface="Wingdings" charset="2"/>
                  <a:buChar char="ü"/>
                </a:pPr>
                <a:r>
                  <a:rPr lang="en-US" sz="1600" dirty="0" err="1">
                    <a:solidFill>
                      <a:srgbClr val="666666"/>
                    </a:solidFill>
                  </a:rPr>
                  <a:t>Resum</a:t>
                </a:r>
                <a:endParaRPr lang="en-US" sz="1600" dirty="0">
                  <a:solidFill>
                    <a:srgbClr val="666666"/>
                  </a:solidFill>
                </a:endParaRPr>
              </a:p>
              <a:p>
                <a:endParaRPr lang="en-US" sz="1600" dirty="0">
                  <a:solidFill>
                    <a:srgbClr val="666666"/>
                  </a:solidFill>
                </a:endParaRPr>
              </a:p>
              <a:p>
                <a:pPr marL="285750" indent="-285750">
                  <a:buFont typeface="Wingdings" charset="2"/>
                  <a:buChar char="ü"/>
                </a:pPr>
                <a:r>
                  <a:rPr lang="en-US" sz="1600" dirty="0">
                    <a:solidFill>
                      <a:srgbClr val="666666"/>
                    </a:solidFill>
                  </a:rPr>
                  <a:t>Kernel: can be </a:t>
                </a:r>
                <a:r>
                  <a:rPr lang="en-US" sz="1600" dirty="0">
                    <a:solidFill>
                      <a:srgbClr val="0000FF"/>
                    </a:solidFill>
                  </a:rPr>
                  <a:t>non-</a:t>
                </a:r>
                <a:r>
                  <a:rPr lang="en-US" sz="1600" dirty="0" err="1">
                    <a:solidFill>
                      <a:srgbClr val="0000FF"/>
                    </a:solidFill>
                  </a:rPr>
                  <a:t>perturbative</a:t>
                </a:r>
                <a:r>
                  <a:rPr lang="en-US" sz="1600" dirty="0">
                    <a:solidFill>
                      <a:srgbClr val="666666"/>
                    </a:solidFill>
                  </a:rPr>
                  <a:t> when </a:t>
                </a:r>
              </a:p>
            </p:txBody>
          </p:sp>
        </p:grpSp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638" y="4419817"/>
              <a:ext cx="1049020" cy="22225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1247" y="3601131"/>
              <a:ext cx="2011680" cy="365760"/>
            </a:xfrm>
            <a:prstGeom prst="rect">
              <a:avLst/>
            </a:prstGeom>
          </p:spPr>
        </p:pic>
      </p:grpSp>
      <p:pic>
        <p:nvPicPr>
          <p:cNvPr id="37" name="Picture 36" descr="zoo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535" y="2580149"/>
            <a:ext cx="2115594" cy="21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65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96" y="132290"/>
            <a:ext cx="8449434" cy="580429"/>
          </a:xfrm>
        </p:spPr>
        <p:txBody>
          <a:bodyPr/>
          <a:lstStyle/>
          <a:p>
            <a:r>
              <a:rPr lang="en-US" dirty="0"/>
              <a:t>QCD evolution: meaning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Evolution = include important </a:t>
            </a:r>
            <a:r>
              <a:rPr lang="en-US" dirty="0" err="1"/>
              <a:t>perturbative</a:t>
            </a:r>
            <a:r>
              <a:rPr lang="en-US" dirty="0"/>
              <a:t> corrections</a:t>
            </a:r>
          </a:p>
          <a:p>
            <a:pPr lvl="1"/>
            <a:r>
              <a:rPr lang="en-US" dirty="0"/>
              <a:t>DGLAP evolution of collinear PDFs: what it does is to </a:t>
            </a:r>
            <a:r>
              <a:rPr lang="en-US" dirty="0" err="1"/>
              <a:t>resum</a:t>
            </a:r>
            <a:r>
              <a:rPr lang="en-US" dirty="0"/>
              <a:t> the so-called single logarithms in the higher order </a:t>
            </a:r>
            <a:r>
              <a:rPr lang="en-US" dirty="0" err="1"/>
              <a:t>perturbative</a:t>
            </a:r>
            <a:r>
              <a:rPr lang="en-US" dirty="0"/>
              <a:t> calculations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TMD factorization works in the situation where there are two observed momenta in the process, Q&gt;&gt;</a:t>
            </a:r>
            <a:r>
              <a:rPr lang="en-US" dirty="0" err="1"/>
              <a:t>q</a:t>
            </a:r>
            <a:r>
              <a:rPr lang="en-US" baseline="-25000" dirty="0" err="1"/>
              <a:t>T</a:t>
            </a:r>
            <a:r>
              <a:rPr lang="en-US" dirty="0"/>
              <a:t>: what it does is to </a:t>
            </a:r>
            <a:r>
              <a:rPr lang="en-US" dirty="0" err="1"/>
              <a:t>resum</a:t>
            </a:r>
            <a:r>
              <a:rPr lang="en-US" dirty="0"/>
              <a:t> the so-called double logarithms in the higher order perturbative corrections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114" y="1841365"/>
            <a:ext cx="4238172" cy="1613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71" y="4771571"/>
            <a:ext cx="5729713" cy="168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88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TMD evolution in a nutshell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EB188A-42D9-7741-8095-4EFC91FE118E}"/>
              </a:ext>
            </a:extLst>
          </p:cNvPr>
          <p:cNvGrpSpPr/>
          <p:nvPr/>
        </p:nvGrpSpPr>
        <p:grpSpPr>
          <a:xfrm>
            <a:off x="276032" y="1152042"/>
            <a:ext cx="8602961" cy="756511"/>
            <a:chOff x="286176" y="2217682"/>
            <a:chExt cx="8602961" cy="756511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5847662" y="2217682"/>
              <a:ext cx="587053" cy="756511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176" y="2287361"/>
              <a:ext cx="8602961" cy="63601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3723" y="2442269"/>
            <a:ext cx="9051935" cy="1481656"/>
            <a:chOff x="51492" y="1289757"/>
            <a:chExt cx="9051935" cy="1481656"/>
          </a:xfrm>
        </p:grpSpPr>
        <p:sp>
          <p:nvSpPr>
            <p:cNvPr id="11" name="Rectangle 10"/>
            <p:cNvSpPr/>
            <p:nvPr/>
          </p:nvSpPr>
          <p:spPr>
            <a:xfrm>
              <a:off x="2993573" y="1289757"/>
              <a:ext cx="3431075" cy="969264"/>
            </a:xfrm>
            <a:prstGeom prst="rect">
              <a:avLst/>
            </a:prstGeom>
            <a:solidFill>
              <a:schemeClr val="tx2">
                <a:lumMod val="25000"/>
                <a:lumOff val="75000"/>
                <a:alpha val="92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52955" y="1289757"/>
              <a:ext cx="1514282" cy="969264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4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>
              <a:spLocks/>
            </p:cNvSpPr>
            <p:nvPr/>
          </p:nvSpPr>
          <p:spPr>
            <a:xfrm>
              <a:off x="6671123" y="1289757"/>
              <a:ext cx="2432304" cy="969264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92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1768507" y="2296937"/>
              <a:ext cx="225868" cy="4744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562939" y="2277979"/>
              <a:ext cx="0" cy="4934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635859" y="2296937"/>
              <a:ext cx="213744" cy="4744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92" y="1399111"/>
              <a:ext cx="9048750" cy="695325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-38990" y="4076198"/>
            <a:ext cx="30746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longitudinal/collinear part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84242" y="4076198"/>
            <a:ext cx="18579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transverse part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40097" y="4076198"/>
            <a:ext cx="3803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600" dirty="0">
                <a:solidFill>
                  <a:srgbClr val="666666"/>
                </a:solidFill>
              </a:rPr>
              <a:t>Non-</a:t>
            </a:r>
            <a:r>
              <a:rPr lang="en-US" sz="1600" dirty="0" err="1">
                <a:solidFill>
                  <a:srgbClr val="666666"/>
                </a:solidFill>
              </a:rPr>
              <a:t>perturbative</a:t>
            </a:r>
            <a:r>
              <a:rPr lang="en-US" sz="1600" dirty="0">
                <a:solidFill>
                  <a:srgbClr val="666666"/>
                </a:solidFill>
              </a:rPr>
              <a:t>: fitted from data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>
                <a:solidFill>
                  <a:srgbClr val="008000"/>
                </a:solidFill>
              </a:rPr>
              <a:t>The key ingredient – </a:t>
            </a:r>
            <a:r>
              <a:rPr lang="en-US" sz="1600" dirty="0" err="1">
                <a:solidFill>
                  <a:srgbClr val="008000"/>
                </a:solidFill>
              </a:rPr>
              <a:t>ln</a:t>
            </a:r>
            <a:r>
              <a:rPr lang="en-US" sz="1600" dirty="0">
                <a:solidFill>
                  <a:srgbClr val="008000"/>
                </a:solidFill>
              </a:rPr>
              <a:t>(Q) piece is spin-independent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740738" y="5413279"/>
            <a:ext cx="597857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The presence of non-perturbative evolution kernel makes TMD global analysis much more involved</a:t>
            </a:r>
            <a:r>
              <a:rPr lang="en-US" sz="1200" b="1" dirty="0">
                <a:solidFill>
                  <a:srgbClr val="0432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42590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21487</TotalTime>
  <Words>1259</Words>
  <Application>Microsoft Macintosh PowerPoint</Application>
  <PresentationFormat>On-screen Show (4:3)</PresentationFormat>
  <Paragraphs>291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News Gothic MT</vt:lpstr>
      <vt:lpstr>Wingdings</vt:lpstr>
      <vt:lpstr>Wingdings 2</vt:lpstr>
      <vt:lpstr>Breeze</vt:lpstr>
      <vt:lpstr>Lecture 3: TMD factorization</vt:lpstr>
      <vt:lpstr>Two kinds of QCD factorization</vt:lpstr>
      <vt:lpstr>Another type: TMD factorization</vt:lpstr>
      <vt:lpstr>TMD factorization in a nut-shell</vt:lpstr>
      <vt:lpstr>Illustration I</vt:lpstr>
      <vt:lpstr>Illustration II</vt:lpstr>
      <vt:lpstr>TMD evolves</vt:lpstr>
      <vt:lpstr>QCD evolution: meaning</vt:lpstr>
      <vt:lpstr>TMD evolution in a nutshell</vt:lpstr>
      <vt:lpstr>TMD evolution</vt:lpstr>
      <vt:lpstr>TMD global analysis</vt:lpstr>
      <vt:lpstr>Unpolarized cross sections</vt:lpstr>
      <vt:lpstr>Unpolarized TMDs</vt:lpstr>
      <vt:lpstr>Effect of TMD evolution</vt:lpstr>
      <vt:lpstr>Sivers function: non-universal</vt:lpstr>
      <vt:lpstr>Fundamental feature of Sivers function</vt:lpstr>
      <vt:lpstr>Quantum mechanical phase</vt:lpstr>
      <vt:lpstr>Sivers effect: QCD version of Aharonov-Bohm effect</vt:lpstr>
      <vt:lpstr>Gauge link: where does it come from?</vt:lpstr>
      <vt:lpstr>Non-universality of the Sivers function</vt:lpstr>
      <vt:lpstr>Progress from standard processes</vt:lpstr>
      <vt:lpstr>Distorted distribution</vt:lpstr>
      <vt:lpstr>Extracted Sivers function and evolution</vt:lpstr>
      <vt:lpstr>Sign change between SIDIS and DY/W</vt:lpstr>
      <vt:lpstr>RHIC data: update</vt:lpstr>
      <vt:lpstr>RHIC data: update</vt:lpstr>
      <vt:lpstr>Collins asymmetry from SIDIS and e+e-</vt:lpstr>
      <vt:lpstr>Collins asymmetry in SIDIS</vt:lpstr>
      <vt:lpstr>Collins asymmetry in e+e-</vt:lpstr>
      <vt:lpstr>Fitted TMDs</vt:lpstr>
      <vt:lpstr>Energy-Energy Correlator</vt:lpstr>
      <vt:lpstr>Summary</vt:lpstr>
    </vt:vector>
  </TitlesOfParts>
  <Company>Temple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Zein-Eddine Meziani</dc:creator>
  <cp:lastModifiedBy>Zhongbo Kang</cp:lastModifiedBy>
  <cp:revision>2327</cp:revision>
  <cp:lastPrinted>2014-02-24T15:55:07Z</cp:lastPrinted>
  <dcterms:created xsi:type="dcterms:W3CDTF">2014-06-24T12:03:33Z</dcterms:created>
  <dcterms:modified xsi:type="dcterms:W3CDTF">2023-08-29T03:58:33Z</dcterms:modified>
</cp:coreProperties>
</file>