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294" r:id="rId1"/>
    <p:sldMasterId id="2147484307" r:id="rId2"/>
  </p:sldMasterIdLst>
  <p:notesMasterIdLst>
    <p:notesMasterId r:id="rId54"/>
  </p:notesMasterIdLst>
  <p:sldIdLst>
    <p:sldId id="1193" r:id="rId3"/>
    <p:sldId id="1299" r:id="rId4"/>
    <p:sldId id="1332" r:id="rId5"/>
    <p:sldId id="1275" r:id="rId6"/>
    <p:sldId id="1237" r:id="rId7"/>
    <p:sldId id="1235" r:id="rId8"/>
    <p:sldId id="1236" r:id="rId9"/>
    <p:sldId id="1238" r:id="rId10"/>
    <p:sldId id="1239" r:id="rId11"/>
    <p:sldId id="1240" r:id="rId12"/>
    <p:sldId id="1241" r:id="rId13"/>
    <p:sldId id="1244" r:id="rId14"/>
    <p:sldId id="1242" r:id="rId15"/>
    <p:sldId id="1243" r:id="rId16"/>
    <p:sldId id="1245" r:id="rId17"/>
    <p:sldId id="1246" r:id="rId18"/>
    <p:sldId id="1247" r:id="rId19"/>
    <p:sldId id="1194" r:id="rId20"/>
    <p:sldId id="1295" r:id="rId21"/>
    <p:sldId id="1161" r:id="rId22"/>
    <p:sldId id="1292" r:id="rId23"/>
    <p:sldId id="1196" r:id="rId24"/>
    <p:sldId id="1197" r:id="rId25"/>
    <p:sldId id="1198" r:id="rId26"/>
    <p:sldId id="1199" r:id="rId27"/>
    <p:sldId id="1201" r:id="rId28"/>
    <p:sldId id="1202" r:id="rId29"/>
    <p:sldId id="1296" r:id="rId30"/>
    <p:sldId id="1204" r:id="rId31"/>
    <p:sldId id="1297" r:id="rId32"/>
    <p:sldId id="1227" r:id="rId33"/>
    <p:sldId id="1304" r:id="rId34"/>
    <p:sldId id="1219" r:id="rId35"/>
    <p:sldId id="1294" r:id="rId36"/>
    <p:sldId id="1221" r:id="rId37"/>
    <p:sldId id="1325" r:id="rId38"/>
    <p:sldId id="1223" r:id="rId39"/>
    <p:sldId id="1224" r:id="rId40"/>
    <p:sldId id="1225" r:id="rId41"/>
    <p:sldId id="1226" r:id="rId42"/>
    <p:sldId id="1228" r:id="rId43"/>
    <p:sldId id="1229" r:id="rId44"/>
    <p:sldId id="1231" r:id="rId45"/>
    <p:sldId id="1232" r:id="rId46"/>
    <p:sldId id="1230" r:id="rId47"/>
    <p:sldId id="1233" r:id="rId48"/>
    <p:sldId id="1298" r:id="rId49"/>
    <p:sldId id="1206" r:id="rId50"/>
    <p:sldId id="1214" r:id="rId51"/>
    <p:sldId id="1215" r:id="rId52"/>
    <p:sldId id="1290" r:id="rId53"/>
  </p:sldIdLst>
  <p:sldSz cx="12192000" cy="6858000"/>
  <p:notesSz cx="6858000" cy="9144000"/>
  <p:embeddedFontLst>
    <p:embeddedFont>
      <p:font typeface="MS PGothic" panose="020B0600070205080204" pitchFamily="34" charset="-128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Wingdings 2" panose="05020102010507070707" pitchFamily="18" charset="2"/>
      <p:regular r:id="rId58"/>
    </p:embeddedFont>
    <p:embeddedFont>
      <p:font typeface="Arial Black" panose="020B0A04020102020204" pitchFamily="34" charset="0"/>
      <p:bold r:id="rId59"/>
    </p:embeddedFont>
    <p:embeddedFont>
      <p:font typeface="Helvetica" panose="020B0604020202020204" pitchFamily="34" charset="0"/>
      <p:regular r:id="rId60"/>
      <p:bold r:id="rId61"/>
      <p:italic r:id="rId62"/>
      <p:boldItalic r:id="rId63"/>
    </p:embeddedFont>
    <p:embeddedFont>
      <p:font typeface="SimSun" panose="02010600030101010101" pitchFamily="2" charset="-122"/>
      <p:regular r:id="rId64"/>
    </p:embeddedFont>
    <p:embeddedFont>
      <p:font typeface="游ゴシック" panose="020B0400000000000000" pitchFamily="34" charset="-128"/>
      <p:regular r:id="rId65"/>
      <p:bold r:id="rId66"/>
    </p:embeddedFont>
    <p:embeddedFont>
      <p:font typeface="MS PGothic" panose="020B0600070205080204" pitchFamily="34" charset="-128"/>
      <p:regular r:id="rId55"/>
    </p:embeddedFont>
    <p:embeddedFont>
      <p:font typeface="Constantia" panose="02030602050306030303" pitchFamily="18" charset="0"/>
      <p:regular r:id="rId67"/>
      <p:bold r:id="rId68"/>
      <p:italic r:id="rId69"/>
      <p:boldItalic r:id="rId70"/>
    </p:embeddedFont>
    <p:embeddedFont>
      <p:font typeface="Times" panose="02020603050405020304" pitchFamily="18" charset="0"/>
      <p:regular r:id="rId71"/>
      <p:bold r:id="rId72"/>
      <p:italic r:id="rId73"/>
      <p:boldItalic r:id="rId74"/>
    </p:embeddedFont>
    <p:embeddedFont>
      <p:font typeface="游ゴシック Light" panose="020B0300000000000000" pitchFamily="34" charset="-128"/>
      <p:regular r:id="rId75"/>
    </p:embeddedFont>
    <p:embeddedFont>
      <p:font typeface="Arial Unicode MS" panose="020B0604020202020204" charset="-128"/>
      <p:regular r:id="rId76"/>
    </p:embeddedFont>
    <p:embeddedFont>
      <p:font typeface="Cambria Math" panose="02040503050406030204" pitchFamily="18" charset="0"/>
      <p:regular r:id="rId77"/>
    </p:embeddedFont>
    <p:embeddedFont>
      <p:font typeface="Comic Sans MS" panose="030F0702030302020204" pitchFamily="66" charset="0"/>
      <p:regular r:id="rId78"/>
      <p:bold r:id="rId79"/>
      <p:italic r:id="rId80"/>
      <p:boldItalic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</p:embeddedFontLst>
  <p:custDataLst>
    <p:tags r:id="rId8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Unicode MS" pitchFamily="50" charset="-128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66FFFF"/>
    <a:srgbClr val="008000"/>
    <a:srgbClr val="FF99CC"/>
    <a:srgbClr val="CC00FF"/>
    <a:srgbClr val="3E1A86"/>
    <a:srgbClr val="3A366A"/>
    <a:srgbClr val="996633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 autoAdjust="0"/>
    <p:restoredTop sz="88129" autoAdjust="0"/>
  </p:normalViewPr>
  <p:slideViewPr>
    <p:cSldViewPr>
      <p:cViewPr varScale="1">
        <p:scale>
          <a:sx n="96" d="100"/>
          <a:sy n="96" d="100"/>
        </p:scale>
        <p:origin x="59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492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84" Type="http://schemas.openxmlformats.org/officeDocument/2006/relationships/font" Target="fonts/font30.fntdata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font" Target="fonts/font25.fntdata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82" Type="http://schemas.openxmlformats.org/officeDocument/2006/relationships/font" Target="fonts/font28.fntdata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8.fntdata"/><Relationship Id="rId80" Type="http://schemas.openxmlformats.org/officeDocument/2006/relationships/font" Target="fonts/font26.fntdata"/><Relationship Id="rId85" Type="http://schemas.openxmlformats.org/officeDocument/2006/relationships/font" Target="fonts/font3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83" Type="http://schemas.openxmlformats.org/officeDocument/2006/relationships/font" Target="fonts/font29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font" Target="fonts/font27.fntdata"/><Relationship Id="rId86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a typeface="Arial Unicode MS" pitchFamily="50" charset="-128"/>
                <a:cs typeface="Arial" pitchFamily="34" charset="0"/>
              </a:defRPr>
            </a:lvl1pPr>
          </a:lstStyle>
          <a:p>
            <a:pPr>
              <a:defRPr/>
            </a:pPr>
            <a:fld id="{247EC34D-60DE-4FFE-9860-0909B55CD6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6635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ACDFD-30F4-47DB-8725-C6E7704990BC}" type="slidenum">
              <a:rPr lang="en-US" smtClean="0">
                <a:latin typeface="Arial Unicode MS" pitchFamily="50" charset="-128"/>
              </a:rPr>
              <a:pPr/>
              <a:t>6</a:t>
            </a:fld>
            <a:endParaRPr lang="en-US" smtClean="0">
              <a:latin typeface="Arial Unicode MS" pitchFamily="50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68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6A1F1-BA32-4F4E-8C59-07818A55E87E}" type="slidenum">
              <a:rPr lang="it-IT">
                <a:latin typeface="Times New Roman" pitchFamily="-65" charset="0"/>
              </a:rPr>
              <a:pPr/>
              <a:t>7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011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</a:t>
            </a:r>
            <a:r>
              <a:rPr lang="en-US" baseline="0" dirty="0" smtClean="0"/>
              <a:t> p is missing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FCDBA9-D375-4B74-9525-F44506817E2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A9D08-5025-7148-8A54-96E2D59FBF06}" type="slidenum">
              <a:rPr lang="it-IT">
                <a:latin typeface="Times New Roman" pitchFamily="-65" charset="0"/>
              </a:rPr>
              <a:pPr/>
              <a:t>14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730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9pPr>
          </a:lstStyle>
          <a:p>
            <a:pPr eaLnBrk="1" hangingPunct="1"/>
            <a:fld id="{78CE82AB-1BD3-430D-A6B5-7F76F00E779C}" type="slidenum">
              <a:rPr lang="en-US" altLang="ja-JP" sz="1200" smtClean="0">
                <a:cs typeface="Arial Unicode MS" pitchFamily="50" charset="-128"/>
              </a:rPr>
              <a:pPr eaLnBrk="1" hangingPunct="1"/>
              <a:t>36</a:t>
            </a:fld>
            <a:endParaRPr lang="en-US" altLang="ja-JP" sz="1200" smtClean="0">
              <a:cs typeface="Arial Unicode MS" pitchFamily="50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54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EE41C-ED6C-9F4C-A09C-3EDB5EBBD303}" type="slidenum">
              <a:rPr lang="it-IT">
                <a:latin typeface="Times New Roman" pitchFamily="-65" charset="0"/>
              </a:rPr>
              <a:pPr/>
              <a:t>41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0960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ja-JP" smtClean="0">
              <a:latin typeface="Arial Unicode MS" pitchFamily="50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2DE1DE29-3F00-421A-A19D-1156AD2D40A7}" type="slidenum">
              <a:rPr lang="en-US" altLang="ja-JP" sz="1200" smtClean="0">
                <a:cs typeface="Arial Unicode MS" pitchFamily="50" charset="-128"/>
              </a:rPr>
              <a:pPr eaLnBrk="1" hangingPunct="1"/>
              <a:t>48</a:t>
            </a:fld>
            <a:endParaRPr lang="en-US" altLang="ja-JP" sz="1200" smtClean="0"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24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71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8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2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1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3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7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399"/>
            <a:ext cx="10515600" cy="459156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5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32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8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32771"/>
            <a:ext cx="5156200" cy="46441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9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2296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264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7537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" y="641667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400803"/>
            <a:ext cx="609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61600" y="6416678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AE70B-A6FF-47F0-817A-8FB3FDBC86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9264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750790"/>
            <a:ext cx="5573381" cy="24274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5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0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ysClr val="window" lastClr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308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310" name="Group 309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386" name="Group 385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87" name="Group 586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91" name="Group 590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8" name="Flowchart: Decision 60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9" name="Flowchart: Decision 60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0" name="Flowchart: Decision 60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2" name="Group 591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5" name="Flowchart: Decision 60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6" name="Flowchart: Decision 60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7" name="Flowchart: Decision 60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3" name="Group 592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602" name="Flowchart: Decision 60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3" name="Flowchart: Decision 60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" name="Flowchart: Decision 60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4" name="Group 593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99" name="Flowchart: Decision 59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0" name="Flowchart: Decision 59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1" name="Flowchart: Decision 60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5" name="Group 594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96" name="Flowchart: Decision 59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7" name="Flowchart: Decision 59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89" name="Oval 588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Oval 589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7" name="Group 386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63" name="Group 56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67" name="Group 566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4" name="Flowchart: Decision 58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5" name="Flowchart: Decision 58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6" name="Flowchart: Decision 58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8" name="Group 56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81" name="Flowchart: Decision 58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2" name="Flowchart: Decision 58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3" name="Flowchart: Decision 58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69" name="Group 56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8" name="Flowchart: Decision 57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Flowchart: Decision 57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0" name="Flowchart: Decision 57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0" name="Group 56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75" name="Flowchart: Decision 5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lowchart: Decision 5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7" name="Flowchart: Decision 57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71" name="Group 57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72" name="Flowchart: Decision 57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3" name="Flowchart: Decision 57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66" name="Oval 56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8" name="Group 387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539" name="Group 53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543" name="Group 542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60" name="Flowchart: Decision 55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1" name="Flowchart: Decision 56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4" name="Group 54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7" name="Flowchart: Decision 55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8" name="Flowchart: Decision 55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9" name="Flowchart: Decision 55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5" name="Group 54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4" name="Flowchart: Decision 55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5" name="Flowchart: Decision 55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6" name="Flowchart: Decision 55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6" name="Group 54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51" name="Flowchart: Decision 55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" name="Flowchart: Decision 55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3" name="Flowchart: Decision 55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7" name="Group 54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48" name="Flowchart: Decision 5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9" name="Flowchart: Decision 5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40" name="Oval 539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Oval 540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5" name="Group 51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519" name="Group 518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6" name="Flowchart: Decision 53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lowchart: Decision 53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lowchart: Decision 53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0" name="Group 519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3" name="Flowchart: Decision 53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lowchart: Decision 53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lowchart: Decision 53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1" name="Group 520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30" name="Flowchart: Decision 5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lowchart: Decision 5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lowchart: Decision 5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2" name="Group 521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7" name="Flowchart: Decision 5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lowchart: Decision 5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lowchart: Decision 5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3" name="Group 522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524" name="Flowchart: Decision 5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lowchart: Decision 5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lowchart: Decision 5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0" name="Group 389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91" name="Group 49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95" name="Group 494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12" name="Flowchart: Decision 5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lowchart: Decision 5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6" name="Group 49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9" name="Flowchart: Decision 50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lowchart: Decision 50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Flowchart: Decision 51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7" name="Group 49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6" name="Flowchart: Decision 50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7" name="Flowchart: Decision 50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lowchart: Decision 50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8" name="Group 49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503" name="Flowchart: Decision 50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4" name="Flowchart: Decision 50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5" name="Flowchart: Decision 50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99" name="Group 49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500" name="Flowchart: Decision 4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1" name="Flowchart: Decision 5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92" name="Oval 491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Oval 492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Oval 49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7" name="Group 46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471" name="Group 470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8" name="Flowchart: Decision 48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lowchart: Decision 48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lowchart: Decision 48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2" name="Group 471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5" name="Flowchart: Decision 48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lowchart: Decision 48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lowchart: Decision 48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3" name="Group 472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2" name="Flowchart: Decision 48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Flowchart: Decision 48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lowchart: Decision 48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4" name="Group 473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9" name="Flowchart: Decision 47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lowchart: Decision 47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lowchart: Decision 48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" name="Group 474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76" name="Flowchart: Decision 47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Flowchart: Decision 47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lowchart: Decision 47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2" name="Group 391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43" name="Group 44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47" name="Group 446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64" name="Flowchart: Decision 4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5" name="Flowchart: Decision 4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8" name="Group 447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61" name="Flowchart: Decision 4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2" name="Flowchart: Decision 4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Flowchart: Decision 4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9" name="Group 448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8" name="Flowchart: Decision 45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lowchart: Decision 45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lowchart: Decision 45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0" name="Group 449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55" name="Flowchart: Decision 45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lowchart: Decision 45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lowchart: Decision 45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51" name="Group 450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52" name="Flowchart: Decision 45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lowchart: Decision 45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44" name="Oval 443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Oval 444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Oval 445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" name="Group 392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419" name="Group 418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423" name="Group 422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40" name="Flowchart: Decision 43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Flowchart: Decision 44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Flowchart: Decision 44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4" name="Group 423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7" name="Flowchart: Decision 4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Flowchart: Decision 4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Flowchart: Decision 43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5" name="Group 424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4" name="Flowchart: Decision 43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Flowchart: Decision 43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Flowchart: Decision 43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6" name="Group 425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31" name="Flowchart: Decision 43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Flowchart: Decision 43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Flowchart: Decision 43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27" name="Group 426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28" name="Flowchart: Decision 4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Flowchart: Decision 4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422" name="Oval 421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oup 393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395" name="Group 394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399" name="Group 398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6" name="Flowchart: Decision 41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7" name="Flowchart: Decision 41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Flowchart: Decision 417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0" name="Group 399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3" name="Flowchart: Decision 41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lowchart: Decision 41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" name="Flowchart: Decision 41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1" name="Group 400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10" name="Flowchart: Decision 4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1" name="Flowchart: Decision 4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Flowchart: Decision 41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2" name="Group 401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407" name="Flowchart: Decision 40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8" name="Flowchart: Decision 40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9" name="Flowchart: Decision 40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03" name="Group 402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404" name="Flowchart: Decision 40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5" name="Flowchart: Decision 40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7" name="Oval 396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Oval 397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1" name="Group 310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62" name="Group 36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66" name="Group 36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3" name="Flowchart: Decision 38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lowchart: Decision 38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lowchart: Decision 38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" name="Group 36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80" name="Flowchart: Decision 37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lowchart: Decision 38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lowchart: Decision 38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8" name="Group 36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7" name="Flowchart: Decision 37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lowchart: Decision 37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lowchart: Decision 37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74" name="Flowchart: Decision 37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lowchart: Decision 37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lowchart: Decision 37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71" name="Flowchart: Decision 37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lowchart: Decision 37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5" name="Oval 36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2" name="Group 311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8" name="Group 337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43" name="Group 342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6" name="Flowchart: Decision 35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lowchart: Decision 35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lowchart: Decision 35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4" name="Group 343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3" name="Flowchart: Decision 35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lowchart: Decision 35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lowchart: Decision 35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5" name="Group 344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50" name="Flowchart: Decision 34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1" name="Flowchart: Decision 35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2" name="Flowchart: Decision 35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6" name="Group 345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47" name="Flowchart: Decision 34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8" name="Flowchart: Decision 34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9" name="Oval 338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41" name="Oval 340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oup 312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314" name="Group 313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318" name="Group 31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5" name="Flowchart: Decision 33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" name="Flowchart: Decision 33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" name="Flowchart: Decision 33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" name="Group 31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32" name="Flowchart: Decision 33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" name="Flowchart: Decision 33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lowchart: Decision 33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" name="Group 31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9" name="Flowchart: Decision 32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" name="Flowchart: Decision 32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Flowchart: Decision 33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" name="Group 32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26" name="Flowchart: Decision 32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" name="Flowchart: Decision 32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" name="Flowchart: Decision 32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" name="Group 321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323" name="Flowchart: Decision 32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" name="Flowchart: Decision 32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17" name="Oval 316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836" y="5948054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02E3-23ED-4561-A0A0-337D53A1736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5358"/>
            <a:ext cx="12009120" cy="6987012"/>
            <a:chOff x="0" y="337740"/>
            <a:chExt cx="9006840" cy="6987012"/>
          </a:xfrm>
          <a:gradFill>
            <a:gsLst>
              <a:gs pos="56000">
                <a:schemeClr val="accent1">
                  <a:lumMod val="5000"/>
                  <a:lumOff val="95000"/>
                  <a:alpha val="26000"/>
                </a:schemeClr>
              </a:gs>
              <a:gs pos="10000">
                <a:srgbClr val="E6DADF">
                  <a:lumMod val="49000"/>
                  <a:lumOff val="51000"/>
                  <a:alpha val="8000"/>
                </a:srgbClr>
              </a:gs>
            </a:gsLst>
            <a:lin ang="0" scaled="0"/>
          </a:gradFill>
        </p:grpSpPr>
        <p:grpSp>
          <p:nvGrpSpPr>
            <p:cNvPr id="8" name="Group 7"/>
            <p:cNvGrpSpPr/>
            <p:nvPr userDrawn="1"/>
          </p:nvGrpSpPr>
          <p:grpSpPr>
            <a:xfrm>
              <a:off x="0" y="1489866"/>
              <a:ext cx="9006840" cy="5280030"/>
              <a:chOff x="-454012" y="1015513"/>
              <a:chExt cx="9006840" cy="5280030"/>
            </a:xfrm>
            <a:grpFill/>
          </p:grpSpPr>
          <p:grpSp>
            <p:nvGrpSpPr>
              <p:cNvPr id="72" name="Group 71"/>
              <p:cNvGrpSpPr/>
              <p:nvPr userDrawn="1"/>
            </p:nvGrpSpPr>
            <p:grpSpPr>
              <a:xfrm>
                <a:off x="368948" y="538114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51" name="Group 25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54" name="Group 25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70" name="Flowchart: Decision 26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Flowchart: Decision 27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Flowchart: Decision 27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" name="Group 25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7" name="Flowchart: Decision 26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Flowchart: Decision 26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Flowchart: Decision 26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" name="Group 25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4" name="Flowchart: Decision 26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Flowchart: Decision 26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Flowchart: Decision 26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" name="Group 25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61" name="Flowchart: Decision 26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Flowchart: Decision 26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Flowchart: Decision 26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21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" name="Group 25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59" name="Flowchart: Decision 25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Flowchart: Decision 25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52" name="Oval 25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Oval 25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72"/>
              <p:cNvGrpSpPr/>
              <p:nvPr userDrawn="1"/>
            </p:nvGrpSpPr>
            <p:grpSpPr>
              <a:xfrm>
                <a:off x="-454012" y="483663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30" name="Group 229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32" name="Group 231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8" name="Flowchart: Decision 24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Flowchart: Decision 24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Flowchart: Decision 24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" name="Group 23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5" name="Flowchart: Decision 24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Flowchart: Decision 24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Flowchart: Decision 24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" name="Group 23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42" name="Flowchart: Decision 24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Flowchart: Decision 24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Flowchart: Decision 24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" name="Group 23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39" name="Flowchart: Decision 23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2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" name="Flowchart: Decision 23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" name="Flowchart: Decision 24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" name="Group 23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37" name="Flowchart: Decision 23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Flowchart: Decision 23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31" name="Oval 23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73"/>
              <p:cNvGrpSpPr/>
              <p:nvPr userDrawn="1"/>
            </p:nvGrpSpPr>
            <p:grpSpPr>
              <a:xfrm>
                <a:off x="368948" y="4281774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208" name="Group 207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212" name="Group 211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28" name="Flowchart: Decision 22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Flowchart: Decision 22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3" name="Group 212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5" name="Flowchart: Decision 22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Flowchart: Decision 22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Flowchart: Decision 22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213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22" name="Flowchart: Decision 22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Flowchart: Decision 22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Flowchart: Decision 22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5" name="Group 214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219" name="Flowchart: Decision 21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Flowchart: Decision 21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Flowchart: Decision 220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6" name="Group 215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217" name="Flowchart: Decision 21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Flowchart: Decision 21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09" name="Oval 208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209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210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oup 74"/>
              <p:cNvGrpSpPr/>
              <p:nvPr userDrawn="1"/>
            </p:nvGrpSpPr>
            <p:grpSpPr>
              <a:xfrm>
                <a:off x="-454012" y="3746305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88" name="Group 187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5" name="Flowchart: Decision 20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Flowchart: Decision 20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lowchart: Decision 20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" name="Group 188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02" name="Flowchart: Decision 20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lowchart: Decision 20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lowchart: Decision 20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" name="Group 189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9" name="Flowchart: Decision 19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lowchart: Decision 19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lowchart: Decision 20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6" name="Flowchart: Decision 19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lowchart: Decision 19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lowchart: Decision 19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191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93" name="Flowchart: Decision 19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lowchart: Decision 19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lowchart: Decision 19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6" name="Group 75"/>
              <p:cNvGrpSpPr/>
              <p:nvPr userDrawn="1"/>
            </p:nvGrpSpPr>
            <p:grpSpPr>
              <a:xfrm>
                <a:off x="368948" y="3191449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66" name="Group 165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70" name="Group 169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86" name="Flowchart: Decision 185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7" name="Flowchart: Decision 186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4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1" name="Group 170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3" name="Flowchart: Decision 18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Flowchart: Decision 18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Flowchart: Decision 184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2" name="Group 171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80" name="Flowchart: Decision 17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Flowchart: Decision 18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Flowchart: Decision 18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72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77" name="Flowchart: Decision 17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lowchart: Decision 17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9" name="Flowchart: Decision 17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4" name="Group 173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75" name="Flowchart: Decision 17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" name="Flowchart: Decision 17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67" name="Oval 166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 167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 168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76"/>
              <p:cNvGrpSpPr/>
              <p:nvPr userDrawn="1"/>
            </p:nvGrpSpPr>
            <p:grpSpPr>
              <a:xfrm>
                <a:off x="-454012" y="2641361"/>
                <a:ext cx="8229600" cy="914400"/>
                <a:chOff x="980741" y="5045644"/>
                <a:chExt cx="8229600" cy="914400"/>
              </a:xfrm>
              <a:grpFill/>
            </p:grpSpPr>
            <p:grpSp>
              <p:nvGrpSpPr>
                <p:cNvPr id="146" name="Group 145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3" name="Flowchart: Decision 1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lowchart: Decision 1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lowchart: Decision 1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" name="Group 146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60" name="Flowchart: Decision 1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lowchart: Decision 1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lowchart: Decision 1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" name="Group 147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7" name="Flowchart: Decision 15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lowchart: Decision 15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lowchart: Decision 15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" name="Group 148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4" name="Flowchart: Decision 15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Flowchart: Decision 15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lowchart: Decision 15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 userDrawn="1"/>
              </p:nvGrpSpPr>
              <p:grpSpPr>
                <a:xfrm>
                  <a:off x="756442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151" name="Flowchart: Decision 15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Flowchart: Decision 15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lowchart: Decision 15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77"/>
              <p:cNvGrpSpPr/>
              <p:nvPr userDrawn="1"/>
            </p:nvGrpSpPr>
            <p:grpSpPr>
              <a:xfrm>
                <a:off x="368948" y="2106106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24" name="Group 123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28" name="Group 127"/>
                  <p:cNvGrpSpPr/>
                  <p:nvPr userDrawn="1"/>
                </p:nvGrpSpPr>
                <p:grpSpPr>
                  <a:xfrm>
                    <a:off x="98074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44" name="Flowchart: Decision 14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" name="Flowchart: Decision 14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128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41" name="Flowchart: Decision 14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" name="Flowchart: Decision 14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" name="Flowchart: Decision 14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129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8" name="Flowchart: Decision 13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" name="Flowchart: Decision 13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" name="Flowchart: Decision 13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1" name="Group 130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35" name="Flowchart: Decision 13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" name="Flowchart: Decision 13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" name="Flowchart: Decision 13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2" name="Group 131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33" name="Flowchart: Decision 132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4" name="Flowchart: Decision 133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25" name="Oval 124"/>
                <p:cNvSpPr>
                  <a:spLocks noChangeAspect="1"/>
                </p:cNvSpPr>
                <p:nvPr userDrawn="1"/>
              </p:nvSpPr>
              <p:spPr>
                <a:xfrm>
                  <a:off x="151194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1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/>
              <p:cNvGrpSpPr/>
              <p:nvPr userDrawn="1"/>
            </p:nvGrpSpPr>
            <p:grpSpPr>
              <a:xfrm>
                <a:off x="-454012" y="1553600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103" name="Group 102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105" name="Group 104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21" name="Flowchart: Decision 12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" name="Flowchart: Decision 12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3" name="Flowchart: Decision 12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8" name="Flowchart: Decision 117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9" name="Flowchart: Decision 118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lowchart: Decision 119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7" name="Group 106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5" name="Flowchart: Decision 114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6" name="Flowchart: Decision 115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7" name="Flowchart: Decision 116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8" name="Group 107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12" name="Flowchart: Decision 111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3" name="Flowchart: Decision 112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4" name="Flowchart: Decision 113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9" name="Group 108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110" name="Flowchart: Decision 10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11" name="Flowchart: Decision 11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04" name="Oval 103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79"/>
              <p:cNvGrpSpPr/>
              <p:nvPr userDrawn="1"/>
            </p:nvGrpSpPr>
            <p:grpSpPr>
              <a:xfrm>
                <a:off x="368948" y="1015513"/>
                <a:ext cx="8183880" cy="914400"/>
                <a:chOff x="368948" y="5381143"/>
                <a:chExt cx="8183880" cy="914400"/>
              </a:xfrm>
              <a:grpFill/>
            </p:grpSpPr>
            <p:grpSp>
              <p:nvGrpSpPr>
                <p:cNvPr id="81" name="Group 80"/>
                <p:cNvGrpSpPr/>
                <p:nvPr userDrawn="1"/>
              </p:nvGrpSpPr>
              <p:grpSpPr>
                <a:xfrm>
                  <a:off x="368948" y="5381143"/>
                  <a:ext cx="7680960" cy="914400"/>
                  <a:chOff x="980741" y="5045644"/>
                  <a:chExt cx="7680960" cy="914400"/>
                </a:xfrm>
                <a:grpFill/>
              </p:grpSpPr>
              <p:grpSp>
                <p:nvGrpSpPr>
                  <p:cNvPr id="84" name="Group 83"/>
                  <p:cNvGrpSpPr/>
                  <p:nvPr userDrawn="1"/>
                </p:nvGrpSpPr>
                <p:grpSpPr>
                  <a:xfrm>
                    <a:off x="98074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100" name="Flowchart: Decision 99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lowchart: Decision 100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39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2" name="Flowchart: Decision 101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85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5" name="Group 84"/>
                  <p:cNvGrpSpPr/>
                  <p:nvPr userDrawn="1"/>
                </p:nvGrpSpPr>
                <p:grpSpPr>
                  <a:xfrm>
                    <a:off x="262666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7" name="Flowchart: Decision 96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2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8" name="Flowchart: Decision 97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2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Flowchart: Decision 98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6" name="Group 85"/>
                  <p:cNvGrpSpPr/>
                  <p:nvPr userDrawn="1"/>
                </p:nvGrpSpPr>
                <p:grpSpPr>
                  <a:xfrm>
                    <a:off x="427258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4" name="Flowchart: Decision 93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3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lowchart: Decision 94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1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6" name="Flowchart: Decision 95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9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7" name="Group 86"/>
                  <p:cNvGrpSpPr/>
                  <p:nvPr userDrawn="1"/>
                </p:nvGrpSpPr>
                <p:grpSpPr>
                  <a:xfrm>
                    <a:off x="5918501" y="5045644"/>
                    <a:ext cx="1645920" cy="914400"/>
                    <a:chOff x="980741" y="5045644"/>
                    <a:chExt cx="1645920" cy="914400"/>
                  </a:xfrm>
                  <a:grpFill/>
                </p:grpSpPr>
                <p:sp>
                  <p:nvSpPr>
                    <p:cNvPr id="91" name="Flowchart: Decision 90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lowchart: Decision 91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8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lowchart: Decision 92"/>
                    <p:cNvSpPr/>
                    <p:nvPr userDrawn="1"/>
                  </p:nvSpPr>
                  <p:spPr>
                    <a:xfrm>
                      <a:off x="207802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ysClr val="window" lastClr="FFFFFF">
                          <a:lumMod val="85000"/>
                          <a:alpha val="40000"/>
                        </a:sys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/>
                  <p:nvPr userDrawn="1"/>
                </p:nvGrpSpPr>
                <p:grpSpPr>
                  <a:xfrm>
                    <a:off x="7564421" y="5045644"/>
                    <a:ext cx="1097280" cy="914400"/>
                    <a:chOff x="980741" y="5045644"/>
                    <a:chExt cx="1097280" cy="914400"/>
                  </a:xfrm>
                  <a:grpFill/>
                </p:grpSpPr>
                <p:sp>
                  <p:nvSpPr>
                    <p:cNvPr id="89" name="Flowchart: Decision 88"/>
                    <p:cNvSpPr/>
                    <p:nvPr userDrawn="1"/>
                  </p:nvSpPr>
                  <p:spPr>
                    <a:xfrm>
                      <a:off x="98074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9F2936">
                          <a:lumMod val="40000"/>
                          <a:lumOff val="60000"/>
                          <a:alpha val="1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Flowchart: Decision 89"/>
                    <p:cNvSpPr/>
                    <p:nvPr userDrawn="1"/>
                  </p:nvSpPr>
                  <p:spPr>
                    <a:xfrm>
                      <a:off x="1529381" y="5045644"/>
                      <a:ext cx="548640" cy="914400"/>
                    </a:xfrm>
                    <a:prstGeom prst="flowChartDecision">
                      <a:avLst/>
                    </a:prstGeom>
                    <a:grpFill/>
                    <a:ln w="25400" cap="flat" cmpd="sng" algn="ctr">
                      <a:solidFill>
                        <a:srgbClr val="323232">
                          <a:lumMod val="25000"/>
                          <a:lumOff val="75000"/>
                          <a:alpha val="7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onstantia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2" name="Oval 81"/>
                <p:cNvSpPr>
                  <a:spLocks noChangeAspect="1"/>
                </p:cNvSpPr>
                <p:nvPr userDrawn="1"/>
              </p:nvSpPr>
              <p:spPr>
                <a:xfrm>
                  <a:off x="48028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6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Oval 82"/>
                <p:cNvSpPr>
                  <a:spLocks noChangeAspect="1"/>
                </p:cNvSpPr>
                <p:nvPr userDrawn="1"/>
              </p:nvSpPr>
              <p:spPr>
                <a:xfrm>
                  <a:off x="8095628" y="5609743"/>
                  <a:ext cx="457200" cy="457200"/>
                </a:xfrm>
                <a:prstGeom prst="ellipse">
                  <a:avLst/>
                </a:prstGeom>
                <a:grpFill/>
                <a:ln w="25400" cap="flat" cmpd="sng" algn="ctr">
                  <a:solidFill>
                    <a:srgbClr val="323232">
                      <a:alpha val="4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nstanti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0" y="941388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51" name="Group 50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53" name="Group 52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9" name="Flowchart: Decision 6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Flowchart: Decision 6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lowchart: Decision 70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6" name="Flowchart: Decision 65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lowchart: Decision 66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lowchart: Decision 67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3" name="Flowchart: Decision 62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lowchart: Decision 63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lowchart: Decision 64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60" name="Flowchart: Decision 5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lowchart: Decision 6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lowchart: Decision 6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58" name="Flowchart: Decision 5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lowchart: Decision 5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2" name="Oval 51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 userDrawn="1"/>
          </p:nvGrpSpPr>
          <p:grpSpPr>
            <a:xfrm>
              <a:off x="320040" y="337740"/>
              <a:ext cx="7040880" cy="914400"/>
              <a:chOff x="1511948" y="5381143"/>
              <a:chExt cx="7040880" cy="914400"/>
            </a:xfrm>
            <a:grpFill/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014868" y="5381143"/>
                <a:ext cx="6035040" cy="914400"/>
                <a:chOff x="2626661" y="5045644"/>
                <a:chExt cx="6035040" cy="914400"/>
              </a:xfrm>
              <a:grpFill/>
            </p:grpSpPr>
            <p:grpSp>
              <p:nvGrpSpPr>
                <p:cNvPr id="36" name="Group 35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8" name="Flowchart: Decision 47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lowchart: Decision 48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3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lowchart: Decision 49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5" name="Flowchart: Decision 44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lowchart: Decision 45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Flowchart: Decision 46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42" name="Flowchart: Decision 41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lowchart: Decision 42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lowchart: Decision 43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40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38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40" name="Flowchart: Decision 3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lowchart: Decision 4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4" name="Oval 33"/>
              <p:cNvSpPr>
                <a:spLocks noChangeAspect="1"/>
              </p:cNvSpPr>
              <p:nvPr userDrawn="1"/>
            </p:nvSpPr>
            <p:spPr>
              <a:xfrm>
                <a:off x="151194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8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0" y="6410352"/>
              <a:ext cx="8183880" cy="914400"/>
              <a:chOff x="368948" y="5381143"/>
              <a:chExt cx="8183880" cy="914400"/>
            </a:xfrm>
            <a:grpFill/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68948" y="5381143"/>
                <a:ext cx="7680960" cy="914400"/>
                <a:chOff x="980741" y="5045644"/>
                <a:chExt cx="7680960" cy="914400"/>
              </a:xfrm>
              <a:grpFill/>
            </p:grpSpPr>
            <p:grpSp>
              <p:nvGrpSpPr>
                <p:cNvPr id="14" name="Group 13"/>
                <p:cNvGrpSpPr/>
                <p:nvPr userDrawn="1"/>
              </p:nvGrpSpPr>
              <p:grpSpPr>
                <a:xfrm>
                  <a:off x="98074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30" name="Flowchart: Decision 29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7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lowchart: Decision 30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4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lowchart: Decision 31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 userDrawn="1"/>
              </p:nvGrpSpPr>
              <p:grpSpPr>
                <a:xfrm>
                  <a:off x="262666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7" name="Flowchart: Decision 26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lowchart: Decision 27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39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lowchart: Decision 28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85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 userDrawn="1"/>
              </p:nvGrpSpPr>
              <p:grpSpPr>
                <a:xfrm>
                  <a:off x="427258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4" name="Flowchart: Decision 23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2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lowchart: Decision 24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8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lowchart: Decision 25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9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"/>
                <p:cNvGrpSpPr/>
                <p:nvPr userDrawn="1"/>
              </p:nvGrpSpPr>
              <p:grpSpPr>
                <a:xfrm>
                  <a:off x="5918501" y="5045644"/>
                  <a:ext cx="1645920" cy="914400"/>
                  <a:chOff x="980741" y="5045644"/>
                  <a:chExt cx="1645920" cy="914400"/>
                </a:xfrm>
                <a:grpFill/>
              </p:grpSpPr>
              <p:sp>
                <p:nvSpPr>
                  <p:cNvPr id="21" name="Flowchart: Decision 20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2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lowchart: Decision 21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lowchart: Decision 22"/>
                  <p:cNvSpPr/>
                  <p:nvPr userDrawn="1"/>
                </p:nvSpPr>
                <p:spPr>
                  <a:xfrm>
                    <a:off x="207802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ysClr val="window" lastClr="FFFFFF">
                        <a:lumMod val="85000"/>
                        <a:alpha val="21000"/>
                      </a:sys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" name="Group 17"/>
                <p:cNvGrpSpPr/>
                <p:nvPr userDrawn="1"/>
              </p:nvGrpSpPr>
              <p:grpSpPr>
                <a:xfrm>
                  <a:off x="7564421" y="5045644"/>
                  <a:ext cx="1097280" cy="914400"/>
                  <a:chOff x="980741" y="5045644"/>
                  <a:chExt cx="1097280" cy="914400"/>
                </a:xfrm>
                <a:grpFill/>
              </p:grpSpPr>
              <p:sp>
                <p:nvSpPr>
                  <p:cNvPr id="19" name="Flowchart: Decision 18"/>
                  <p:cNvSpPr/>
                  <p:nvPr userDrawn="1"/>
                </p:nvSpPr>
                <p:spPr>
                  <a:xfrm>
                    <a:off x="98074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9F2936">
                        <a:lumMod val="40000"/>
                        <a:lumOff val="60000"/>
                        <a:alpha val="1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lowchart: Decision 19"/>
                  <p:cNvSpPr/>
                  <p:nvPr userDrawn="1"/>
                </p:nvSpPr>
                <p:spPr>
                  <a:xfrm>
                    <a:off x="1529381" y="5045644"/>
                    <a:ext cx="548640" cy="914400"/>
                  </a:xfrm>
                  <a:prstGeom prst="flowChartDecision">
                    <a:avLst/>
                  </a:prstGeom>
                  <a:grpFill/>
                  <a:ln w="25400" cap="flat" cmpd="sng" algn="ctr">
                    <a:solidFill>
                      <a:srgbClr val="323232">
                        <a:lumMod val="25000"/>
                        <a:lumOff val="75000"/>
                        <a:alpha val="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nstantia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Oval 12"/>
              <p:cNvSpPr>
                <a:spLocks noChangeAspect="1"/>
              </p:cNvSpPr>
              <p:nvPr userDrawn="1"/>
            </p:nvSpPr>
            <p:spPr>
              <a:xfrm>
                <a:off x="8095628" y="5609743"/>
                <a:ext cx="457200" cy="457200"/>
              </a:xfrm>
              <a:prstGeom prst="ellipse">
                <a:avLst/>
              </a:prstGeom>
              <a:grpFill/>
              <a:ln w="25400" cap="flat" cmpd="sng" algn="ctr">
                <a:solidFill>
                  <a:srgbClr val="323232">
                    <a:alpha val="4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4" name="Picture 13" descr="symbol1_150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39" y="5928772"/>
            <a:ext cx="5095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8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3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4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6.wmf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0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39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1005.3113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arxiv.org/pdf/1510.04248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arxiv.org/abs/arXiv:1601.077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inspirehep.net/literature/320799" TargetMode="Externa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6.png"/><Relationship Id="rId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science.energy.gov/np/highlights/2016/np-2016-06-b/" TargetMode="External"/><Relationship Id="rId3" Type="http://schemas.openxmlformats.org/officeDocument/2006/relationships/image" Target="../media/image74.png"/><Relationship Id="rId7" Type="http://schemas.openxmlformats.org/officeDocument/2006/relationships/hyperlink" Target="https://www.bnl.gov/newsroom/news.php?a=26123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hyperlink" Target="http://www.riken.jp/pr/press/2016/20160108_4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gif"/><Relationship Id="rId9" Type="http://schemas.openxmlformats.org/officeDocument/2006/relationships/hyperlink" Target="https://energy.gov/downloads/annual-report-state-doe-national-laboratorie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hyperlink" Target="https://arxiv.org/abs/2202.0815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arxiv.org/abs/2302.00605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emf"/><Relationship Id="rId5" Type="http://schemas.openxmlformats.org/officeDocument/2006/relationships/hyperlink" Target="http://arxiv.org/abs/arXiv:1606.01815" TargetMode="Externa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8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5.xml"/><Relationship Id="rId7" Type="http://schemas.openxmlformats.org/officeDocument/2006/relationships/image" Target="../media/image9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5.png"/><Relationship Id="rId5" Type="http://schemas.openxmlformats.org/officeDocument/2006/relationships/image" Target="../media/image93.wmf"/><Relationship Id="rId4" Type="http://schemas.openxmlformats.org/officeDocument/2006/relationships/oleObject" Target="../embeddings/oleObject1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arxiv.org/abs/arXiv:1410.6027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1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1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108.wmf"/><Relationship Id="rId4" Type="http://schemas.openxmlformats.org/officeDocument/2006/relationships/image" Target="../media/image113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1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hep-ex/0407032" TargetMode="External"/><Relationship Id="rId3" Type="http://schemas.openxmlformats.org/officeDocument/2006/relationships/slideLayout" Target="../slideLayouts/slideLayout16.xml"/><Relationship Id="rId7" Type="http://schemas.openxmlformats.org/officeDocument/2006/relationships/hyperlink" Target="https://arxiv.org/abs/hep-ex/0307064" TargetMode="External"/><Relationship Id="rId12" Type="http://schemas.openxmlformats.org/officeDocument/2006/relationships/image" Target="../media/image12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2.png"/><Relationship Id="rId11" Type="http://schemas.openxmlformats.org/officeDocument/2006/relationships/hyperlink" Target="https://arxiv.org/abs/1007.4061" TargetMode="External"/><Relationship Id="rId5" Type="http://schemas.openxmlformats.org/officeDocument/2006/relationships/image" Target="../media/image121.emf"/><Relationship Id="rId10" Type="http://schemas.openxmlformats.org/officeDocument/2006/relationships/image" Target="../media/image119.png"/><Relationship Id="rId4" Type="http://schemas.openxmlformats.org/officeDocument/2006/relationships/image" Target="../media/image120.png"/><Relationship Id="rId9" Type="http://schemas.openxmlformats.org/officeDocument/2006/relationships/oleObject" Target="../embeddings/oleObject20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804.0422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85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1504.07451" TargetMode="External"/><Relationship Id="rId5" Type="http://schemas.openxmlformats.org/officeDocument/2006/relationships/hyperlink" Target="https://arxiv.org/abs/1804.04181" TargetMode="External"/><Relationship Id="rId4" Type="http://schemas.openxmlformats.org/officeDocument/2006/relationships/hyperlink" Target="https://arxiv.org/abs/1812.0481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hyperlink" Target="http://arxiv.org/abs/arXiv:1406.7122" TargetMode="External"/><Relationship Id="rId5" Type="http://schemas.openxmlformats.org/officeDocument/2006/relationships/image" Target="../media/image135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7.emf"/><Relationship Id="rId7" Type="http://schemas.openxmlformats.org/officeDocument/2006/relationships/hyperlink" Target="https://arxiv.org/abs/2007.08300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image" Target="../media/image139.emf"/><Relationship Id="rId5" Type="http://schemas.openxmlformats.org/officeDocument/2006/relationships/hyperlink" Target="http://arxiv.org/abs/arXiv:1509.06489" TargetMode="External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.xml"/><Relationship Id="rId7" Type="http://schemas.openxmlformats.org/officeDocument/2006/relationships/image" Target="../media/image10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410200" y="1600200"/>
            <a:ext cx="6659217" cy="18875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overview of the nucleon (spin) </a:t>
            </a:r>
            <a:r>
              <a:rPr lang="en-US" dirty="0" smtClean="0"/>
              <a:t>structure</a:t>
            </a:r>
            <a:br>
              <a:rPr lang="en-US" dirty="0" smtClean="0"/>
            </a:br>
            <a:r>
              <a:rPr lang="en-US" sz="3200" dirty="0" smtClean="0"/>
              <a:t>l</a:t>
            </a:r>
            <a:r>
              <a:rPr lang="en-US" sz="3200" dirty="0" smtClean="0"/>
              <a:t>eading up to the EIC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0" y="4592638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TIDC Autumn School on the EIC,</a:t>
            </a:r>
          </a:p>
          <a:p>
            <a:r>
              <a:rPr lang="en-US" dirty="0" smtClean="0"/>
              <a:t>NTU, Taipei, August 28-30</a:t>
            </a:r>
            <a:endParaRPr lang="en-US" dirty="0"/>
          </a:p>
          <a:p>
            <a:r>
              <a:rPr lang="en-US" dirty="0" smtClean="0"/>
              <a:t>Ralf Seidl (RIKEN)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2"/>
          <a:stretch/>
        </p:blipFill>
        <p:spPr>
          <a:xfrm>
            <a:off x="-6626" y="0"/>
            <a:ext cx="5489172" cy="44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DIS Experiments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532771"/>
            <a:ext cx="4419600" cy="464419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dirty="0">
                <a:cs typeface="HGP明朝E"/>
              </a:rPr>
              <a:t>HERMES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Polarized e</a:t>
            </a:r>
            <a:r>
              <a:rPr lang="en-US" altLang="ja-JP" baseline="30000" dirty="0" smtClean="0">
                <a:cs typeface="HGP明朝E"/>
              </a:rPr>
              <a:t>± </a:t>
            </a:r>
            <a:r>
              <a:rPr lang="en-US" altLang="ja-JP" dirty="0" smtClean="0">
                <a:cs typeface="HGP明朝E"/>
              </a:rPr>
              <a:t>from </a:t>
            </a:r>
            <a:r>
              <a:rPr lang="en-US" altLang="ja-JP" dirty="0" err="1" smtClean="0">
                <a:cs typeface="HGP明朝E"/>
              </a:rPr>
              <a:t>Sokolov-Ternov</a:t>
            </a:r>
            <a:r>
              <a:rPr lang="en-US" altLang="ja-JP" dirty="0" smtClean="0">
                <a:cs typeface="HGP明朝E"/>
              </a:rPr>
              <a:t> effect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27.5 </a:t>
            </a:r>
            <a:r>
              <a:rPr lang="en-US" altLang="ja-JP" dirty="0" err="1" smtClean="0">
                <a:cs typeface="HGP明朝E"/>
              </a:rPr>
              <a:t>GeV</a:t>
            </a:r>
            <a:endParaRPr lang="en-US" altLang="ja-JP" dirty="0">
              <a:cs typeface="HGP明朝E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Pure transversely or longitudinally polarized H, D, </a:t>
            </a:r>
            <a:r>
              <a:rPr lang="en-US" altLang="ja-JP" baseline="30000" dirty="0" smtClean="0">
                <a:cs typeface="HGP明朝E"/>
              </a:rPr>
              <a:t>3</a:t>
            </a:r>
            <a:r>
              <a:rPr lang="en-US" altLang="ja-JP" dirty="0" smtClean="0">
                <a:cs typeface="HGP明朝E"/>
              </a:rPr>
              <a:t>He gas target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Also many </a:t>
            </a:r>
            <a:r>
              <a:rPr lang="en-US" altLang="ja-JP" dirty="0" err="1" smtClean="0">
                <a:cs typeface="HGP明朝E"/>
              </a:rPr>
              <a:t>unpolarized</a:t>
            </a:r>
            <a:r>
              <a:rPr lang="en-US" altLang="ja-JP" dirty="0" smtClean="0">
                <a:cs typeface="HGP明朝E"/>
              </a:rPr>
              <a:t> gases with higher density for </a:t>
            </a:r>
            <a:r>
              <a:rPr lang="en-US" altLang="ja-JP" dirty="0" err="1" smtClean="0">
                <a:cs typeface="HGP明朝E"/>
              </a:rPr>
              <a:t>unpolarized</a:t>
            </a:r>
            <a:r>
              <a:rPr lang="en-US" altLang="ja-JP" dirty="0" smtClean="0">
                <a:cs typeface="HGP明朝E"/>
              </a:rPr>
              <a:t>/nuclear effects</a:t>
            </a:r>
          </a:p>
        </p:txBody>
      </p:sp>
      <p:sp>
        <p:nvSpPr>
          <p:cNvPr id="31752" name="Date Placeholder 4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4" name="Footer Placeholder 4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3" name="Slide Number Placeholder 4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E80085-6B41-4B6D-9326-2681ED81738F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solidFill>
                <a:srgbClr val="045C75"/>
              </a:solidFill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340350" y="1532771"/>
            <a:ext cx="6540500" cy="4035425"/>
            <a:chOff x="1247" y="1525"/>
            <a:chExt cx="4513" cy="2795"/>
          </a:xfrm>
          <a:solidFill>
            <a:schemeClr val="bg1">
              <a:alpha val="0"/>
            </a:schemeClr>
          </a:solidFill>
        </p:grpSpPr>
        <p:sp>
          <p:nvSpPr>
            <p:cNvPr id="31756" name="Rectangle 32"/>
            <p:cNvSpPr>
              <a:spLocks noChangeArrowheads="1"/>
            </p:cNvSpPr>
            <p:nvPr/>
          </p:nvSpPr>
          <p:spPr bwMode="auto">
            <a:xfrm>
              <a:off x="1247" y="1525"/>
              <a:ext cx="4513" cy="2795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800">
                <a:cs typeface="HGP明朝E"/>
              </a:endParaRPr>
            </a:p>
          </p:txBody>
        </p: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1383" y="1544"/>
              <a:ext cx="4377" cy="2776"/>
              <a:chOff x="884" y="982"/>
              <a:chExt cx="4377" cy="2776"/>
            </a:xfrm>
            <a:grpFill/>
          </p:grpSpPr>
          <p:pic>
            <p:nvPicPr>
              <p:cNvPr id="31758" name="Picture 34" descr="spect-ta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9" name="Picture 35" descr="spect-ma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0" name="Picture 36" descr="spect-ch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1" name="Picture 37" descr="spect-muw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2" name="Picture 38" descr="spect-trd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3" name="Picture 39" descr="spect-cal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4" name="Picture 40" descr="spect-ric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4242" cy="20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5" name="Picture 41" descr="hermeslogo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036" y="982"/>
                <a:ext cx="1225" cy="8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600" y="76200"/>
            <a:ext cx="1222237" cy="17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0"/>
            <a:ext cx="4829175" cy="314325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DIS Experiments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65665" y="1295400"/>
            <a:ext cx="5156200" cy="464419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dirty="0" err="1">
                <a:cs typeface="HGP明朝E"/>
              </a:rPr>
              <a:t>JLab</a:t>
            </a:r>
            <a:r>
              <a:rPr lang="en-US" altLang="ja-JP" dirty="0">
                <a:cs typeface="HGP明朝E"/>
              </a:rPr>
              <a:t> Exp’s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err="1" smtClean="0">
                <a:cs typeface="HGP明朝E"/>
              </a:rPr>
              <a:t>Pol.e</a:t>
            </a:r>
            <a:r>
              <a:rPr lang="en-US" altLang="ja-JP" dirty="0" smtClean="0">
                <a:cs typeface="HGP明朝E"/>
              </a:rPr>
              <a:t>-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Initially up to 6 GeV, upgraded to 11 GeV for (SI)DIS experiments</a:t>
            </a:r>
          </a:p>
          <a:p>
            <a:pPr lvl="1"/>
            <a:r>
              <a:rPr lang="en-US" altLang="ja-JP" dirty="0" smtClean="0">
                <a:cs typeface="HGP明朝E"/>
              </a:rPr>
              <a:t>Mostly solid state, longitudinally polarized targets, one </a:t>
            </a:r>
            <a:r>
              <a:rPr lang="en-US" altLang="ja-JP" baseline="30000" dirty="0">
                <a:cs typeface="HGP明朝E"/>
              </a:rPr>
              <a:t>3</a:t>
            </a:r>
            <a:r>
              <a:rPr lang="en-US" altLang="ja-JP" dirty="0" smtClean="0">
                <a:cs typeface="HGP明朝E"/>
              </a:rPr>
              <a:t>He transverse target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~3 Experiments in the 3 experimental halls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Very high rates </a:t>
            </a:r>
            <a:r>
              <a:rPr lang="en-US" altLang="ja-JP" dirty="0" smtClean="0">
                <a:cs typeface="HGP明朝E"/>
                <a:sym typeface="Wingdings" panose="05000000000000000000" pitchFamily="2" charset="2"/>
              </a:rPr>
              <a:t> large statistics</a:t>
            </a:r>
            <a:endParaRPr lang="en-US" altLang="ja-JP" dirty="0" smtClean="0">
              <a:cs typeface="HGP明朝E"/>
            </a:endParaRPr>
          </a:p>
        </p:txBody>
      </p:sp>
      <p:sp>
        <p:nvSpPr>
          <p:cNvPr id="31752" name="Date Placeholder 4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4" name="Footer Placeholder 4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3" name="Slide Number Placeholder 4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E80085-6B41-4B6D-9326-2681ED81738F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>
              <a:solidFill>
                <a:srgbClr val="045C7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362200"/>
            <a:ext cx="4022011" cy="4587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28" y="3101797"/>
            <a:ext cx="2549931" cy="1700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28" y="4820582"/>
            <a:ext cx="2549931" cy="1882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4419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14800" y="60006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DIS world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5684676"/>
            <a:ext cx="4038600" cy="868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7D2A9-AE7E-447D-BF6C-636142A6757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19201"/>
            <a:ext cx="9144000" cy="48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8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066800"/>
          </a:xfrm>
        </p:spPr>
        <p:txBody>
          <a:bodyPr/>
          <a:lstStyle/>
          <a:p>
            <a:r>
              <a:rPr lang="en-US" dirty="0" smtClean="0"/>
              <a:t>Flavor information from 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990601"/>
            <a:ext cx="8229600" cy="4389437"/>
          </a:xfrm>
        </p:spPr>
        <p:txBody>
          <a:bodyPr/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 is charge weighted sum of quark </a:t>
            </a:r>
            <a:r>
              <a:rPr lang="en-US" dirty="0" err="1" smtClean="0"/>
              <a:t>helicities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	4/9  </a:t>
            </a:r>
            <a:r>
              <a:rPr lang="en-US" dirty="0" smtClean="0">
                <a:solidFill>
                  <a:srgbClr val="7030A0"/>
                </a:solidFill>
                <a:sym typeface="Wingdings" pitchFamily="2" charset="2"/>
              </a:rPr>
              <a:t>(</a:t>
            </a:r>
            <a:r>
              <a:rPr lang="en-US" dirty="0" smtClean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smtClean="0">
                <a:solidFill>
                  <a:srgbClr val="7030A0"/>
                </a:solidFill>
                <a:sym typeface="Wingdings" pitchFamily="2" charset="2"/>
              </a:rPr>
              <a:t>u + </a:t>
            </a:r>
            <a:r>
              <a:rPr lang="en-US" dirty="0" err="1" smtClean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err="1" smtClean="0">
                <a:solidFill>
                  <a:srgbClr val="7030A0"/>
                </a:solidFill>
                <a:sym typeface="Symbol"/>
              </a:rPr>
              <a:t>u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)</a:t>
            </a:r>
            <a:r>
              <a:rPr lang="en-US" dirty="0" smtClean="0">
                <a:sym typeface="Wingdings" pitchFamily="2" charset="2"/>
              </a:rPr>
              <a:t>  + 1/9 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err="1" smtClean="0">
                <a:solidFill>
                  <a:srgbClr val="0070C0"/>
                </a:solidFill>
                <a:sym typeface="Wingdings" pitchFamily="2" charset="2"/>
              </a:rPr>
              <a:t>d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 + </a:t>
            </a:r>
            <a:r>
              <a:rPr lang="en-US" dirty="0" err="1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err="1" smtClean="0">
                <a:solidFill>
                  <a:srgbClr val="0070C0"/>
                </a:solidFill>
                <a:sym typeface="Symbol"/>
              </a:rPr>
              <a:t>d</a:t>
            </a:r>
            <a:r>
              <a:rPr lang="en-US" dirty="0" smtClean="0">
                <a:solidFill>
                  <a:srgbClr val="0070C0"/>
                </a:solidFill>
                <a:sym typeface="Symbol"/>
              </a:rPr>
              <a:t>)</a:t>
            </a:r>
            <a:r>
              <a:rPr lang="en-US" dirty="0" smtClean="0">
                <a:sym typeface="Wingdings" pitchFamily="2" charset="2"/>
              </a:rPr>
              <a:t>  + 1/9 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smtClean="0">
                <a:solidFill>
                  <a:srgbClr val="008000"/>
                </a:solidFill>
                <a:sym typeface="Wingdings" pitchFamily="2" charset="2"/>
              </a:rPr>
              <a:t>s + </a:t>
            </a:r>
            <a:r>
              <a:rPr lang="en-US" dirty="0" smtClean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smtClean="0">
                <a:solidFill>
                  <a:srgbClr val="008000"/>
                </a:solidFill>
                <a:sym typeface="Symbol"/>
              </a:rPr>
              <a:t>s)</a:t>
            </a:r>
          </a:p>
          <a:p>
            <a:r>
              <a:rPr lang="en-US" dirty="0" smtClean="0">
                <a:sym typeface="Symbol"/>
              </a:rPr>
              <a:t>Necessary for spin sum rule : </a:t>
            </a:r>
          </a:p>
          <a:p>
            <a:pPr>
              <a:buNone/>
            </a:pPr>
            <a:r>
              <a:rPr lang="en-US" dirty="0" smtClean="0">
                <a:sym typeface="Symbol"/>
              </a:rPr>
              <a:t>	</a:t>
            </a:r>
            <a:r>
              <a:rPr lang="en-US" dirty="0" smtClean="0">
                <a:latin typeface="Symbol" pitchFamily="18" charset="2"/>
                <a:sym typeface="Symbol"/>
              </a:rPr>
              <a:t>D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latin typeface="Symbol" pitchFamily="18" charset="2"/>
                <a:sym typeface="Symbol"/>
              </a:rPr>
              <a:t>S</a:t>
            </a:r>
            <a:r>
              <a:rPr lang="en-US" dirty="0" smtClean="0">
                <a:sym typeface="Symbol"/>
              </a:rPr>
              <a:t> = 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smtClean="0">
                <a:sym typeface="Wingdings" pitchFamily="2" charset="2"/>
              </a:rPr>
              <a:t>u +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err="1" smtClean="0">
                <a:sym typeface="Symbol"/>
              </a:rPr>
              <a:t>u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err="1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err="1" smtClean="0">
                <a:sym typeface="Symbol"/>
              </a:rPr>
              <a:t>d</a:t>
            </a:r>
            <a:r>
              <a:rPr lang="en-US" dirty="0" smtClean="0">
                <a:sym typeface="Symbol"/>
              </a:rPr>
              <a:t> +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D </a:t>
            </a:r>
            <a:r>
              <a:rPr lang="en-US" dirty="0" smtClean="0">
                <a:sym typeface="Wingdings" pitchFamily="2" charset="2"/>
              </a:rPr>
              <a:t>s +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dirty="0" smtClean="0">
                <a:sym typeface="Symbol"/>
              </a:rPr>
              <a:t>s</a:t>
            </a:r>
          </a:p>
          <a:p>
            <a:r>
              <a:rPr lang="en-US" dirty="0" smtClean="0"/>
              <a:t>Decompose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=∫g</a:t>
            </a:r>
            <a:r>
              <a:rPr lang="en-US" baseline="-25000" dirty="0" smtClean="0"/>
              <a:t>1</a:t>
            </a:r>
            <a:r>
              <a:rPr lang="en-US" dirty="0" smtClean="0"/>
              <a:t>dx into singlet and non-singlet SU(3)</a:t>
            </a:r>
            <a:r>
              <a:rPr lang="en-US" baseline="-25000" dirty="0" smtClean="0"/>
              <a:t>f</a:t>
            </a:r>
            <a:r>
              <a:rPr lang="en-US" dirty="0" smtClean="0"/>
              <a:t> contributions:</a:t>
            </a:r>
          </a:p>
          <a:p>
            <a:endParaRPr lang="en-US" dirty="0" smtClean="0"/>
          </a:p>
          <a:p>
            <a:endParaRPr lang="en-US" dirty="0" smtClean="0">
              <a:sym typeface="Symbo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7D2A9-AE7E-447D-BF6C-636142A6757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8057" y="3590925"/>
            <a:ext cx="66675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09800" y="4953001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sz="2400" baseline="-25000" dirty="0" err="1">
                <a:solidFill>
                  <a:srgbClr val="FFC000"/>
                </a:solidFill>
                <a:ea typeface="Arial Unicode MS" pitchFamily="50" charset="-128"/>
                <a:cs typeface="Arial Unicode MS" pitchFamily="50" charset="-128"/>
              </a:rPr>
              <a:t>A</a:t>
            </a:r>
            <a:r>
              <a:rPr lang="en-US" sz="2400" dirty="0">
                <a:solidFill>
                  <a:srgbClr val="FFC000"/>
                </a:solidFill>
                <a:ea typeface="Arial Unicode MS" pitchFamily="50" charset="-128"/>
                <a:cs typeface="Arial Unicode MS" pitchFamily="50" charset="-128"/>
              </a:rPr>
              <a:t> ≈a</a:t>
            </a:r>
            <a:r>
              <a:rPr lang="en-US" sz="2400" baseline="-25000" dirty="0">
                <a:solidFill>
                  <a:srgbClr val="FFC000"/>
                </a:solidFill>
                <a:ea typeface="Arial Unicode MS" pitchFamily="50" charset="-128"/>
                <a:cs typeface="Arial Unicode MS" pitchFamily="50" charset="-128"/>
              </a:rPr>
              <a:t>3</a:t>
            </a:r>
            <a:r>
              <a:rPr lang="en-US" sz="2400" dirty="0">
                <a:latin typeface="+mn-lt"/>
              </a:rPr>
              <a:t> ≈ </a:t>
            </a:r>
            <a:r>
              <a:rPr lang="en-US" sz="2400" dirty="0">
                <a:sym typeface="Wingdings" pitchFamily="2" charset="2"/>
              </a:rPr>
              <a:t>(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ym typeface="Wingdings" pitchFamily="2" charset="2"/>
              </a:rPr>
              <a:t>u + </a:t>
            </a:r>
            <a:r>
              <a:rPr lang="en-US" sz="2400" dirty="0" err="1"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ym typeface="Symbol"/>
              </a:rPr>
              <a:t>u</a:t>
            </a:r>
            <a:r>
              <a:rPr lang="en-US" sz="2400" dirty="0">
                <a:sym typeface="Symbol"/>
              </a:rPr>
              <a:t>)</a:t>
            </a:r>
            <a:r>
              <a:rPr lang="en-US" sz="2400" dirty="0">
                <a:sym typeface="Wingdings" pitchFamily="2" charset="2"/>
              </a:rPr>
              <a:t> - (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 err="1">
                <a:sym typeface="Wingdings" pitchFamily="2" charset="2"/>
              </a:rPr>
              <a:t>d</a:t>
            </a:r>
            <a:r>
              <a:rPr lang="en-US" sz="2400" dirty="0">
                <a:sym typeface="Wingdings" pitchFamily="2" charset="2"/>
              </a:rPr>
              <a:t> + </a:t>
            </a:r>
            <a:r>
              <a:rPr lang="en-US" sz="2400" dirty="0" err="1"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ym typeface="Symbol"/>
              </a:rPr>
              <a:t>d</a:t>
            </a:r>
            <a:r>
              <a:rPr lang="en-US" sz="2400" dirty="0">
                <a:sym typeface="Symbol"/>
              </a:rPr>
              <a:t>)</a:t>
            </a:r>
          </a:p>
          <a:p>
            <a:r>
              <a:rPr lang="en-US" sz="2400" dirty="0">
                <a:solidFill>
                  <a:srgbClr val="FF00FF"/>
                </a:solidFill>
                <a:ea typeface="Arial Unicode MS" pitchFamily="50" charset="-128"/>
                <a:cs typeface="Arial Unicode MS" pitchFamily="50" charset="-128"/>
                <a:sym typeface="Symbol"/>
              </a:rPr>
              <a:t>a</a:t>
            </a:r>
            <a:r>
              <a:rPr lang="en-US" sz="2400" baseline="-25000" dirty="0">
                <a:solidFill>
                  <a:srgbClr val="FF00FF"/>
                </a:solidFill>
                <a:ea typeface="Arial Unicode MS" pitchFamily="50" charset="-128"/>
                <a:cs typeface="Arial Unicode MS" pitchFamily="50" charset="-128"/>
                <a:sym typeface="Symbol"/>
              </a:rPr>
              <a:t>8</a:t>
            </a:r>
            <a:r>
              <a:rPr lang="en-US" sz="2400" dirty="0">
                <a:latin typeface="+mn-lt"/>
                <a:sym typeface="Symbol"/>
              </a:rPr>
              <a:t> ≈ </a:t>
            </a:r>
            <a:r>
              <a:rPr lang="en-US" sz="2400" dirty="0">
                <a:sym typeface="Wingdings" pitchFamily="2" charset="2"/>
              </a:rPr>
              <a:t>(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ym typeface="Wingdings" pitchFamily="2" charset="2"/>
              </a:rPr>
              <a:t>u + </a:t>
            </a:r>
            <a:r>
              <a:rPr lang="en-US" sz="2400" dirty="0" err="1"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ym typeface="Symbol"/>
              </a:rPr>
              <a:t>u</a:t>
            </a:r>
            <a:r>
              <a:rPr lang="en-US" sz="2400" dirty="0">
                <a:sym typeface="Symbol"/>
              </a:rPr>
              <a:t>)</a:t>
            </a:r>
            <a:r>
              <a:rPr lang="en-US" sz="2400" dirty="0">
                <a:sym typeface="Wingdings" pitchFamily="2" charset="2"/>
              </a:rPr>
              <a:t> + (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 err="1">
                <a:sym typeface="Wingdings" pitchFamily="2" charset="2"/>
              </a:rPr>
              <a:t>d</a:t>
            </a:r>
            <a:r>
              <a:rPr lang="en-US" sz="2400" dirty="0">
                <a:sym typeface="Wingdings" pitchFamily="2" charset="2"/>
              </a:rPr>
              <a:t> + </a:t>
            </a:r>
            <a:r>
              <a:rPr lang="en-US" sz="2400" dirty="0" err="1"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ym typeface="Symbol"/>
              </a:rPr>
              <a:t>d</a:t>
            </a:r>
            <a:r>
              <a:rPr lang="en-US" sz="2400" dirty="0">
                <a:sym typeface="Symbol"/>
              </a:rPr>
              <a:t>) - 2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ym typeface="Wingdings" pitchFamily="2" charset="2"/>
              </a:rPr>
              <a:t>s + </a:t>
            </a:r>
            <a:r>
              <a:rPr lang="en-US" sz="2400" dirty="0"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>
                <a:sym typeface="Symbol"/>
              </a:rPr>
              <a:t>s)</a:t>
            </a:r>
          </a:p>
          <a:p>
            <a:r>
              <a:rPr lang="en-US" sz="2400" dirty="0">
                <a:latin typeface="+mn-lt"/>
                <a:sym typeface="Symbol"/>
              </a:rPr>
              <a:t>LO: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Arial Unicode MS" pitchFamily="50" charset="-128"/>
                <a:cs typeface="Arial Unicode MS" pitchFamily="50" charset="-128"/>
                <a:sym typeface="Symbol"/>
              </a:rPr>
              <a:t>a</a:t>
            </a:r>
            <a:r>
              <a:rPr lang="en-US" sz="24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ea typeface="Arial Unicode MS" pitchFamily="50" charset="-128"/>
                <a:cs typeface="Arial Unicode MS" pitchFamily="50" charset="-128"/>
                <a:sym typeface="Symbol"/>
              </a:rPr>
              <a:t>0</a:t>
            </a:r>
            <a:r>
              <a:rPr lang="en-US" sz="2400" dirty="0">
                <a:latin typeface="+mn-lt"/>
                <a:sym typeface="Symbol"/>
              </a:rPr>
              <a:t> = </a:t>
            </a:r>
            <a:r>
              <a:rPr lang="en-US" sz="2400" dirty="0">
                <a:latin typeface="Symbol" pitchFamily="18" charset="2"/>
                <a:sym typeface="Symbol"/>
              </a:rPr>
              <a:t>D S</a:t>
            </a:r>
            <a:r>
              <a:rPr lang="en-US" sz="2400" dirty="0">
                <a:latin typeface="+mn-lt"/>
                <a:sym typeface="Symbol"/>
              </a:rPr>
              <a:t>   NLO: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a</a:t>
            </a:r>
            <a:r>
              <a:rPr lang="en-US" sz="24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sym typeface="Symbol"/>
              </a:rPr>
              <a:t>0</a:t>
            </a:r>
            <a:r>
              <a:rPr lang="en-US" sz="2400" dirty="0">
                <a:sym typeface="Symbol"/>
              </a:rPr>
              <a:t> = </a:t>
            </a:r>
            <a:r>
              <a:rPr lang="en-US" sz="2400" dirty="0">
                <a:latin typeface="Symbol" pitchFamily="18" charset="2"/>
                <a:sym typeface="Symbol"/>
              </a:rPr>
              <a:t>D S</a:t>
            </a:r>
            <a:r>
              <a:rPr lang="en-US" sz="2400" dirty="0">
                <a:sym typeface="Symbol"/>
              </a:rPr>
              <a:t> – 3 </a:t>
            </a:r>
            <a:r>
              <a:rPr lang="en-US" sz="2400" dirty="0">
                <a:latin typeface="Symbol" pitchFamily="18" charset="2"/>
                <a:sym typeface="Symbol"/>
              </a:rPr>
              <a:t>a</a:t>
            </a:r>
            <a:r>
              <a:rPr lang="en-US" sz="2400" baseline="-25000" dirty="0">
                <a:sym typeface="Symbol"/>
              </a:rPr>
              <a:t>s</a:t>
            </a:r>
            <a:r>
              <a:rPr lang="en-US" sz="2400" dirty="0">
                <a:sym typeface="Symbol"/>
              </a:rPr>
              <a:t>/2</a:t>
            </a:r>
            <a:r>
              <a:rPr lang="en-US" sz="2400" dirty="0">
                <a:latin typeface="Symbol" pitchFamily="18" charset="2"/>
                <a:sym typeface="Symbol"/>
              </a:rPr>
              <a:t>p</a:t>
            </a:r>
            <a:r>
              <a:rPr lang="en-US" sz="2400" dirty="0">
                <a:sym typeface="Symbol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  <a:sym typeface="Symbol"/>
              </a:rPr>
              <a:t>D</a:t>
            </a:r>
            <a:r>
              <a:rPr lang="en-US" sz="2400" dirty="0">
                <a:solidFill>
                  <a:srgbClr val="008000"/>
                </a:solidFill>
                <a:sym typeface="Symbol"/>
              </a:rPr>
              <a:t> g</a:t>
            </a:r>
            <a:r>
              <a:rPr lang="en-US" sz="2400" dirty="0">
                <a:latin typeface="+mn-lt"/>
                <a:sym typeface="Symbol"/>
              </a:rPr>
              <a:t> </a:t>
            </a:r>
            <a:r>
              <a:rPr lang="en-US" sz="2400" dirty="0">
                <a:sym typeface="Wingdings" pitchFamily="2" charset="2"/>
              </a:rPr>
              <a:t>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1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25" descr="lara.g1_long-16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864" y="1198563"/>
            <a:ext cx="3095625" cy="356076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9DB9C-F200-F545-B2D2-11F56D2ABEFA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it-IT" dirty="0"/>
          </a:p>
        </p:txBody>
      </p:sp>
      <p:sp>
        <p:nvSpPr>
          <p:cNvPr id="25" name="Date Placeholder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it-IT"/>
          </a:p>
        </p:txBody>
      </p:sp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0006" y="-229359"/>
            <a:ext cx="8305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Example: Hermes g</a:t>
            </a:r>
            <a:r>
              <a:rPr lang="en-US" baseline="-25000" dirty="0" smtClean="0"/>
              <a:t>1</a:t>
            </a:r>
            <a:r>
              <a:rPr lang="en-US" dirty="0" smtClean="0"/>
              <a:t> Integrals</a:t>
            </a:r>
            <a:endParaRPr lang="en-GB" dirty="0"/>
          </a:p>
        </p:txBody>
      </p:sp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5" cstate="print"/>
          <a:srcRect l="11884" t="27487" r="46376" b="49948"/>
          <a:stretch>
            <a:fillRect/>
          </a:stretch>
        </p:blipFill>
        <p:spPr bwMode="auto">
          <a:xfrm>
            <a:off x="1716088" y="4713289"/>
            <a:ext cx="41910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12913" y="6262689"/>
            <a:ext cx="3200400" cy="369887"/>
            <a:chOff x="119" y="3776"/>
            <a:chExt cx="2016" cy="233"/>
          </a:xfrm>
        </p:grpSpPr>
        <p:sp>
          <p:nvSpPr>
            <p:cNvPr id="548870" name="Text Box 6"/>
            <p:cNvSpPr txBox="1">
              <a:spLocks noChangeArrowheads="1"/>
            </p:cNvSpPr>
            <p:nvPr/>
          </p:nvSpPr>
          <p:spPr bwMode="auto">
            <a:xfrm>
              <a:off x="119" y="3776"/>
              <a:ext cx="20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Q</a:t>
              </a:r>
              <a:r>
                <a:rPr lang="en-US" i="1" baseline="300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2</a:t>
              </a:r>
              <a:r>
                <a:rPr lang="en-US" sz="1800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=5 GeV</a:t>
              </a:r>
              <a:r>
                <a:rPr lang="en-US" baseline="300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2</a:t>
              </a:r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, NNLO in MS scheme</a:t>
              </a:r>
            </a:p>
          </p:txBody>
        </p:sp>
        <p:sp>
          <p:nvSpPr>
            <p:cNvPr id="548871" name="Line 7"/>
            <p:cNvSpPr>
              <a:spLocks noChangeShapeType="1"/>
            </p:cNvSpPr>
            <p:nvPr/>
          </p:nvSpPr>
          <p:spPr bwMode="auto">
            <a:xfrm>
              <a:off x="1739" y="3812"/>
              <a:ext cx="1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548872" name="Text Box 8"/>
          <p:cNvSpPr txBox="1">
            <a:spLocks noChangeArrowheads="1"/>
          </p:cNvSpPr>
          <p:nvPr/>
        </p:nvSpPr>
        <p:spPr bwMode="auto">
          <a:xfrm>
            <a:off x="5119688" y="952501"/>
            <a:ext cx="4592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Saturation in deuteron integral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is assumed</a:t>
            </a:r>
          </a:p>
          <a:p>
            <a:pPr lvl="1">
              <a:buFontTx/>
              <a:buBlip>
                <a:blip r:embed="rId6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use only deuterium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316538" y="1577975"/>
          <a:ext cx="41910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9" name="Equation" r:id="rId7" imgW="4190760" imgH="1155600" progId="">
                  <p:embed/>
                </p:oleObj>
              </mc:Choice>
              <mc:Fallback>
                <p:oleObj name="Equation" r:id="rId7" imgW="4190760" imgH="1155600" progId="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538" y="1577975"/>
                        <a:ext cx="4191000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74" name="Text Box 10"/>
          <p:cNvSpPr txBox="1">
            <a:spLocks noChangeArrowheads="1"/>
          </p:cNvSpPr>
          <p:nvPr/>
        </p:nvSpPr>
        <p:spPr bwMode="auto">
          <a:xfrm>
            <a:off x="7715250" y="2451100"/>
            <a:ext cx="2628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From hyperon beta decay</a:t>
            </a:r>
            <a:r>
              <a:rPr lang="en-US" sz="1800" i="1" dirty="0">
                <a:solidFill>
                  <a:srgbClr val="FF66FF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8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</a:t>
            </a:r>
            <a:r>
              <a:rPr lang="en-US" sz="1800" baseline="-250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8</a:t>
            </a:r>
            <a:r>
              <a:rPr lang="en-US" sz="18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=0.586</a:t>
            </a:r>
            <a:r>
              <a:rPr lang="en-US" sz="18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Arial" charset="0"/>
                <a:cs typeface="Arial" charset="0"/>
              </a:rPr>
              <a:t>±0.031</a:t>
            </a:r>
            <a:endParaRPr lang="en-US" sz="1600" dirty="0">
              <a:solidFill>
                <a:srgbClr val="FF66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48875" name="AutoShape 11"/>
          <p:cNvSpPr>
            <a:spLocks noChangeArrowheads="1"/>
          </p:cNvSpPr>
          <p:nvPr/>
        </p:nvSpPr>
        <p:spPr bwMode="auto">
          <a:xfrm rot="18000000">
            <a:off x="8691563" y="2047875"/>
            <a:ext cx="214312" cy="617538"/>
          </a:xfrm>
          <a:prstGeom prst="upArrow">
            <a:avLst>
              <a:gd name="adj1" fmla="val 50000"/>
              <a:gd name="adj2" fmla="val 72037"/>
            </a:avLst>
          </a:prstGeom>
          <a:gradFill rotWithShape="1">
            <a:gsLst>
              <a:gs pos="0">
                <a:srgbClr val="D60093">
                  <a:alpha val="50999"/>
                </a:srgbClr>
              </a:gs>
              <a:gs pos="100000">
                <a:srgbClr val="D60093">
                  <a:gamma/>
                  <a:shade val="46275"/>
                  <a:invGamma/>
                  <a:alpha val="49001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8876" name="Text Box 12"/>
          <p:cNvSpPr txBox="1">
            <a:spLocks noChangeArrowheads="1"/>
          </p:cNvSpPr>
          <p:nvPr/>
        </p:nvSpPr>
        <p:spPr bwMode="auto">
          <a:xfrm>
            <a:off x="4776788" y="2797175"/>
            <a:ext cx="25522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From neutron beta decay</a:t>
            </a:r>
          </a:p>
          <a:p>
            <a:pPr>
              <a:defRPr/>
            </a:pPr>
            <a:r>
              <a:rPr lang="en-US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g</a:t>
            </a:r>
            <a:r>
              <a:rPr lang="en-US" sz="1800" baseline="-25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= a</a:t>
            </a:r>
            <a:r>
              <a:rPr lang="en-US" sz="1800" baseline="-25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3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=1.269±0.003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6902450" y="3341688"/>
          <a:ext cx="347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0" name="Equation" r:id="rId9" imgW="3479760" imgH="736560" progId="">
                  <p:embed/>
                </p:oleObj>
              </mc:Choice>
              <mc:Fallback>
                <p:oleObj name="Equation" r:id="rId9" imgW="3479760" imgH="736560" progId="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450" y="3341688"/>
                        <a:ext cx="3479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6891338" y="4040188"/>
          <a:ext cx="35052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1" name="Equation" r:id="rId11" imgW="3504960" imgH="736560" progId="">
                  <p:embed/>
                </p:oleObj>
              </mc:Choice>
              <mc:Fallback>
                <p:oleObj name="Equation" r:id="rId11" imgW="3504960" imgH="736560" progId="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1338" y="4040188"/>
                        <a:ext cx="35052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6919913" y="4727575"/>
          <a:ext cx="2540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2" name="Equation" r:id="rId13" imgW="2539800" imgH="736560" progId="">
                  <p:embed/>
                </p:oleObj>
              </mc:Choice>
              <mc:Fallback>
                <p:oleObj name="Equation" r:id="rId13" imgW="2539800" imgH="736560" progId="">
                  <p:embed/>
                  <p:pic>
                    <p:nvPicPr>
                      <p:cNvPr id="18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9913" y="4727575"/>
                        <a:ext cx="25400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80" name="AutoShape 16"/>
          <p:cNvSpPr>
            <a:spLocks noChangeArrowheads="1"/>
          </p:cNvSpPr>
          <p:nvPr/>
        </p:nvSpPr>
        <p:spPr bwMode="auto">
          <a:xfrm rot="6000000">
            <a:off x="8679657" y="2161382"/>
            <a:ext cx="147637" cy="2444750"/>
          </a:xfrm>
          <a:prstGeom prst="upArrow">
            <a:avLst>
              <a:gd name="adj1" fmla="val 50000"/>
              <a:gd name="adj2" fmla="val 413980"/>
            </a:avLst>
          </a:prstGeom>
          <a:solidFill>
            <a:srgbClr val="FFFF66">
              <a:alpha val="50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606550" y="609600"/>
          <a:ext cx="89408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" name="Equation" r:id="rId15" imgW="8940600" imgH="583920" progId="">
                  <p:embed/>
                </p:oleObj>
              </mc:Choice>
              <mc:Fallback>
                <p:oleObj name="Equation" r:id="rId15" imgW="8940600" imgH="583920" progId="">
                  <p:embed/>
                  <p:pic>
                    <p:nvPicPr>
                      <p:cNvPr id="184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609600"/>
                        <a:ext cx="89408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82" name="Text Box 18"/>
          <p:cNvSpPr txBox="1">
            <a:spLocks noChangeArrowheads="1"/>
          </p:cNvSpPr>
          <p:nvPr/>
        </p:nvSpPr>
        <p:spPr bwMode="auto">
          <a:xfrm>
            <a:off x="6019800" y="5405438"/>
            <a:ext cx="1572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Blip>
                <a:blip r:embed="rId6"/>
              </a:buBlip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COMPASS: </a:t>
            </a:r>
            <a:endParaRPr lang="en-GB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graphicFrame>
        <p:nvGraphicFramePr>
          <p:cNvPr id="548883" name="Object 7"/>
          <p:cNvGraphicFramePr>
            <a:graphicFrameLocks noChangeAspect="1"/>
          </p:cNvGraphicFramePr>
          <p:nvPr/>
        </p:nvGraphicFramePr>
        <p:xfrm>
          <a:off x="6134100" y="6149975"/>
          <a:ext cx="3505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4" name="Equation" r:id="rId17" imgW="3504960" imgH="266400" progId="">
                  <p:embed/>
                </p:oleObj>
              </mc:Choice>
              <mc:Fallback>
                <p:oleObj name="Equation" r:id="rId17" imgW="3504960" imgH="266400" progId="">
                  <p:embed/>
                  <p:pic>
                    <p:nvPicPr>
                      <p:cNvPr id="5488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6149975"/>
                        <a:ext cx="3505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8884" name="Object 8"/>
          <p:cNvGraphicFramePr>
            <a:graphicFrameLocks noChangeAspect="1"/>
          </p:cNvGraphicFramePr>
          <p:nvPr/>
        </p:nvGraphicFramePr>
        <p:xfrm>
          <a:off x="6162675" y="5775325"/>
          <a:ext cx="2781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5" name="Equation" r:id="rId19" imgW="2781000" imgH="380880" progId="">
                  <p:embed/>
                </p:oleObj>
              </mc:Choice>
              <mc:Fallback>
                <p:oleObj name="Equation" r:id="rId19" imgW="2781000" imgH="380880" progId="">
                  <p:embed/>
                  <p:pic>
                    <p:nvPicPr>
                      <p:cNvPr id="54888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2675" y="5775325"/>
                        <a:ext cx="27813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85" name="Line 21"/>
          <p:cNvSpPr>
            <a:spLocks noChangeShapeType="1"/>
          </p:cNvSpPr>
          <p:nvPr/>
        </p:nvSpPr>
        <p:spPr bwMode="auto">
          <a:xfrm rot="21000000" flipH="1">
            <a:off x="3306763" y="2484438"/>
            <a:ext cx="2470150" cy="2773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8886" name="Oval 22"/>
          <p:cNvSpPr>
            <a:spLocks noChangeArrowheads="1"/>
          </p:cNvSpPr>
          <p:nvPr/>
        </p:nvSpPr>
        <p:spPr bwMode="auto">
          <a:xfrm>
            <a:off x="2951164" y="5260975"/>
            <a:ext cx="625475" cy="27463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8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48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4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82" grpId="0"/>
      <p:bldP spid="5488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9743"/>
            <a:ext cx="8229600" cy="974271"/>
          </a:xfrm>
        </p:spPr>
        <p:txBody>
          <a:bodyPr/>
          <a:lstStyle/>
          <a:p>
            <a:r>
              <a:rPr lang="en-US" dirty="0"/>
              <a:t>Polarized Global inclusive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8570"/>
            <a:ext cx="4419600" cy="48399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only inclusive data is rarely performed with the wealth of semi-inclusive and pp data</a:t>
            </a:r>
          </a:p>
          <a:p>
            <a:r>
              <a:rPr lang="en-US" dirty="0" smtClean="0"/>
              <a:t>Most recent: JAM fit and  NNPDFpol1.0</a:t>
            </a:r>
          </a:p>
          <a:p>
            <a:r>
              <a:rPr lang="en-US" dirty="0" smtClean="0"/>
              <a:t>Valence quarks relatively well determined</a:t>
            </a:r>
          </a:p>
          <a:p>
            <a:r>
              <a:rPr lang="en-US" dirty="0" smtClean="0"/>
              <a:t>Gluons in inclusive DIS only accessible over QCD evolution:</a:t>
            </a:r>
          </a:p>
          <a:p>
            <a:pPr>
              <a:buNone/>
            </a:pPr>
            <a:r>
              <a:rPr lang="en-US" dirty="0" smtClean="0"/>
              <a:t>	g</a:t>
            </a:r>
            <a:r>
              <a:rPr lang="en-US" baseline="-25000" dirty="0" smtClean="0"/>
              <a:t>1</a:t>
            </a:r>
            <a:r>
              <a:rPr lang="en-US" dirty="0" smtClean="0"/>
              <a:t>(x,Q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g</a:t>
            </a:r>
            <a:r>
              <a:rPr lang="en-US" baseline="-25000" dirty="0" smtClean="0"/>
              <a:t>1</a:t>
            </a:r>
            <a:r>
              <a:rPr lang="en-US" dirty="0" smtClean="0"/>
              <a:t>(</a:t>
            </a:r>
            <a:r>
              <a:rPr lang="en-US" dirty="0" err="1" smtClean="0"/>
              <a:t>x,Q</a:t>
            </a:r>
            <a:r>
              <a:rPr lang="en-US" dirty="0" smtClean="0"/>
              <a:t>&gt;Q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7D2A9-AE7E-447D-BF6C-636142A6757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28057"/>
            <a:ext cx="4328405" cy="414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97" y="1356227"/>
            <a:ext cx="4243403" cy="45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807523" y="4559029"/>
            <a:ext cx="1698119" cy="2106382"/>
            <a:chOff x="5094566" y="4016824"/>
            <a:chExt cx="2514601" cy="251460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4566" y="4016824"/>
              <a:ext cx="2514601" cy="251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Isosceles Triangle 13"/>
            <p:cNvSpPr/>
            <p:nvPr/>
          </p:nvSpPr>
          <p:spPr>
            <a:xfrm rot="5400000">
              <a:off x="5192487" y="5200654"/>
              <a:ext cx="1151163" cy="710290"/>
            </a:xfrm>
            <a:prstGeom prst="triangle">
              <a:avLst>
                <a:gd name="adj" fmla="val 100000"/>
              </a:avLst>
            </a:prstGeom>
            <a:solidFill>
              <a:srgbClr val="FF99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77" y="1397579"/>
            <a:ext cx="2356566" cy="43459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0" y="1003146"/>
            <a:ext cx="5650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Bl</a:t>
            </a:r>
            <a:r>
              <a:rPr lang="de-DE" i="1" dirty="0" smtClean="0"/>
              <a:t>ümlein, Böttcher</a:t>
            </a:r>
            <a:r>
              <a:rPr lang="en-US" i="1" dirty="0" smtClean="0"/>
              <a:t>:</a:t>
            </a:r>
            <a:r>
              <a:rPr lang="de-DE" i="1" dirty="0" smtClean="0"/>
              <a:t> </a:t>
            </a:r>
            <a:r>
              <a:rPr lang="en-US" i="1" dirty="0" smtClean="0">
                <a:hlinkClick r:id="rId6"/>
              </a:rPr>
              <a:t>Nucl.Phys.B</a:t>
            </a:r>
            <a:r>
              <a:rPr lang="en-US" dirty="0" smtClean="0">
                <a:hlinkClick r:id="rId6"/>
              </a:rPr>
              <a:t> </a:t>
            </a:r>
            <a:r>
              <a:rPr lang="en-US" dirty="0">
                <a:hlinkClick r:id="rId6"/>
              </a:rPr>
              <a:t>841 (2010) 205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NNPDFpol1.0+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8618" y="1455144"/>
            <a:ext cx="3738982" cy="3378714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Low Energy JLAB data requires target mass and higher twist corrections to be taken into account</a:t>
            </a:r>
          </a:p>
          <a:p>
            <a:r>
              <a:rPr lang="en-US" altLang="ja-JP" dirty="0" smtClean="0"/>
              <a:t>Valence dominated quark helicities reasonably well determined</a:t>
            </a:r>
          </a:p>
          <a:p>
            <a:r>
              <a:rPr lang="en-US" altLang="ja-JP" dirty="0" smtClean="0"/>
              <a:t>Sea quarks and gluons poorly determined from DIS data alone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00011"/>
            <a:ext cx="6014617" cy="30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4895850"/>
            <a:ext cx="75533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38618" y="1044975"/>
            <a:ext cx="3129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linkClick r:id="rId4"/>
              </a:rPr>
              <a:t>NNPDFpol1.0+: </a:t>
            </a:r>
            <a:r>
              <a:rPr lang="en-US" altLang="ja-JP" dirty="0" err="1">
                <a:hlinkClick r:id="rId4"/>
              </a:rPr>
              <a:t>E.Nocera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60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JAM15 fit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0461" y="5145951"/>
            <a:ext cx="8307092" cy="1549937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JAM: even more low energy DIS data, additional corrections required</a:t>
            </a:r>
          </a:p>
          <a:p>
            <a:r>
              <a:rPr kumimoji="1" lang="en-US" altLang="ja-JP" dirty="0" smtClean="0"/>
              <a:t>Strange quarks “optimistic”, </a:t>
            </a:r>
            <a:r>
              <a:rPr lang="en-US" altLang="ja-JP" dirty="0"/>
              <a:t>b</a:t>
            </a:r>
            <a:r>
              <a:rPr kumimoji="1" lang="en-US" altLang="ja-JP" dirty="0" smtClean="0"/>
              <a:t>ased on SU(3) assumptions alone</a:t>
            </a:r>
          </a:p>
          <a:p>
            <a:r>
              <a:rPr lang="en-US" altLang="ja-JP" dirty="0" smtClean="0"/>
              <a:t>Gluons poorly constrained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5122" name="Picture 2" descr="http://inspirehep.net/record/1418180/files/LT_all_grou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44" y="1543806"/>
            <a:ext cx="6042263" cy="35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86" y="-36405"/>
            <a:ext cx="2603715" cy="457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4772" y="1183167"/>
            <a:ext cx="3687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dirty="0" err="1">
                <a:hlinkClick r:id="rId4"/>
              </a:rPr>
              <a:t>Sato</a:t>
            </a:r>
            <a:r>
              <a:rPr lang="fr-FR" altLang="ja-JP" dirty="0">
                <a:hlinkClick r:id="rId4"/>
              </a:rPr>
              <a:t>, et. al (JAM collaboration)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96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Gluon polarization</a:t>
            </a:r>
            <a:endParaRPr kumimoji="1" lang="ja-JP" altLang="en-US" dirty="0"/>
          </a:p>
        </p:txBody>
      </p:sp>
      <p:sp>
        <p:nvSpPr>
          <p:cNvPr id="3" name="Content Placeholder 2" descr=" 3"/>
          <p:cNvSpPr>
            <a:spLocks noGrp="1"/>
          </p:cNvSpPr>
          <p:nvPr>
            <p:ph sz="half" idx="1"/>
          </p:nvPr>
        </p:nvSpPr>
        <p:spPr>
          <a:xfrm>
            <a:off x="1981200" y="1925750"/>
            <a:ext cx="4038600" cy="3443455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dirty="0"/>
              <a:t>Barely access via DIS data through DGLAP evolution (no large Q</a:t>
            </a:r>
            <a:r>
              <a:rPr kumimoji="1" lang="en-US" altLang="ja-JP" sz="2400" baseline="30000" dirty="0"/>
              <a:t>2</a:t>
            </a:r>
            <a:r>
              <a:rPr kumimoji="1" lang="en-US" altLang="ja-JP" sz="2400" dirty="0"/>
              <a:t> lever arm)</a:t>
            </a:r>
          </a:p>
          <a:p>
            <a:r>
              <a:rPr kumimoji="1" lang="en-US" altLang="ja-JP" sz="2400" dirty="0"/>
              <a:t>Some access in SIDIS through high Pt hadrons and charmed mesons </a:t>
            </a:r>
          </a:p>
          <a:p>
            <a:pPr>
              <a:buChar char=" "/>
            </a:pPr>
            <a:r>
              <a:rPr kumimoji="1" lang="en-US" altLang="ja-JP" dirty="0" smtClean="0"/>
              <a:t>                          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 </a:t>
            </a:r>
            <a:r>
              <a:rPr kumimoji="1" lang="en-US" altLang="ja-JP" dirty="0" smtClean="0">
                <a:latin typeface="Symbol" panose="05050102010706020507" pitchFamily="18" charset="2"/>
              </a:rPr>
              <a:t> </a:t>
            </a:r>
            <a:r>
              <a:rPr kumimoji="1" lang="en-US" altLang="ja-JP" baseline="-25000" dirty="0" smtClean="0"/>
              <a:t> </a:t>
            </a:r>
            <a:r>
              <a:rPr kumimoji="1" lang="en-US" altLang="ja-JP" dirty="0" smtClean="0"/>
              <a:t>             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   </a:t>
            </a:r>
            <a:endParaRPr kumimoji="1" lang="ja-JP" altLang="en-US" dirty="0"/>
          </a:p>
        </p:txBody>
      </p:sp>
      <p:sp>
        <p:nvSpPr>
          <p:cNvPr id="4" name="Content Placeholder 3" descr="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kumimoji="1" lang="ja-JP" altLang="en-US"/>
          </a:p>
        </p:txBody>
      </p:sp>
      <p:sp>
        <p:nvSpPr>
          <p:cNvPr id="5" name="Date Placeholder 4" descr="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 descr="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8" name="Picture 2" descr="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7" y="1237357"/>
            <a:ext cx="4243403" cy="45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 descr=" 9"/>
          <p:cNvGrpSpPr/>
          <p:nvPr/>
        </p:nvGrpSpPr>
        <p:grpSpPr>
          <a:xfrm>
            <a:off x="6615619" y="4901165"/>
            <a:ext cx="1538792" cy="1714992"/>
            <a:chOff x="5094566" y="4016824"/>
            <a:chExt cx="2514601" cy="251460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94566" y="4016824"/>
              <a:ext cx="2514601" cy="251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Isosceles Triangle 10"/>
            <p:cNvSpPr/>
            <p:nvPr/>
          </p:nvSpPr>
          <p:spPr>
            <a:xfrm rot="5400000">
              <a:off x="5192487" y="5200654"/>
              <a:ext cx="1151163" cy="710290"/>
            </a:xfrm>
            <a:prstGeom prst="triangle">
              <a:avLst>
                <a:gd name="adj" fmla="val 100000"/>
              </a:avLst>
            </a:prstGeom>
            <a:solidFill>
              <a:srgbClr val="FF990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8494" r="20833" b="17404"/>
          <a:stretch>
            <a:fillRect/>
          </a:stretch>
        </p:blipFill>
        <p:spPr bwMode="auto">
          <a:xfrm>
            <a:off x="2272183" y="4221140"/>
            <a:ext cx="2036618" cy="16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8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1">
        <p:cut/>
      </p:transition>
    </mc:Choice>
    <mc:Fallback xmlns="">
      <p:transition spd="slow" advTm="3209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901772"/>
          </a:xfrm>
        </p:spPr>
        <p:txBody>
          <a:bodyPr/>
          <a:lstStyle/>
          <a:p>
            <a:r>
              <a:rPr lang="en-US" dirty="0" smtClean="0"/>
              <a:t>Hard processes at RHIC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061328"/>
            <a:ext cx="5867400" cy="25087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 processes are dominated by gluon hard interactions at RHIC energies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Acccess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to Gluon related spin and         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transverse spin effects!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/>
              <a:t>Relative contributions different for different final states (flavor sensitivity)</a:t>
            </a:r>
            <a:endParaRPr lang="en-US" dirty="0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 15"/>
          <p:cNvPicPr>
            <a:picLocks noChangeAspect="1" noChangeArrowheads="1"/>
          </p:cNvPicPr>
          <p:nvPr/>
        </p:nvPicPr>
        <p:blipFill rotWithShape="1">
          <a:blip r:embed="rId2" cstate="print"/>
          <a:srcRect l="70920"/>
          <a:stretch/>
        </p:blipFill>
        <p:spPr bwMode="auto">
          <a:xfrm>
            <a:off x="4648200" y="3576509"/>
            <a:ext cx="1425314" cy="302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822" r="12563"/>
          <a:stretch/>
        </p:blipFill>
        <p:spPr>
          <a:xfrm>
            <a:off x="354143" y="1165396"/>
            <a:ext cx="3733799" cy="2779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858" y="3570068"/>
            <a:ext cx="3352800" cy="23196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23817" y="3964993"/>
            <a:ext cx="2601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p+p</a:t>
            </a:r>
            <a:r>
              <a:rPr lang="en-US" dirty="0" err="1">
                <a:sym typeface="Wingdings" panose="05000000000000000000" pitchFamily="2" charset="2"/>
              </a:rPr>
              <a:t>pion</a:t>
            </a:r>
            <a:r>
              <a:rPr lang="en-US" dirty="0">
                <a:sym typeface="Wingdings" panose="05000000000000000000" pitchFamily="2" charset="2"/>
              </a:rPr>
              <a:t>(s),eta + X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p+pjet</a:t>
            </a:r>
            <a:r>
              <a:rPr lang="en-US" dirty="0" smtClean="0">
                <a:sym typeface="Wingdings" panose="05000000000000000000" pitchFamily="2" charset="2"/>
              </a:rPr>
              <a:t>(s</a:t>
            </a:r>
            <a:r>
              <a:rPr lang="en-US" dirty="0">
                <a:sym typeface="Wingdings" panose="05000000000000000000" pitchFamily="2" charset="2"/>
              </a:rPr>
              <a:t>)+ X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 smtClean="0"/>
              <a:t>p+p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</a:t>
            </a:r>
            <a:r>
              <a:rPr lang="en-US" dirty="0"/>
              <a:t>+ X</a:t>
            </a:r>
          </a:p>
          <a:p>
            <a:endParaRPr lang="en-US" dirty="0"/>
          </a:p>
          <a:p>
            <a:r>
              <a:rPr lang="en-US" dirty="0" err="1" smtClean="0"/>
              <a:t>p+p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B,D,J/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 + X</a:t>
            </a:r>
          </a:p>
        </p:txBody>
      </p:sp>
      <p:pic>
        <p:nvPicPr>
          <p:cNvPr id="23" name="Picture 2" descr=" 15"/>
          <p:cNvPicPr>
            <a:picLocks noChangeAspect="1" noChangeArrowheads="1"/>
          </p:cNvPicPr>
          <p:nvPr/>
        </p:nvPicPr>
        <p:blipFill rotWithShape="1">
          <a:blip r:embed="rId2" cstate="print"/>
          <a:srcRect l="74029" t="80783" r="5760" b="4101"/>
          <a:stretch/>
        </p:blipFill>
        <p:spPr bwMode="auto">
          <a:xfrm rot="10800000">
            <a:off x="4876800" y="4620517"/>
            <a:ext cx="9906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flipH="1" flipV="1">
            <a:off x="1755098" y="5112787"/>
            <a:ext cx="2895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776882" y="6007611"/>
            <a:ext cx="2895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759513" y="5858365"/>
            <a:ext cx="4915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Underwood`92 </a:t>
            </a:r>
            <a:r>
              <a:rPr lang="en-US" dirty="0" smtClean="0"/>
              <a:t> Direct photons as golden </a:t>
            </a:r>
          </a:p>
          <a:p>
            <a:r>
              <a:rPr lang="en-US" dirty="0" smtClean="0"/>
              <a:t>channel for RHIC spin physics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b="67778"/>
          <a:stretch/>
        </p:blipFill>
        <p:spPr>
          <a:xfrm>
            <a:off x="8152254" y="141664"/>
            <a:ext cx="2530833" cy="9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1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QCD and </a:t>
            </a:r>
            <a:r>
              <a:rPr lang="en-US" dirty="0" err="1" smtClean="0"/>
              <a:t>unpolarized</a:t>
            </a:r>
            <a:r>
              <a:rPr lang="en-US" dirty="0" smtClean="0"/>
              <a:t> nucleon structure </a:t>
            </a:r>
          </a:p>
          <a:p>
            <a:r>
              <a:rPr lang="en-US" dirty="0" smtClean="0"/>
              <a:t>Spin sum rule and helicity structure</a:t>
            </a:r>
          </a:p>
          <a:p>
            <a:pPr lvl="1"/>
            <a:r>
              <a:rPr lang="en-US" dirty="0" smtClean="0"/>
              <a:t>Inclusive DIS </a:t>
            </a:r>
          </a:p>
          <a:p>
            <a:pPr lvl="1"/>
            <a:r>
              <a:rPr lang="en-US" dirty="0" smtClean="0"/>
              <a:t>Gluon Spin from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Interlude: Fragmentation functions</a:t>
            </a:r>
          </a:p>
          <a:p>
            <a:pPr lvl="1"/>
            <a:r>
              <a:rPr lang="en-US" dirty="0" smtClean="0"/>
              <a:t>(anti)quark helicities from SIDIS, EW pp</a:t>
            </a:r>
          </a:p>
          <a:p>
            <a:r>
              <a:rPr lang="en-US" dirty="0" smtClean="0"/>
              <a:t>Transverse spin and momentum structure and effects</a:t>
            </a:r>
          </a:p>
          <a:p>
            <a:pPr lvl="1"/>
            <a:r>
              <a:rPr lang="en-US" dirty="0" err="1" smtClean="0"/>
              <a:t>Transversity</a:t>
            </a:r>
            <a:r>
              <a:rPr lang="en-US" dirty="0" smtClean="0"/>
              <a:t> and tensor charge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function and other TMDs</a:t>
            </a:r>
          </a:p>
          <a:p>
            <a:r>
              <a:rPr lang="en-US" dirty="0" smtClean="0"/>
              <a:t>3-dimensional structure in position space</a:t>
            </a:r>
          </a:p>
          <a:p>
            <a:pPr lvl="1"/>
            <a:r>
              <a:rPr lang="en-US" dirty="0" smtClean="0"/>
              <a:t>GPDs and DVCS</a:t>
            </a:r>
          </a:p>
          <a:p>
            <a:pPr lvl="1"/>
            <a:r>
              <a:rPr lang="en-US" dirty="0" smtClean="0"/>
              <a:t>Energy momentum tensor and related topics</a:t>
            </a:r>
          </a:p>
          <a:p>
            <a:r>
              <a:rPr lang="en-US" dirty="0" smtClean="0"/>
              <a:t>Low-x physics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79"/>
          <p:cNvGrpSpPr>
            <a:grpSpLocks/>
          </p:cNvGrpSpPr>
          <p:nvPr/>
        </p:nvGrpSpPr>
        <p:grpSpPr bwMode="auto">
          <a:xfrm>
            <a:off x="3581400" y="4440238"/>
            <a:ext cx="1295400" cy="360362"/>
            <a:chOff x="1296" y="2797"/>
            <a:chExt cx="816" cy="227"/>
          </a:xfrm>
        </p:grpSpPr>
        <p:sp>
          <p:nvSpPr>
            <p:cNvPr id="183" name="Rectangle 180"/>
            <p:cNvSpPr>
              <a:spLocks noChangeArrowheads="1"/>
            </p:cNvSpPr>
            <p:nvPr/>
          </p:nvSpPr>
          <p:spPr bwMode="auto">
            <a:xfrm>
              <a:off x="1296" y="2797"/>
              <a:ext cx="810" cy="17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/>
              <a:r>
                <a:rPr lang="en-US" sz="1200">
                  <a:latin typeface="Arial" pitchFamily="34" charset="0"/>
                </a:rPr>
                <a:t>Strong Snake</a:t>
              </a:r>
            </a:p>
          </p:txBody>
        </p:sp>
        <p:sp>
          <p:nvSpPr>
            <p:cNvPr id="184" name="Line 181"/>
            <p:cNvSpPr>
              <a:spLocks noChangeShapeType="1"/>
            </p:cNvSpPr>
            <p:nvPr/>
          </p:nvSpPr>
          <p:spPr bwMode="auto">
            <a:xfrm>
              <a:off x="1872" y="2976"/>
              <a:ext cx="240" cy="48"/>
            </a:xfrm>
            <a:prstGeom prst="line">
              <a:avLst/>
            </a:prstGeom>
            <a:noFill/>
            <a:ln w="12700">
              <a:solidFill>
                <a:srgbClr val="00B0F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144"/>
          <p:cNvGrpSpPr>
            <a:grpSpLocks/>
          </p:cNvGrpSpPr>
          <p:nvPr/>
        </p:nvGrpSpPr>
        <p:grpSpPr bwMode="auto">
          <a:xfrm>
            <a:off x="3533777" y="1621633"/>
            <a:ext cx="2971800" cy="611188"/>
            <a:chOff x="1536" y="1008"/>
            <a:chExt cx="1872" cy="385"/>
          </a:xfrm>
        </p:grpSpPr>
        <p:sp>
          <p:nvSpPr>
            <p:cNvPr id="148" name="Line 145"/>
            <p:cNvSpPr>
              <a:spLocks noChangeShapeType="1"/>
            </p:cNvSpPr>
            <p:nvPr/>
          </p:nvSpPr>
          <p:spPr bwMode="auto">
            <a:xfrm>
              <a:off x="2543" y="1232"/>
              <a:ext cx="328" cy="161"/>
            </a:xfrm>
            <a:prstGeom prst="line">
              <a:avLst/>
            </a:prstGeom>
            <a:ln>
              <a:headEnd type="none" w="sm" len="sm"/>
              <a:tailEnd type="stealth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9" name="Rectangle 146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sz="1800">
                  <a:latin typeface="Arial" pitchFamily="34" charset="0"/>
                </a:rPr>
                <a:t> </a:t>
              </a:r>
              <a:r>
                <a:rPr lang="en-US" sz="1600">
                  <a:latin typeface="Arial" pitchFamily="34" charset="0"/>
                </a:rPr>
                <a:t>Absolute Polarimeter (H jet)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RHIC ring(s) with </a:t>
            </a:r>
            <a:br>
              <a:rPr lang="en-US" dirty="0" smtClean="0"/>
            </a:br>
            <a:r>
              <a:rPr lang="en-US" dirty="0" smtClean="0"/>
              <a:t>polarized protons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4D0BA-F93E-4E81-99D0-E393FF9BBBC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 flipH="1" flipV="1">
            <a:off x="3200400" y="3581400"/>
            <a:ext cx="304800" cy="381000"/>
          </a:xfrm>
          <a:prstGeom prst="line">
            <a:avLst/>
          </a:prstGeom>
          <a:noFill/>
          <a:ln w="12700">
            <a:solidFill>
              <a:srgbClr val="CC00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235450" y="5041903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7745416" y="3325813"/>
            <a:ext cx="465137" cy="392112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64" y="214"/>
              </a:cxn>
              <a:cxn ang="0">
                <a:pos x="66" y="172"/>
              </a:cxn>
              <a:cxn ang="0">
                <a:pos x="232" y="106"/>
              </a:cxn>
              <a:cxn ang="0">
                <a:pos x="232" y="61"/>
              </a:cxn>
              <a:cxn ang="0">
                <a:pos x="292" y="0"/>
              </a:cxn>
            </a:cxnLst>
            <a:rect l="0" t="0" r="r" b="b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970216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8766" y="1860553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454900" y="1968503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012113" y="3543303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770566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211763" y="2800353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010153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175250" y="5043491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800" b="1">
                <a:latin typeface="Arial" pitchFamily="34" charset="0"/>
              </a:rPr>
              <a:t>AGS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059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352800" y="4999038"/>
            <a:ext cx="609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 b="1">
                <a:latin typeface="Arial" pitchFamily="34" charset="0"/>
              </a:rPr>
              <a:t>LINAC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886203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latin typeface="Arial" pitchFamily="34" charset="0"/>
              </a:rPr>
              <a:t>BOOSTER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687766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4533900" y="4803778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rc 19"/>
          <p:cNvSpPr>
            <a:spLocks/>
          </p:cNvSpPr>
          <p:nvPr/>
        </p:nvSpPr>
        <p:spPr bwMode="auto">
          <a:xfrm>
            <a:off x="3889375" y="2376488"/>
            <a:ext cx="1893888" cy="711200"/>
          </a:xfrm>
          <a:custGeom>
            <a:avLst/>
            <a:gdLst>
              <a:gd name="G0" fmla="+- 15471 0 0"/>
              <a:gd name="G1" fmla="+- 21113 0 0"/>
              <a:gd name="G2" fmla="+- 21600 0 0"/>
              <a:gd name="T0" fmla="*/ 0 w 15471"/>
              <a:gd name="T1" fmla="*/ 6040 h 21113"/>
              <a:gd name="T2" fmla="*/ 10908 w 15471"/>
              <a:gd name="T3" fmla="*/ 0 h 21113"/>
              <a:gd name="T4" fmla="*/ 15471 w 15471"/>
              <a:gd name="T5" fmla="*/ 21113 h 2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Arc 20"/>
          <p:cNvSpPr>
            <a:spLocks/>
          </p:cNvSpPr>
          <p:nvPr/>
        </p:nvSpPr>
        <p:spPr bwMode="auto">
          <a:xfrm>
            <a:off x="3076578" y="2795588"/>
            <a:ext cx="2646363" cy="544512"/>
          </a:xfrm>
          <a:custGeom>
            <a:avLst/>
            <a:gdLst>
              <a:gd name="G0" fmla="+- 21600 0 0"/>
              <a:gd name="G1" fmla="+- 8557 0 0"/>
              <a:gd name="G2" fmla="+- 21600 0 0"/>
              <a:gd name="T0" fmla="*/ 1373 w 21600"/>
              <a:gd name="T1" fmla="*/ 16134 h 16134"/>
              <a:gd name="T2" fmla="*/ 1767 w 21600"/>
              <a:gd name="T3" fmla="*/ 0 h 16134"/>
              <a:gd name="T4" fmla="*/ 21600 w 21600"/>
              <a:gd name="T5" fmla="*/ 8557 h 16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Arc 21"/>
          <p:cNvSpPr>
            <a:spLocks/>
          </p:cNvSpPr>
          <p:nvPr/>
        </p:nvSpPr>
        <p:spPr bwMode="auto">
          <a:xfrm>
            <a:off x="5716588" y="2790828"/>
            <a:ext cx="2646362" cy="538163"/>
          </a:xfrm>
          <a:custGeom>
            <a:avLst/>
            <a:gdLst>
              <a:gd name="G0" fmla="+- 0 0 0"/>
              <a:gd name="G1" fmla="+- 8582 0 0"/>
              <a:gd name="G2" fmla="+- 21600 0 0"/>
              <a:gd name="T0" fmla="*/ 19822 w 21600"/>
              <a:gd name="T1" fmla="*/ 0 h 15991"/>
              <a:gd name="T2" fmla="*/ 20290 w 21600"/>
              <a:gd name="T3" fmla="*/ 15991 h 15991"/>
              <a:gd name="T4" fmla="*/ 0 w 21600"/>
              <a:gd name="T5" fmla="*/ 8582 h 15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Arc 22"/>
          <p:cNvSpPr>
            <a:spLocks/>
          </p:cNvSpPr>
          <p:nvPr/>
        </p:nvSpPr>
        <p:spPr bwMode="auto">
          <a:xfrm>
            <a:off x="5854700" y="2971803"/>
            <a:ext cx="1779588" cy="82867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4608 w 14608"/>
              <a:gd name="T1" fmla="*/ 15911 h 21394"/>
              <a:gd name="T2" fmla="*/ 2978 w 14608"/>
              <a:gd name="T3" fmla="*/ 21394 h 21394"/>
              <a:gd name="T4" fmla="*/ 0 w 14608"/>
              <a:gd name="T5" fmla="*/ 0 h 2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Arc 23"/>
          <p:cNvSpPr>
            <a:spLocks/>
          </p:cNvSpPr>
          <p:nvPr/>
        </p:nvSpPr>
        <p:spPr bwMode="auto">
          <a:xfrm>
            <a:off x="3860803" y="3162303"/>
            <a:ext cx="1973263" cy="631825"/>
          </a:xfrm>
          <a:custGeom>
            <a:avLst/>
            <a:gdLst>
              <a:gd name="G0" fmla="+- 16166 0 0"/>
              <a:gd name="G1" fmla="+- 0 0 0"/>
              <a:gd name="G2" fmla="+- 21600 0 0"/>
              <a:gd name="T0" fmla="*/ 11210 w 16166"/>
              <a:gd name="T1" fmla="*/ 21024 h 21024"/>
              <a:gd name="T2" fmla="*/ 0 w 16166"/>
              <a:gd name="T3" fmla="*/ 14325 h 21024"/>
              <a:gd name="T4" fmla="*/ 16166 w 16166"/>
              <a:gd name="T5" fmla="*/ 0 h 2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Arc 24"/>
          <p:cNvSpPr>
            <a:spLocks/>
          </p:cNvSpPr>
          <p:nvPr/>
        </p:nvSpPr>
        <p:spPr bwMode="auto">
          <a:xfrm>
            <a:off x="5710238" y="2382841"/>
            <a:ext cx="1846262" cy="700087"/>
          </a:xfrm>
          <a:custGeom>
            <a:avLst/>
            <a:gdLst>
              <a:gd name="G0" fmla="+- 0 0 0"/>
              <a:gd name="G1" fmla="+- 21197 0 0"/>
              <a:gd name="G2" fmla="+- 21600 0 0"/>
              <a:gd name="T0" fmla="*/ 4153 w 15057"/>
              <a:gd name="T1" fmla="*/ 0 h 21197"/>
              <a:gd name="T2" fmla="*/ 15057 w 15057"/>
              <a:gd name="T3" fmla="*/ 5710 h 21197"/>
              <a:gd name="T4" fmla="*/ 0 w 15057"/>
              <a:gd name="T5" fmla="*/ 21197 h 2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Arc 25"/>
          <p:cNvSpPr>
            <a:spLocks/>
          </p:cNvSpPr>
          <p:nvPr/>
        </p:nvSpPr>
        <p:spPr bwMode="auto">
          <a:xfrm>
            <a:off x="5702303" y="3124203"/>
            <a:ext cx="2016125" cy="8477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5336 w 15336"/>
              <a:gd name="T1" fmla="*/ 15210 h 21251"/>
              <a:gd name="T2" fmla="*/ 3865 w 15336"/>
              <a:gd name="T3" fmla="*/ 21251 h 21251"/>
              <a:gd name="T4" fmla="*/ 0 w 15336"/>
              <a:gd name="T5" fmla="*/ 0 h 21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Arc 26"/>
          <p:cNvSpPr>
            <a:spLocks/>
          </p:cNvSpPr>
          <p:nvPr/>
        </p:nvSpPr>
        <p:spPr bwMode="auto">
          <a:xfrm>
            <a:off x="3754438" y="3106741"/>
            <a:ext cx="1981200" cy="847725"/>
          </a:xfrm>
          <a:custGeom>
            <a:avLst/>
            <a:gdLst>
              <a:gd name="G0" fmla="+- 15059 0 0"/>
              <a:gd name="G1" fmla="+- 0 0 0"/>
              <a:gd name="G2" fmla="+- 21600 0 0"/>
              <a:gd name="T0" fmla="*/ 11084 w 15059"/>
              <a:gd name="T1" fmla="*/ 21231 h 21231"/>
              <a:gd name="T2" fmla="*/ 0 w 15059"/>
              <a:gd name="T3" fmla="*/ 15485 h 21231"/>
              <a:gd name="T4" fmla="*/ 15059 w 15059"/>
              <a:gd name="T5" fmla="*/ 0 h 21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Arc 27"/>
          <p:cNvSpPr>
            <a:spLocks/>
          </p:cNvSpPr>
          <p:nvPr/>
        </p:nvSpPr>
        <p:spPr bwMode="auto">
          <a:xfrm>
            <a:off x="2897188" y="2738438"/>
            <a:ext cx="2838450" cy="704850"/>
          </a:xfrm>
          <a:custGeom>
            <a:avLst/>
            <a:gdLst>
              <a:gd name="G0" fmla="+- 21600 0 0"/>
              <a:gd name="G1" fmla="+- 9324 0 0"/>
              <a:gd name="G2" fmla="+- 21600 0 0"/>
              <a:gd name="T0" fmla="*/ 1659 w 21600"/>
              <a:gd name="T1" fmla="*/ 17626 h 17626"/>
              <a:gd name="T2" fmla="*/ 2116 w 21600"/>
              <a:gd name="T3" fmla="*/ 0 h 17626"/>
              <a:gd name="T4" fmla="*/ 21600 w 21600"/>
              <a:gd name="T5" fmla="*/ 9324 h 17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Arc 28"/>
          <p:cNvSpPr>
            <a:spLocks/>
          </p:cNvSpPr>
          <p:nvPr/>
        </p:nvSpPr>
        <p:spPr bwMode="auto">
          <a:xfrm>
            <a:off x="3800478" y="2257428"/>
            <a:ext cx="1935163" cy="860425"/>
          </a:xfrm>
          <a:custGeom>
            <a:avLst/>
            <a:gdLst>
              <a:gd name="G0" fmla="+- 14743 0 0"/>
              <a:gd name="G1" fmla="+- 21260 0 0"/>
              <a:gd name="G2" fmla="+- 21600 0 0"/>
              <a:gd name="T0" fmla="*/ 0 w 14743"/>
              <a:gd name="T1" fmla="*/ 5474 h 21260"/>
              <a:gd name="T2" fmla="*/ 10926 w 14743"/>
              <a:gd name="T3" fmla="*/ 0 h 21260"/>
              <a:gd name="T4" fmla="*/ 14743 w 14743"/>
              <a:gd name="T5" fmla="*/ 21260 h 2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Arc 29"/>
          <p:cNvSpPr>
            <a:spLocks/>
          </p:cNvSpPr>
          <p:nvPr/>
        </p:nvSpPr>
        <p:spPr bwMode="auto">
          <a:xfrm>
            <a:off x="5722941" y="2262191"/>
            <a:ext cx="1925637" cy="854075"/>
          </a:xfrm>
          <a:custGeom>
            <a:avLst/>
            <a:gdLst>
              <a:gd name="G0" fmla="+- 0 0 0"/>
              <a:gd name="G1" fmla="+- 21252 0 0"/>
              <a:gd name="G2" fmla="+- 21600 0 0"/>
              <a:gd name="T0" fmla="*/ 3860 w 14651"/>
              <a:gd name="T1" fmla="*/ 0 h 21252"/>
              <a:gd name="T2" fmla="*/ 14651 w 14651"/>
              <a:gd name="T3" fmla="*/ 5381 h 21252"/>
              <a:gd name="T4" fmla="*/ 0 w 14651"/>
              <a:gd name="T5" fmla="*/ 21252 h 2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Arc 30"/>
          <p:cNvSpPr>
            <a:spLocks/>
          </p:cNvSpPr>
          <p:nvPr/>
        </p:nvSpPr>
        <p:spPr bwMode="auto">
          <a:xfrm>
            <a:off x="5722938" y="2727328"/>
            <a:ext cx="2838450" cy="715963"/>
          </a:xfrm>
          <a:custGeom>
            <a:avLst/>
            <a:gdLst>
              <a:gd name="G0" fmla="+- 0 0 0"/>
              <a:gd name="G1" fmla="+- 9565 0 0"/>
              <a:gd name="G2" fmla="+- 21600 0 0"/>
              <a:gd name="T0" fmla="*/ 19367 w 21600"/>
              <a:gd name="T1" fmla="*/ 0 h 17978"/>
              <a:gd name="T2" fmla="*/ 19894 w 21600"/>
              <a:gd name="T3" fmla="*/ 17978 h 17978"/>
              <a:gd name="T4" fmla="*/ 0 w 21600"/>
              <a:gd name="T5" fmla="*/ 9565 h 17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5224466" y="3794125"/>
            <a:ext cx="1017587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18"/>
              </a:cxn>
              <a:cxn ang="0">
                <a:pos x="220" y="57"/>
              </a:cxn>
              <a:cxn ang="0">
                <a:pos x="407" y="57"/>
              </a:cxn>
              <a:cxn ang="0">
                <a:pos x="446" y="95"/>
              </a:cxn>
              <a:cxn ang="0">
                <a:pos x="640" y="99"/>
              </a:cxn>
            </a:cxnLst>
            <a:rect l="0" t="0" r="r" b="b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Freeform 32"/>
          <p:cNvSpPr>
            <a:spLocks/>
          </p:cNvSpPr>
          <p:nvPr/>
        </p:nvSpPr>
        <p:spPr bwMode="auto">
          <a:xfrm>
            <a:off x="5218116" y="3798891"/>
            <a:ext cx="1000125" cy="155575"/>
          </a:xfrm>
          <a:custGeom>
            <a:avLst/>
            <a:gdLst/>
            <a:ahLst/>
            <a:cxnLst>
              <a:cxn ang="0">
                <a:pos x="0" y="97"/>
              </a:cxn>
              <a:cxn ang="0">
                <a:pos x="177" y="96"/>
              </a:cxn>
              <a:cxn ang="0">
                <a:pos x="225" y="51"/>
              </a:cxn>
              <a:cxn ang="0">
                <a:pos x="407" y="51"/>
              </a:cxn>
              <a:cxn ang="0">
                <a:pos x="448" y="15"/>
              </a:cxn>
              <a:cxn ang="0">
                <a:pos x="629" y="0"/>
              </a:cxn>
            </a:cxnLst>
            <a:rect l="0" t="0" r="r" b="b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653091" y="3843341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rc 34"/>
          <p:cNvSpPr>
            <a:spLocks/>
          </p:cNvSpPr>
          <p:nvPr/>
        </p:nvSpPr>
        <p:spPr bwMode="auto">
          <a:xfrm>
            <a:off x="4706941" y="3932241"/>
            <a:ext cx="1019175" cy="492125"/>
          </a:xfrm>
          <a:custGeom>
            <a:avLst/>
            <a:gdLst>
              <a:gd name="G0" fmla="+- 0 0 0"/>
              <a:gd name="G1" fmla="+- 21187 0 0"/>
              <a:gd name="G2" fmla="+- 21600 0 0"/>
              <a:gd name="T0" fmla="*/ 4205 w 21600"/>
              <a:gd name="T1" fmla="*/ 0 h 21187"/>
              <a:gd name="T2" fmla="*/ 21600 w 21600"/>
              <a:gd name="T3" fmla="*/ 21187 h 21187"/>
              <a:gd name="T4" fmla="*/ 0 w 21600"/>
              <a:gd name="T5" fmla="*/ 21187 h 2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Arc 35"/>
          <p:cNvSpPr>
            <a:spLocks/>
          </p:cNvSpPr>
          <p:nvPr/>
        </p:nvSpPr>
        <p:spPr bwMode="auto">
          <a:xfrm>
            <a:off x="5732466" y="3932241"/>
            <a:ext cx="1019175" cy="492125"/>
          </a:xfrm>
          <a:custGeom>
            <a:avLst/>
            <a:gdLst>
              <a:gd name="G0" fmla="+- 21600 0 0"/>
              <a:gd name="G1" fmla="+- 21180 0 0"/>
              <a:gd name="G2" fmla="+- 21600 0 0"/>
              <a:gd name="T0" fmla="*/ 0 w 21600"/>
              <a:gd name="T1" fmla="*/ 21112 h 21180"/>
              <a:gd name="T2" fmla="*/ 17363 w 21600"/>
              <a:gd name="T3" fmla="*/ 0 h 21180"/>
              <a:gd name="T4" fmla="*/ 21600 w 21600"/>
              <a:gd name="T5" fmla="*/ 21180 h 2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Freeform 36"/>
          <p:cNvSpPr>
            <a:spLocks/>
          </p:cNvSpPr>
          <p:nvPr/>
        </p:nvSpPr>
        <p:spPr bwMode="auto">
          <a:xfrm>
            <a:off x="5219700" y="2254250"/>
            <a:ext cx="1011238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2"/>
              </a:cxn>
              <a:cxn ang="0">
                <a:pos x="222" y="32"/>
              </a:cxn>
              <a:cxn ang="0">
                <a:pos x="400" y="30"/>
              </a:cxn>
              <a:cxn ang="0">
                <a:pos x="446" y="68"/>
              </a:cxn>
              <a:cxn ang="0">
                <a:pos x="636" y="80"/>
              </a:cxn>
            </a:cxnLst>
            <a:rect l="0" t="0" r="r" b="b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5218116" y="2251075"/>
            <a:ext cx="1012825" cy="128588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178" y="74"/>
              </a:cxn>
              <a:cxn ang="0">
                <a:pos x="222" y="32"/>
              </a:cxn>
              <a:cxn ang="0">
                <a:pos x="397" y="32"/>
              </a:cxn>
              <a:cxn ang="0">
                <a:pos x="451" y="0"/>
              </a:cxn>
              <a:cxn ang="0">
                <a:pos x="637" y="4"/>
              </a:cxn>
            </a:cxnLst>
            <a:rect l="0" t="0" r="r" b="b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Freeform 38"/>
          <p:cNvSpPr>
            <a:spLocks/>
          </p:cNvSpPr>
          <p:nvPr/>
        </p:nvSpPr>
        <p:spPr bwMode="auto">
          <a:xfrm>
            <a:off x="3117850" y="3444875"/>
            <a:ext cx="749300" cy="153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54"/>
              </a:cxn>
              <a:cxn ang="0">
                <a:pos x="152" y="44"/>
              </a:cxn>
              <a:cxn ang="0">
                <a:pos x="271" y="90"/>
              </a:cxn>
              <a:cxn ang="0">
                <a:pos x="345" y="68"/>
              </a:cxn>
              <a:cxn ang="0">
                <a:pos x="471" y="96"/>
              </a:cxn>
            </a:cxnLst>
            <a:rect l="0" t="0" r="r" b="b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Freeform 39"/>
          <p:cNvSpPr>
            <a:spLocks/>
          </p:cNvSpPr>
          <p:nvPr/>
        </p:nvSpPr>
        <p:spPr bwMode="auto">
          <a:xfrm>
            <a:off x="3243266" y="3336925"/>
            <a:ext cx="523875" cy="395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46"/>
              </a:cxn>
              <a:cxn ang="0">
                <a:pos x="78" y="110"/>
              </a:cxn>
              <a:cxn ang="0">
                <a:pos x="191" y="156"/>
              </a:cxn>
              <a:cxn ang="0">
                <a:pos x="195" y="202"/>
              </a:cxn>
              <a:cxn ang="0">
                <a:pos x="329" y="248"/>
              </a:cxn>
            </a:cxnLst>
            <a:rect l="0" t="0" r="r" b="b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 rot="1500000">
            <a:off x="3387728" y="3495678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Freeform 41"/>
          <p:cNvSpPr>
            <a:spLocks/>
          </p:cNvSpPr>
          <p:nvPr/>
        </p:nvSpPr>
        <p:spPr bwMode="auto">
          <a:xfrm>
            <a:off x="3167066" y="2571753"/>
            <a:ext cx="725487" cy="176213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80" y="70"/>
              </a:cxn>
              <a:cxn ang="0">
                <a:pos x="136" y="68"/>
              </a:cxn>
              <a:cxn ang="0">
                <a:pos x="296" y="2"/>
              </a:cxn>
              <a:cxn ang="0">
                <a:pos x="348" y="22"/>
              </a:cxn>
              <a:cxn ang="0">
                <a:pos x="456" y="0"/>
              </a:cxn>
            </a:cxnLst>
            <a:rect l="0" t="0" r="r" b="b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Freeform 42"/>
          <p:cNvSpPr>
            <a:spLocks/>
          </p:cNvSpPr>
          <p:nvPr/>
        </p:nvSpPr>
        <p:spPr bwMode="auto">
          <a:xfrm>
            <a:off x="3287716" y="2473325"/>
            <a:ext cx="511175" cy="325438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58" y="164"/>
              </a:cxn>
              <a:cxn ang="0">
                <a:pos x="58" y="130"/>
              </a:cxn>
              <a:cxn ang="0">
                <a:pos x="217" y="66"/>
              </a:cxn>
              <a:cxn ang="0">
                <a:pos x="221" y="30"/>
              </a:cxn>
              <a:cxn ang="0">
                <a:pos x="321" y="0"/>
              </a:cxn>
            </a:cxnLst>
            <a:rect l="0" t="0" r="r" b="b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 rot="20280000">
            <a:off x="3449641" y="2578103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5641978" y="2257428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45"/>
          <p:cNvSpPr>
            <a:spLocks/>
          </p:cNvSpPr>
          <p:nvPr/>
        </p:nvSpPr>
        <p:spPr bwMode="auto">
          <a:xfrm>
            <a:off x="7650166" y="2474916"/>
            <a:ext cx="503237" cy="314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" y="24"/>
              </a:cxn>
              <a:cxn ang="0">
                <a:pos x="87" y="57"/>
              </a:cxn>
              <a:cxn ang="0">
                <a:pos x="264" y="125"/>
              </a:cxn>
              <a:cxn ang="0">
                <a:pos x="262" y="164"/>
              </a:cxn>
              <a:cxn ang="0">
                <a:pos x="316" y="197"/>
              </a:cxn>
            </a:cxnLst>
            <a:rect l="0" t="0" r="r" b="b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Freeform 46"/>
          <p:cNvSpPr>
            <a:spLocks/>
          </p:cNvSpPr>
          <p:nvPr/>
        </p:nvSpPr>
        <p:spPr bwMode="auto">
          <a:xfrm>
            <a:off x="7631116" y="3440116"/>
            <a:ext cx="712787" cy="160337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93" y="73"/>
              </a:cxn>
              <a:cxn ang="0">
                <a:pos x="141" y="100"/>
              </a:cxn>
              <a:cxn ang="0">
                <a:pos x="304" y="33"/>
              </a:cxn>
              <a:cxn ang="0">
                <a:pos x="354" y="52"/>
              </a:cxn>
              <a:cxn ang="0">
                <a:pos x="448" y="0"/>
              </a:cxn>
            </a:cxnLst>
            <a:rect l="0" t="0" r="r" b="b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 rot="20280000">
            <a:off x="7910513" y="3497266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Freeform 48"/>
          <p:cNvSpPr>
            <a:spLocks/>
          </p:cNvSpPr>
          <p:nvPr/>
        </p:nvSpPr>
        <p:spPr bwMode="auto">
          <a:xfrm>
            <a:off x="7558088" y="2568578"/>
            <a:ext cx="715962" cy="161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20"/>
              </a:cxn>
              <a:cxn ang="0">
                <a:pos x="147" y="0"/>
              </a:cxn>
              <a:cxn ang="0">
                <a:pos x="319" y="69"/>
              </a:cxn>
              <a:cxn ang="0">
                <a:pos x="379" y="60"/>
              </a:cxn>
              <a:cxn ang="0">
                <a:pos x="450" y="101"/>
              </a:cxn>
            </a:cxnLst>
            <a:rect l="0" t="0" r="r" b="b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 rot="1500000">
            <a:off x="7859713" y="2576516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5934078" y="3884616"/>
            <a:ext cx="225425" cy="123825"/>
            <a:chOff x="2778" y="2447"/>
            <a:chExt cx="142" cy="78"/>
          </a:xfrm>
        </p:grpSpPr>
        <p:sp>
          <p:nvSpPr>
            <p:cNvPr id="55" name="Oval 51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3"/>
          <p:cNvGrpSpPr>
            <a:grpSpLocks/>
          </p:cNvGrpSpPr>
          <p:nvPr/>
        </p:nvGrpSpPr>
        <p:grpSpPr bwMode="auto">
          <a:xfrm>
            <a:off x="5926141" y="3743328"/>
            <a:ext cx="225425" cy="123825"/>
            <a:chOff x="2773" y="2358"/>
            <a:chExt cx="142" cy="78"/>
          </a:xfrm>
        </p:grpSpPr>
        <p:sp>
          <p:nvSpPr>
            <p:cNvPr id="58" name="Oval 54"/>
            <p:cNvSpPr>
              <a:spLocks noChangeArrowheads="1"/>
            </p:cNvSpPr>
            <p:nvPr/>
          </p:nvSpPr>
          <p:spPr bwMode="auto">
            <a:xfrm rot="2136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56"/>
          <p:cNvGrpSpPr>
            <a:grpSpLocks/>
          </p:cNvGrpSpPr>
          <p:nvPr/>
        </p:nvGrpSpPr>
        <p:grpSpPr bwMode="auto">
          <a:xfrm>
            <a:off x="5276853" y="3881441"/>
            <a:ext cx="225425" cy="123825"/>
            <a:chOff x="2364" y="2445"/>
            <a:chExt cx="142" cy="78"/>
          </a:xfrm>
        </p:grpSpPr>
        <p:sp>
          <p:nvSpPr>
            <p:cNvPr id="61" name="Oval 57"/>
            <p:cNvSpPr>
              <a:spLocks noChangeArrowheads="1"/>
            </p:cNvSpPr>
            <p:nvPr/>
          </p:nvSpPr>
          <p:spPr bwMode="auto">
            <a:xfrm rot="2136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5270503" y="3740153"/>
            <a:ext cx="225425" cy="123825"/>
            <a:chOff x="2360" y="2356"/>
            <a:chExt cx="142" cy="78"/>
          </a:xfrm>
        </p:grpSpPr>
        <p:sp>
          <p:nvSpPr>
            <p:cNvPr id="64" name="Oval 60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2"/>
          <p:cNvGrpSpPr>
            <a:grpSpLocks/>
          </p:cNvGrpSpPr>
          <p:nvPr/>
        </p:nvGrpSpPr>
        <p:grpSpPr bwMode="auto">
          <a:xfrm>
            <a:off x="3695703" y="3525841"/>
            <a:ext cx="225425" cy="123825"/>
            <a:chOff x="1368" y="2221"/>
            <a:chExt cx="142" cy="78"/>
          </a:xfrm>
        </p:grpSpPr>
        <p:sp>
          <p:nvSpPr>
            <p:cNvPr id="67" name="Oval 63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/>
              <a:ahLst/>
              <a:cxnLst>
                <a:cxn ang="0">
                  <a:pos x="2" y="42"/>
                </a:cxn>
                <a:cxn ang="0">
                  <a:pos x="6" y="32"/>
                </a:cxn>
                <a:cxn ang="0">
                  <a:pos x="11" y="23"/>
                </a:cxn>
                <a:cxn ang="0">
                  <a:pos x="16" y="15"/>
                </a:cxn>
                <a:cxn ang="0">
                  <a:pos x="22" y="8"/>
                </a:cxn>
                <a:cxn ang="0">
                  <a:pos x="25" y="6"/>
                </a:cxn>
                <a:cxn ang="0">
                  <a:pos x="28" y="4"/>
                </a:cxn>
                <a:cxn ang="0">
                  <a:pos x="32" y="2"/>
                </a:cxn>
                <a:cxn ang="0">
                  <a:pos x="35" y="1"/>
                </a:cxn>
                <a:cxn ang="0">
                  <a:pos x="38" y="0"/>
                </a:cxn>
                <a:cxn ang="0">
                  <a:pos x="41" y="0"/>
                </a:cxn>
                <a:cxn ang="0">
                  <a:pos x="44" y="1"/>
                </a:cxn>
                <a:cxn ang="0">
                  <a:pos x="62" y="6"/>
                </a:cxn>
                <a:cxn ang="0">
                  <a:pos x="65" y="8"/>
                </a:cxn>
                <a:cxn ang="0">
                  <a:pos x="68" y="11"/>
                </a:cxn>
                <a:cxn ang="0">
                  <a:pos x="71" y="16"/>
                </a:cxn>
                <a:cxn ang="0">
                  <a:pos x="73" y="21"/>
                </a:cxn>
                <a:cxn ang="0">
                  <a:pos x="75" y="27"/>
                </a:cxn>
                <a:cxn ang="0">
                  <a:pos x="76" y="34"/>
                </a:cxn>
                <a:cxn ang="0">
                  <a:pos x="76" y="41"/>
                </a:cxn>
                <a:cxn ang="0">
                  <a:pos x="84" y="47"/>
                </a:cxn>
                <a:cxn ang="0">
                  <a:pos x="52" y="38"/>
                </a:cxn>
                <a:cxn ang="0">
                  <a:pos x="60" y="34"/>
                </a:cxn>
                <a:cxn ang="0">
                  <a:pos x="59" y="24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8"/>
                </a:cxn>
                <a:cxn ang="0">
                  <a:pos x="51" y="5"/>
                </a:cxn>
                <a:cxn ang="0">
                  <a:pos x="46" y="7"/>
                </a:cxn>
                <a:cxn ang="0">
                  <a:pos x="41" y="11"/>
                </a:cxn>
                <a:cxn ang="0">
                  <a:pos x="36" y="15"/>
                </a:cxn>
                <a:cxn ang="0">
                  <a:pos x="31" y="21"/>
                </a:cxn>
                <a:cxn ang="0">
                  <a:pos x="27" y="28"/>
                </a:cxn>
                <a:cxn ang="0">
                  <a:pos x="22" y="36"/>
                </a:cxn>
                <a:cxn ang="0">
                  <a:pos x="19" y="44"/>
                </a:cxn>
                <a:cxn ang="0">
                  <a:pos x="16" y="53"/>
                </a:cxn>
              </a:cxnLst>
              <a:rect l="0" t="0" r="r" b="b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5"/>
          <p:cNvGrpSpPr>
            <a:grpSpLocks/>
          </p:cNvGrpSpPr>
          <p:nvPr/>
        </p:nvGrpSpPr>
        <p:grpSpPr bwMode="auto">
          <a:xfrm>
            <a:off x="3581403" y="3643316"/>
            <a:ext cx="225425" cy="123825"/>
            <a:chOff x="1296" y="2295"/>
            <a:chExt cx="142" cy="78"/>
          </a:xfrm>
        </p:grpSpPr>
        <p:sp>
          <p:nvSpPr>
            <p:cNvPr id="70" name="Oval 66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/>
              <a:ahLst/>
              <a:cxnLst>
                <a:cxn ang="0">
                  <a:pos x="2" y="41"/>
                </a:cxn>
                <a:cxn ang="0">
                  <a:pos x="7" y="30"/>
                </a:cxn>
                <a:cxn ang="0">
                  <a:pos x="13" y="21"/>
                </a:cxn>
                <a:cxn ang="0">
                  <a:pos x="19" y="14"/>
                </a:cxn>
                <a:cxn ang="0">
                  <a:pos x="25" y="7"/>
                </a:cxn>
                <a:cxn ang="0">
                  <a:pos x="30" y="4"/>
                </a:cxn>
                <a:cxn ang="0">
                  <a:pos x="33" y="2"/>
                </a:cxn>
                <a:cxn ang="0">
                  <a:pos x="36" y="1"/>
                </a:cxn>
                <a:cxn ang="0">
                  <a:pos x="40" y="0"/>
                </a:cxn>
                <a:cxn ang="0">
                  <a:pos x="43" y="0"/>
                </a:cxn>
                <a:cxn ang="0">
                  <a:pos x="46" y="1"/>
                </a:cxn>
                <a:cxn ang="0">
                  <a:pos x="62" y="7"/>
                </a:cxn>
                <a:cxn ang="0">
                  <a:pos x="66" y="9"/>
                </a:cxn>
                <a:cxn ang="0">
                  <a:pos x="69" y="12"/>
                </a:cxn>
                <a:cxn ang="0">
                  <a:pos x="72" y="16"/>
                </a:cxn>
                <a:cxn ang="0">
                  <a:pos x="74" y="21"/>
                </a:cxn>
                <a:cxn ang="0">
                  <a:pos x="75" y="27"/>
                </a:cxn>
                <a:cxn ang="0">
                  <a:pos x="76" y="33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62" y="69"/>
                </a:cxn>
                <a:cxn ang="0">
                  <a:pos x="60" y="42"/>
                </a:cxn>
                <a:cxn ang="0">
                  <a:pos x="61" y="31"/>
                </a:cxn>
                <a:cxn ang="0">
                  <a:pos x="60" y="22"/>
                </a:cxn>
                <a:cxn ang="0">
                  <a:pos x="58" y="13"/>
                </a:cxn>
                <a:cxn ang="0">
                  <a:pos x="56" y="10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2"/>
                </a:cxn>
                <a:cxn ang="0">
                  <a:pos x="38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3" y="35"/>
                </a:cxn>
                <a:cxn ang="0">
                  <a:pos x="19" y="43"/>
                </a:cxn>
                <a:cxn ang="0">
                  <a:pos x="15" y="52"/>
                </a:cxn>
              </a:cxnLst>
              <a:rect l="0" t="0" r="r" b="b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68"/>
          <p:cNvGrpSpPr>
            <a:grpSpLocks/>
          </p:cNvGrpSpPr>
          <p:nvPr/>
        </p:nvGrpSpPr>
        <p:grpSpPr bwMode="auto">
          <a:xfrm>
            <a:off x="3130553" y="3268666"/>
            <a:ext cx="225425" cy="123825"/>
            <a:chOff x="1012" y="2059"/>
            <a:chExt cx="142" cy="78"/>
          </a:xfrm>
        </p:grpSpPr>
        <p:sp>
          <p:nvSpPr>
            <p:cNvPr id="73" name="Oval 69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11" y="21"/>
                </a:cxn>
                <a:cxn ang="0">
                  <a:pos x="18" y="13"/>
                </a:cxn>
                <a:cxn ang="0">
                  <a:pos x="26" y="8"/>
                </a:cxn>
                <a:cxn ang="0">
                  <a:pos x="34" y="3"/>
                </a:cxn>
                <a:cxn ang="0">
                  <a:pos x="41" y="1"/>
                </a:cxn>
                <a:cxn ang="0">
                  <a:pos x="48" y="0"/>
                </a:cxn>
                <a:cxn ang="0">
                  <a:pos x="51" y="1"/>
                </a:cxn>
                <a:cxn ang="0">
                  <a:pos x="54" y="2"/>
                </a:cxn>
                <a:cxn ang="0">
                  <a:pos x="57" y="3"/>
                </a:cxn>
                <a:cxn ang="0">
                  <a:pos x="72" y="13"/>
                </a:cxn>
                <a:cxn ang="0">
                  <a:pos x="75" y="17"/>
                </a:cxn>
                <a:cxn ang="0">
                  <a:pos x="77" y="21"/>
                </a:cxn>
                <a:cxn ang="0">
                  <a:pos x="78" y="26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6" y="44"/>
                </a:cxn>
                <a:cxn ang="0">
                  <a:pos x="74" y="51"/>
                </a:cxn>
                <a:cxn ang="0">
                  <a:pos x="80" y="60"/>
                </a:cxn>
                <a:cxn ang="0">
                  <a:pos x="53" y="41"/>
                </a:cxn>
                <a:cxn ang="0">
                  <a:pos x="61" y="41"/>
                </a:cxn>
                <a:cxn ang="0">
                  <a:pos x="64" y="30"/>
                </a:cxn>
                <a:cxn ang="0">
                  <a:pos x="64" y="21"/>
                </a:cxn>
                <a:cxn ang="0">
                  <a:pos x="63" y="13"/>
                </a:cxn>
                <a:cxn ang="0">
                  <a:pos x="59" y="10"/>
                </a:cxn>
                <a:cxn ang="0">
                  <a:pos x="54" y="11"/>
                </a:cxn>
                <a:cxn ang="0">
                  <a:pos x="47" y="13"/>
                </a:cxn>
                <a:cxn ang="0">
                  <a:pos x="41" y="17"/>
                </a:cxn>
                <a:cxn ang="0">
                  <a:pos x="35" y="21"/>
                </a:cxn>
                <a:cxn ang="0">
                  <a:pos x="28" y="27"/>
                </a:cxn>
                <a:cxn ang="0">
                  <a:pos x="22" y="33"/>
                </a:cxn>
                <a:cxn ang="0">
                  <a:pos x="17" y="40"/>
                </a:cxn>
                <a:cxn ang="0">
                  <a:pos x="0" y="34"/>
                </a:cxn>
              </a:cxnLst>
              <a:rect l="0" t="0" r="r" b="b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71"/>
          <p:cNvGrpSpPr>
            <a:grpSpLocks/>
          </p:cNvGrpSpPr>
          <p:nvPr/>
        </p:nvGrpSpPr>
        <p:grpSpPr bwMode="auto">
          <a:xfrm>
            <a:off x="3030541" y="3379788"/>
            <a:ext cx="225425" cy="125412"/>
            <a:chOff x="949" y="2129"/>
            <a:chExt cx="142" cy="79"/>
          </a:xfrm>
        </p:grpSpPr>
        <p:sp>
          <p:nvSpPr>
            <p:cNvPr id="76" name="Oval 72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/>
              <a:ahLst/>
              <a:cxnLst>
                <a:cxn ang="0">
                  <a:pos x="3" y="33"/>
                </a:cxn>
                <a:cxn ang="0">
                  <a:pos x="10" y="24"/>
                </a:cxn>
                <a:cxn ang="0">
                  <a:pos x="17" y="16"/>
                </a:cxn>
                <a:cxn ang="0">
                  <a:pos x="24" y="9"/>
                </a:cxn>
                <a:cxn ang="0">
                  <a:pos x="31" y="4"/>
                </a:cxn>
                <a:cxn ang="0">
                  <a:pos x="39" y="1"/>
                </a:cxn>
                <a:cxn ang="0">
                  <a:pos x="44" y="0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68" y="10"/>
                </a:cxn>
                <a:cxn ang="0">
                  <a:pos x="71" y="12"/>
                </a:cxn>
                <a:cxn ang="0">
                  <a:pos x="74" y="16"/>
                </a:cxn>
                <a:cxn ang="0">
                  <a:pos x="76" y="20"/>
                </a:cxn>
                <a:cxn ang="0">
                  <a:pos x="78" y="25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7" y="45"/>
                </a:cxn>
                <a:cxn ang="0">
                  <a:pos x="75" y="52"/>
                </a:cxn>
                <a:cxn ang="0">
                  <a:pos x="58" y="70"/>
                </a:cxn>
                <a:cxn ang="0">
                  <a:pos x="60" y="44"/>
                </a:cxn>
                <a:cxn ang="0">
                  <a:pos x="62" y="38"/>
                </a:cxn>
                <a:cxn ang="0">
                  <a:pos x="63" y="28"/>
                </a:cxn>
                <a:cxn ang="0">
                  <a:pos x="63" y="19"/>
                </a:cxn>
                <a:cxn ang="0">
                  <a:pos x="61" y="11"/>
                </a:cxn>
                <a:cxn ang="0">
                  <a:pos x="57" y="8"/>
                </a:cxn>
                <a:cxn ang="0">
                  <a:pos x="51" y="10"/>
                </a:cxn>
                <a:cxn ang="0">
                  <a:pos x="45" y="12"/>
                </a:cxn>
                <a:cxn ang="0">
                  <a:pos x="39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2" y="34"/>
                </a:cxn>
                <a:cxn ang="0">
                  <a:pos x="17" y="42"/>
                </a:cxn>
                <a:cxn ang="0">
                  <a:pos x="0" y="38"/>
                </a:cxn>
              </a:cxnLst>
              <a:rect l="0" t="0" r="r" b="b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74"/>
          <p:cNvGrpSpPr>
            <a:grpSpLocks/>
          </p:cNvGrpSpPr>
          <p:nvPr/>
        </p:nvGrpSpPr>
        <p:grpSpPr bwMode="auto">
          <a:xfrm>
            <a:off x="2916241" y="2781300"/>
            <a:ext cx="225425" cy="133350"/>
            <a:chOff x="877" y="1752"/>
            <a:chExt cx="142" cy="84"/>
          </a:xfrm>
        </p:grpSpPr>
        <p:sp>
          <p:nvSpPr>
            <p:cNvPr id="79" name="Oval 75"/>
            <p:cNvSpPr>
              <a:spLocks noChangeArrowheads="1"/>
            </p:cNvSpPr>
            <p:nvPr/>
          </p:nvSpPr>
          <p:spPr bwMode="auto">
            <a:xfrm rot="1896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/>
              <a:ahLst/>
              <a:cxnLst>
                <a:cxn ang="0">
                  <a:pos x="19" y="72"/>
                </a:cxn>
                <a:cxn ang="0">
                  <a:pos x="12" y="63"/>
                </a:cxn>
                <a:cxn ang="0">
                  <a:pos x="7" y="54"/>
                </a:cxn>
                <a:cxn ang="0">
                  <a:pos x="3" y="45"/>
                </a:cxn>
                <a:cxn ang="0">
                  <a:pos x="1" y="37"/>
                </a:cxn>
                <a:cxn ang="0">
                  <a:pos x="0" y="29"/>
                </a:cxn>
                <a:cxn ang="0">
                  <a:pos x="1" y="22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2" y="1"/>
                </a:cxn>
                <a:cxn ang="0">
                  <a:pos x="48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6" y="55"/>
                </a:cxn>
                <a:cxn ang="0">
                  <a:pos x="32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77"/>
          <p:cNvGrpSpPr>
            <a:grpSpLocks/>
          </p:cNvGrpSpPr>
          <p:nvPr/>
        </p:nvGrpSpPr>
        <p:grpSpPr bwMode="auto">
          <a:xfrm>
            <a:off x="3068641" y="2828928"/>
            <a:ext cx="225425" cy="130175"/>
            <a:chOff x="973" y="1782"/>
            <a:chExt cx="142" cy="82"/>
          </a:xfrm>
        </p:grpSpPr>
        <p:sp>
          <p:nvSpPr>
            <p:cNvPr id="82" name="Oval 78"/>
            <p:cNvSpPr>
              <a:spLocks noChangeArrowheads="1"/>
            </p:cNvSpPr>
            <p:nvPr/>
          </p:nvSpPr>
          <p:spPr bwMode="auto">
            <a:xfrm rot="189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/>
              <a:ahLst/>
              <a:cxnLst>
                <a:cxn ang="0">
                  <a:pos x="20" y="73"/>
                </a:cxn>
                <a:cxn ang="0">
                  <a:pos x="13" y="64"/>
                </a:cxn>
                <a:cxn ang="0">
                  <a:pos x="8" y="55"/>
                </a:cxn>
                <a:cxn ang="0">
                  <a:pos x="4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2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29" y="12"/>
                </a:cxn>
                <a:cxn ang="0">
                  <a:pos x="22" y="11"/>
                </a:cxn>
                <a:cxn ang="0">
                  <a:pos x="19" y="10"/>
                </a:cxn>
                <a:cxn ang="0">
                  <a:pos x="15" y="11"/>
                </a:cxn>
                <a:cxn ang="0">
                  <a:pos x="12" y="14"/>
                </a:cxn>
                <a:cxn ang="0">
                  <a:pos x="12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4" y="77"/>
                </a:cxn>
              </a:cxnLst>
              <a:rect l="0" t="0" r="r" b="b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0"/>
          <p:cNvGrpSpPr>
            <a:grpSpLocks/>
          </p:cNvGrpSpPr>
          <p:nvPr/>
        </p:nvGrpSpPr>
        <p:grpSpPr bwMode="auto">
          <a:xfrm>
            <a:off x="8391528" y="3213103"/>
            <a:ext cx="125413" cy="225425"/>
            <a:chOff x="4326" y="2024"/>
            <a:chExt cx="79" cy="142"/>
          </a:xfrm>
        </p:grpSpPr>
        <p:sp>
          <p:nvSpPr>
            <p:cNvPr id="85" name="Oval 81"/>
            <p:cNvSpPr>
              <a:spLocks noChangeArrowheads="1"/>
            </p:cNvSpPr>
            <p:nvPr/>
          </p:nvSpPr>
          <p:spPr bwMode="auto">
            <a:xfrm rot="1872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5" y="65"/>
                </a:cxn>
                <a:cxn ang="0">
                  <a:pos x="8" y="56"/>
                </a:cxn>
                <a:cxn ang="0">
                  <a:pos x="4" y="48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1" y="25"/>
                </a:cxn>
                <a:cxn ang="0">
                  <a:pos x="3" y="19"/>
                </a:cxn>
                <a:cxn ang="0">
                  <a:pos x="5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7" y="1"/>
                </a:cxn>
                <a:cxn ang="0">
                  <a:pos x="43" y="2"/>
                </a:cxn>
                <a:cxn ang="0">
                  <a:pos x="49" y="5"/>
                </a:cxn>
                <a:cxn ang="0">
                  <a:pos x="56" y="8"/>
                </a:cxn>
                <a:cxn ang="0">
                  <a:pos x="65" y="4"/>
                </a:cxn>
                <a:cxn ang="0">
                  <a:pos x="41" y="28"/>
                </a:cxn>
                <a:cxn ang="0">
                  <a:pos x="42" y="19"/>
                </a:cxn>
                <a:cxn ang="0">
                  <a:pos x="33" y="15"/>
                </a:cxn>
                <a:cxn ang="0">
                  <a:pos x="26" y="13"/>
                </a:cxn>
                <a:cxn ang="0">
                  <a:pos x="21" y="12"/>
                </a:cxn>
                <a:cxn ang="0">
                  <a:pos x="17" y="12"/>
                </a:cxn>
                <a:cxn ang="0">
                  <a:pos x="14" y="12"/>
                </a:cxn>
                <a:cxn ang="0">
                  <a:pos x="12" y="16"/>
                </a:cxn>
                <a:cxn ang="0">
                  <a:pos x="12" y="22"/>
                </a:cxn>
                <a:cxn ang="0">
                  <a:pos x="13" y="28"/>
                </a:cxn>
                <a:cxn ang="0">
                  <a:pos x="15" y="35"/>
                </a:cxn>
                <a:cxn ang="0">
                  <a:pos x="18" y="42"/>
                </a:cxn>
                <a:cxn ang="0">
                  <a:pos x="23" y="49"/>
                </a:cxn>
                <a:cxn ang="0">
                  <a:pos x="28" y="57"/>
                </a:cxn>
                <a:cxn ang="0">
                  <a:pos x="34" y="64"/>
                </a:cxn>
                <a:cxn ang="0">
                  <a:pos x="26" y="78"/>
                </a:cxn>
              </a:cxnLst>
              <a:rect l="0" t="0" r="r" b="b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3"/>
          <p:cNvGrpSpPr>
            <a:grpSpLocks/>
          </p:cNvGrpSpPr>
          <p:nvPr/>
        </p:nvGrpSpPr>
        <p:grpSpPr bwMode="auto">
          <a:xfrm>
            <a:off x="8147053" y="3205163"/>
            <a:ext cx="225425" cy="133350"/>
            <a:chOff x="4172" y="2019"/>
            <a:chExt cx="142" cy="84"/>
          </a:xfrm>
        </p:grpSpPr>
        <p:sp>
          <p:nvSpPr>
            <p:cNvPr id="88" name="Oval 84"/>
            <p:cNvSpPr>
              <a:spLocks noChangeArrowheads="1"/>
            </p:cNvSpPr>
            <p:nvPr/>
          </p:nvSpPr>
          <p:spPr bwMode="auto">
            <a:xfrm rot="189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/>
              <a:ahLst/>
              <a:cxnLst>
                <a:cxn ang="0">
                  <a:pos x="19" y="73"/>
                </a:cxn>
                <a:cxn ang="0">
                  <a:pos x="13" y="64"/>
                </a:cxn>
                <a:cxn ang="0">
                  <a:pos x="7" y="55"/>
                </a:cxn>
                <a:cxn ang="0">
                  <a:pos x="3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Freeform 86"/>
          <p:cNvSpPr>
            <a:spLocks/>
          </p:cNvSpPr>
          <p:nvPr/>
        </p:nvSpPr>
        <p:spPr bwMode="auto">
          <a:xfrm>
            <a:off x="3987803" y="4903791"/>
            <a:ext cx="282575" cy="142875"/>
          </a:xfrm>
          <a:custGeom>
            <a:avLst/>
            <a:gdLst/>
            <a:ahLst/>
            <a:cxnLst>
              <a:cxn ang="0">
                <a:pos x="177" y="0"/>
              </a:cxn>
              <a:cxn ang="0">
                <a:pos x="138" y="44"/>
              </a:cxn>
              <a:cxn ang="0">
                <a:pos x="155" y="89"/>
              </a:cxn>
              <a:cxn ang="0">
                <a:pos x="0" y="36"/>
              </a:cxn>
            </a:cxnLst>
            <a:rect l="0" t="0" r="r" b="b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87"/>
          <p:cNvSpPr>
            <a:spLocks noChangeShapeType="1"/>
          </p:cNvSpPr>
          <p:nvPr/>
        </p:nvSpPr>
        <p:spPr bwMode="auto">
          <a:xfrm>
            <a:off x="3175003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" name="Freeform 88"/>
          <p:cNvSpPr>
            <a:spLocks/>
          </p:cNvSpPr>
          <p:nvPr/>
        </p:nvSpPr>
        <p:spPr bwMode="auto">
          <a:xfrm>
            <a:off x="3119438" y="4721225"/>
            <a:ext cx="165100" cy="14605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73" y="91"/>
              </a:cxn>
              <a:cxn ang="0">
                <a:pos x="103" y="0"/>
              </a:cxn>
            </a:cxnLst>
            <a:rect l="0" t="0" r="r" b="b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" name="Freeform 89"/>
          <p:cNvSpPr>
            <a:spLocks/>
          </p:cNvSpPr>
          <p:nvPr/>
        </p:nvSpPr>
        <p:spPr bwMode="auto">
          <a:xfrm>
            <a:off x="4540250" y="4860925"/>
            <a:ext cx="82550" cy="2682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51" y="54"/>
              </a:cxn>
              <a:cxn ang="0">
                <a:pos x="0" y="168"/>
              </a:cxn>
            </a:cxnLst>
            <a:rect l="0" t="0" r="r" b="b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" name="Oval 90"/>
          <p:cNvSpPr>
            <a:spLocks noChangeArrowheads="1"/>
          </p:cNvSpPr>
          <p:nvPr/>
        </p:nvSpPr>
        <p:spPr bwMode="auto">
          <a:xfrm>
            <a:off x="4267200" y="4835528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Freeform 91"/>
          <p:cNvSpPr>
            <a:spLocks/>
          </p:cNvSpPr>
          <p:nvPr/>
        </p:nvSpPr>
        <p:spPr bwMode="auto">
          <a:xfrm>
            <a:off x="5726116" y="4408488"/>
            <a:ext cx="388937" cy="601662"/>
          </a:xfrm>
          <a:custGeom>
            <a:avLst/>
            <a:gdLst/>
            <a:ahLst/>
            <a:cxnLst>
              <a:cxn ang="0">
                <a:pos x="244" y="378"/>
              </a:cxn>
              <a:cxn ang="0">
                <a:pos x="90" y="252"/>
              </a:cxn>
              <a:cxn ang="0">
                <a:pos x="42" y="180"/>
              </a:cxn>
              <a:cxn ang="0">
                <a:pos x="0" y="0"/>
              </a:cxn>
            </a:cxnLst>
            <a:rect l="0" t="0" r="r" b="b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 rot="1140000">
            <a:off x="2946403" y="4746628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Rectangle 93"/>
          <p:cNvSpPr>
            <a:spLocks noChangeArrowheads="1"/>
          </p:cNvSpPr>
          <p:nvPr/>
        </p:nvSpPr>
        <p:spPr bwMode="auto">
          <a:xfrm rot="1140000">
            <a:off x="2998791" y="4597403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Rectangle 94"/>
          <p:cNvSpPr>
            <a:spLocks noChangeArrowheads="1"/>
          </p:cNvSpPr>
          <p:nvPr/>
        </p:nvSpPr>
        <p:spPr bwMode="auto">
          <a:xfrm rot="1140000">
            <a:off x="3355978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Rectangle 96"/>
          <p:cNvSpPr>
            <a:spLocks noChangeArrowheads="1"/>
          </p:cNvSpPr>
          <p:nvPr/>
        </p:nvSpPr>
        <p:spPr bwMode="auto">
          <a:xfrm>
            <a:off x="3154366" y="3979863"/>
            <a:ext cx="1271587" cy="3175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400">
                <a:latin typeface="Arial" pitchFamily="34" charset="0"/>
              </a:rPr>
              <a:t>Spin Rotators</a:t>
            </a:r>
          </a:p>
        </p:txBody>
      </p:sp>
      <p:grpSp>
        <p:nvGrpSpPr>
          <p:cNvPr id="100" name="Group 97"/>
          <p:cNvGrpSpPr>
            <a:grpSpLocks/>
          </p:cNvGrpSpPr>
          <p:nvPr/>
        </p:nvGrpSpPr>
        <p:grpSpPr bwMode="auto">
          <a:xfrm>
            <a:off x="5403853" y="4748216"/>
            <a:ext cx="225425" cy="123825"/>
            <a:chOff x="2444" y="2991"/>
            <a:chExt cx="142" cy="78"/>
          </a:xfrm>
        </p:grpSpPr>
        <p:sp>
          <p:nvSpPr>
            <p:cNvPr id="101" name="Oval 98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99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" name="Line 100"/>
          <p:cNvSpPr>
            <a:spLocks noChangeShapeType="1"/>
          </p:cNvSpPr>
          <p:nvPr/>
        </p:nvSpPr>
        <p:spPr bwMode="auto">
          <a:xfrm>
            <a:off x="5257803" y="4419600"/>
            <a:ext cx="144463" cy="3175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" name="Line 101"/>
          <p:cNvSpPr>
            <a:spLocks noChangeShapeType="1"/>
          </p:cNvSpPr>
          <p:nvPr/>
        </p:nvSpPr>
        <p:spPr bwMode="auto">
          <a:xfrm flipV="1">
            <a:off x="4495800" y="3886200"/>
            <a:ext cx="609600" cy="152400"/>
          </a:xfrm>
          <a:prstGeom prst="line">
            <a:avLst/>
          </a:prstGeom>
          <a:noFill/>
          <a:ln w="12700">
            <a:solidFill>
              <a:srgbClr val="CC00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" name="Line 102"/>
          <p:cNvSpPr>
            <a:spLocks noChangeShapeType="1"/>
          </p:cNvSpPr>
          <p:nvPr/>
        </p:nvSpPr>
        <p:spPr bwMode="auto">
          <a:xfrm flipV="1">
            <a:off x="4495800" y="3962400"/>
            <a:ext cx="1447800" cy="152400"/>
          </a:xfrm>
          <a:prstGeom prst="line">
            <a:avLst/>
          </a:prstGeom>
          <a:noFill/>
          <a:ln w="12700">
            <a:solidFill>
              <a:srgbClr val="CC00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6" name="Line 103"/>
          <p:cNvSpPr>
            <a:spLocks noChangeShapeType="1"/>
          </p:cNvSpPr>
          <p:nvPr/>
        </p:nvSpPr>
        <p:spPr bwMode="auto">
          <a:xfrm flipH="1">
            <a:off x="8534400" y="3048000"/>
            <a:ext cx="228600" cy="228600"/>
          </a:xfrm>
          <a:prstGeom prst="line">
            <a:avLst/>
          </a:prstGeom>
          <a:noFill/>
          <a:ln w="12700">
            <a:solidFill>
              <a:srgbClr val="00B0F0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7" name="Group 104"/>
          <p:cNvGrpSpPr>
            <a:grpSpLocks/>
          </p:cNvGrpSpPr>
          <p:nvPr/>
        </p:nvGrpSpPr>
        <p:grpSpPr bwMode="auto">
          <a:xfrm>
            <a:off x="5943603" y="5332416"/>
            <a:ext cx="155575" cy="153987"/>
            <a:chOff x="2834" y="3316"/>
            <a:chExt cx="98" cy="97"/>
          </a:xfrm>
        </p:grpSpPr>
        <p:sp>
          <p:nvSpPr>
            <p:cNvPr id="108" name="Oval 10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Line 10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0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0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0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" name="Group 110"/>
          <p:cNvGrpSpPr>
            <a:grpSpLocks/>
          </p:cNvGrpSpPr>
          <p:nvPr/>
        </p:nvGrpSpPr>
        <p:grpSpPr bwMode="auto">
          <a:xfrm>
            <a:off x="4332291" y="5033966"/>
            <a:ext cx="153987" cy="174625"/>
            <a:chOff x="1769" y="3171"/>
            <a:chExt cx="97" cy="110"/>
          </a:xfrm>
        </p:grpSpPr>
        <p:sp>
          <p:nvSpPr>
            <p:cNvPr id="114" name="Oval 111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12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13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15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116"/>
          <p:cNvGrpSpPr>
            <a:grpSpLocks/>
          </p:cNvGrpSpPr>
          <p:nvPr/>
        </p:nvGrpSpPr>
        <p:grpSpPr bwMode="auto">
          <a:xfrm>
            <a:off x="6019803" y="2276478"/>
            <a:ext cx="144463" cy="188913"/>
            <a:chOff x="2832" y="1434"/>
            <a:chExt cx="91" cy="119"/>
          </a:xfrm>
        </p:grpSpPr>
        <p:sp>
          <p:nvSpPr>
            <p:cNvPr id="120" name="Oval 117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18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122"/>
          <p:cNvGrpSpPr>
            <a:grpSpLocks/>
          </p:cNvGrpSpPr>
          <p:nvPr/>
        </p:nvGrpSpPr>
        <p:grpSpPr bwMode="auto">
          <a:xfrm>
            <a:off x="5921375" y="2151063"/>
            <a:ext cx="152400" cy="188912"/>
            <a:chOff x="2770" y="1355"/>
            <a:chExt cx="96" cy="119"/>
          </a:xfrm>
        </p:grpSpPr>
        <p:sp>
          <p:nvSpPr>
            <p:cNvPr id="126" name="Oval 123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124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27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" name="Rectangle 128"/>
          <p:cNvSpPr>
            <a:spLocks noChangeArrowheads="1"/>
          </p:cNvSpPr>
          <p:nvPr/>
        </p:nvSpPr>
        <p:spPr bwMode="auto">
          <a:xfrm>
            <a:off x="2627300" y="5356225"/>
            <a:ext cx="1677988" cy="18466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 200 MeV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Polarimeter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2" name="Rectangle 129"/>
          <p:cNvSpPr>
            <a:spLocks noChangeArrowheads="1"/>
          </p:cNvSpPr>
          <p:nvPr/>
        </p:nvSpPr>
        <p:spPr bwMode="auto">
          <a:xfrm>
            <a:off x="5638800" y="5751513"/>
            <a:ext cx="1905000" cy="184666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 AGS Internal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</a:rPr>
              <a:t>Polarimeter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" name="Rectangle 130"/>
          <p:cNvSpPr>
            <a:spLocks noChangeArrowheads="1"/>
          </p:cNvSpPr>
          <p:nvPr/>
        </p:nvSpPr>
        <p:spPr bwMode="auto">
          <a:xfrm>
            <a:off x="5280028" y="5500691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Rectangle 131"/>
          <p:cNvSpPr>
            <a:spLocks noChangeArrowheads="1"/>
          </p:cNvSpPr>
          <p:nvPr/>
        </p:nvSpPr>
        <p:spPr bwMode="auto">
          <a:xfrm>
            <a:off x="4114803" y="5684838"/>
            <a:ext cx="923925" cy="18466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  Rf Dipole</a:t>
            </a:r>
          </a:p>
        </p:txBody>
      </p:sp>
      <p:sp>
        <p:nvSpPr>
          <p:cNvPr id="135" name="Line 132"/>
          <p:cNvSpPr>
            <a:spLocks noChangeShapeType="1"/>
          </p:cNvSpPr>
          <p:nvPr/>
        </p:nvSpPr>
        <p:spPr bwMode="auto">
          <a:xfrm flipV="1">
            <a:off x="5105400" y="5638800"/>
            <a:ext cx="228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6" name="Line 133"/>
          <p:cNvSpPr>
            <a:spLocks noChangeShapeType="1"/>
          </p:cNvSpPr>
          <p:nvPr/>
        </p:nvSpPr>
        <p:spPr bwMode="auto">
          <a:xfrm flipH="1" flipV="1">
            <a:off x="6096002" y="5486403"/>
            <a:ext cx="446805" cy="265113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7" name="Line 134"/>
          <p:cNvSpPr>
            <a:spLocks noChangeShapeType="1"/>
          </p:cNvSpPr>
          <p:nvPr/>
        </p:nvSpPr>
        <p:spPr bwMode="auto">
          <a:xfrm flipV="1">
            <a:off x="3429000" y="5105400"/>
            <a:ext cx="838200" cy="15240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Rectangle 135"/>
          <p:cNvSpPr>
            <a:spLocks noChangeArrowheads="1"/>
          </p:cNvSpPr>
          <p:nvPr/>
        </p:nvSpPr>
        <p:spPr bwMode="auto">
          <a:xfrm>
            <a:off x="6575428" y="1264106"/>
            <a:ext cx="22860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RHIC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</a:rPr>
              <a:t>pC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</a:rPr>
              <a:t>Polarimeters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39" name="Group 136"/>
          <p:cNvGrpSpPr>
            <a:grpSpLocks/>
          </p:cNvGrpSpPr>
          <p:nvPr/>
        </p:nvGrpSpPr>
        <p:grpSpPr bwMode="auto">
          <a:xfrm>
            <a:off x="7740650" y="2465391"/>
            <a:ext cx="139700" cy="223837"/>
            <a:chOff x="3916" y="1553"/>
            <a:chExt cx="88" cy="141"/>
          </a:xfrm>
        </p:grpSpPr>
        <p:sp>
          <p:nvSpPr>
            <p:cNvPr id="140" name="Oval 137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1" name="Group 138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145" name="Line 139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140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143" name="Line 142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143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0" name="Line 147"/>
          <p:cNvSpPr>
            <a:spLocks noChangeShapeType="1"/>
          </p:cNvSpPr>
          <p:nvPr/>
        </p:nvSpPr>
        <p:spPr bwMode="auto">
          <a:xfrm flipH="1">
            <a:off x="6172198" y="1560969"/>
            <a:ext cx="1557337" cy="648831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51" name="Rectangle 148"/>
          <p:cNvSpPr>
            <a:spLocks noChangeArrowheads="1"/>
          </p:cNvSpPr>
          <p:nvPr/>
        </p:nvSpPr>
        <p:spPr bwMode="auto">
          <a:xfrm>
            <a:off x="3416303" y="3200403"/>
            <a:ext cx="881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pitchFamily="34" charset="0"/>
              </a:rPr>
              <a:t>P</a:t>
            </a:r>
            <a:r>
              <a:rPr lang="en-US" sz="1400" b="1">
                <a:latin typeface="Arial" pitchFamily="34" charset="0"/>
              </a:rPr>
              <a:t>HENIX</a:t>
            </a:r>
          </a:p>
        </p:txBody>
      </p:sp>
      <p:sp>
        <p:nvSpPr>
          <p:cNvPr id="152" name="Rectangle 149"/>
          <p:cNvSpPr>
            <a:spLocks noChangeArrowheads="1"/>
          </p:cNvSpPr>
          <p:nvPr/>
        </p:nvSpPr>
        <p:spPr bwMode="auto">
          <a:xfrm>
            <a:off x="2654303" y="2286003"/>
            <a:ext cx="98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pitchFamily="34" charset="0"/>
              </a:rPr>
              <a:t>P</a:t>
            </a:r>
            <a:r>
              <a:rPr lang="en-US" sz="1400" b="1">
                <a:latin typeface="Arial" pitchFamily="34" charset="0"/>
              </a:rPr>
              <a:t>HOBOS</a:t>
            </a:r>
          </a:p>
        </p:txBody>
      </p:sp>
      <p:sp>
        <p:nvSpPr>
          <p:cNvPr id="153" name="Rectangle 150"/>
          <p:cNvSpPr>
            <a:spLocks noChangeArrowheads="1"/>
          </p:cNvSpPr>
          <p:nvPr/>
        </p:nvSpPr>
        <p:spPr bwMode="auto">
          <a:xfrm>
            <a:off x="7178954" y="2004800"/>
            <a:ext cx="180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 dirty="0">
                <a:latin typeface="Arial" pitchFamily="34" charset="0"/>
              </a:rPr>
              <a:t>B</a:t>
            </a:r>
            <a:r>
              <a:rPr lang="en-US" sz="1400" b="1" dirty="0">
                <a:latin typeface="Arial" pitchFamily="34" charset="0"/>
              </a:rPr>
              <a:t>RAHMS &amp; PP2PP</a:t>
            </a:r>
          </a:p>
        </p:txBody>
      </p:sp>
      <p:sp>
        <p:nvSpPr>
          <p:cNvPr id="154" name="Rectangle 151"/>
          <p:cNvSpPr>
            <a:spLocks noChangeArrowheads="1"/>
          </p:cNvSpPr>
          <p:nvPr/>
        </p:nvSpPr>
        <p:spPr bwMode="auto">
          <a:xfrm>
            <a:off x="5397503" y="3429003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pitchFamily="34" charset="0"/>
              </a:rPr>
              <a:t>S</a:t>
            </a:r>
            <a:r>
              <a:rPr lang="en-US" sz="1400" b="1">
                <a:latin typeface="Arial" pitchFamily="34" charset="0"/>
              </a:rPr>
              <a:t>TAR</a:t>
            </a:r>
          </a:p>
        </p:txBody>
      </p:sp>
      <p:sp>
        <p:nvSpPr>
          <p:cNvPr id="155" name="Line 152"/>
          <p:cNvSpPr>
            <a:spLocks noChangeShapeType="1"/>
          </p:cNvSpPr>
          <p:nvPr/>
        </p:nvSpPr>
        <p:spPr bwMode="auto">
          <a:xfrm>
            <a:off x="2209800" y="2057400"/>
            <a:ext cx="685800" cy="762000"/>
          </a:xfrm>
          <a:prstGeom prst="line">
            <a:avLst/>
          </a:prstGeom>
          <a:noFill/>
          <a:ln w="12700">
            <a:solidFill>
              <a:srgbClr val="00B0F0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6" name="Line 153"/>
          <p:cNvSpPr>
            <a:spLocks noChangeShapeType="1"/>
          </p:cNvSpPr>
          <p:nvPr/>
        </p:nvSpPr>
        <p:spPr bwMode="auto">
          <a:xfrm flipV="1">
            <a:off x="4038600" y="2590800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" name="Line 154"/>
          <p:cNvSpPr>
            <a:spLocks noChangeShapeType="1"/>
          </p:cNvSpPr>
          <p:nvPr/>
        </p:nvSpPr>
        <p:spPr bwMode="auto">
          <a:xfrm>
            <a:off x="4343400" y="2514600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" name="Line 155"/>
          <p:cNvSpPr>
            <a:spLocks noChangeShapeType="1"/>
          </p:cNvSpPr>
          <p:nvPr/>
        </p:nvSpPr>
        <p:spPr bwMode="auto">
          <a:xfrm flipV="1">
            <a:off x="4953000" y="2438400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" name="Line 156"/>
          <p:cNvSpPr>
            <a:spLocks noChangeShapeType="1"/>
          </p:cNvSpPr>
          <p:nvPr/>
        </p:nvSpPr>
        <p:spPr bwMode="auto">
          <a:xfrm>
            <a:off x="6648450" y="3471863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" name="Line 157"/>
          <p:cNvSpPr>
            <a:spLocks noChangeShapeType="1"/>
          </p:cNvSpPr>
          <p:nvPr/>
        </p:nvSpPr>
        <p:spPr bwMode="auto">
          <a:xfrm flipV="1">
            <a:off x="6934200" y="3424238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" name="Line 158"/>
          <p:cNvSpPr>
            <a:spLocks noChangeShapeType="1"/>
          </p:cNvSpPr>
          <p:nvPr/>
        </p:nvSpPr>
        <p:spPr bwMode="auto">
          <a:xfrm>
            <a:off x="7205663" y="3395663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2" name="Rectangle 159"/>
          <p:cNvSpPr>
            <a:spLocks noChangeArrowheads="1"/>
          </p:cNvSpPr>
          <p:nvPr/>
        </p:nvSpPr>
        <p:spPr bwMode="auto">
          <a:xfrm>
            <a:off x="4953000" y="6019800"/>
            <a:ext cx="15748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latin typeface="Arial" pitchFamily="34" charset="0"/>
              </a:rPr>
              <a:t>AGS pC Polarimeter</a:t>
            </a:r>
          </a:p>
        </p:txBody>
      </p:sp>
      <p:grpSp>
        <p:nvGrpSpPr>
          <p:cNvPr id="163" name="Group 160"/>
          <p:cNvGrpSpPr>
            <a:grpSpLocks/>
          </p:cNvGrpSpPr>
          <p:nvPr/>
        </p:nvGrpSpPr>
        <p:grpSpPr bwMode="auto">
          <a:xfrm>
            <a:off x="4956178" y="4752978"/>
            <a:ext cx="225425" cy="123825"/>
            <a:chOff x="2444" y="2991"/>
            <a:chExt cx="142" cy="78"/>
          </a:xfrm>
        </p:grpSpPr>
        <p:sp>
          <p:nvSpPr>
            <p:cNvPr id="164" name="Oval 16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6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163"/>
          <p:cNvGrpSpPr>
            <a:grpSpLocks/>
          </p:cNvGrpSpPr>
          <p:nvPr/>
        </p:nvGrpSpPr>
        <p:grpSpPr bwMode="auto">
          <a:xfrm>
            <a:off x="5715003" y="5410200"/>
            <a:ext cx="155575" cy="153988"/>
            <a:chOff x="2834" y="3316"/>
            <a:chExt cx="98" cy="97"/>
          </a:xfrm>
        </p:grpSpPr>
        <p:sp>
          <p:nvSpPr>
            <p:cNvPr id="167" name="Oval 164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165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66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67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68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2" name="Line 169"/>
          <p:cNvSpPr>
            <a:spLocks noChangeShapeType="1"/>
          </p:cNvSpPr>
          <p:nvPr/>
        </p:nvSpPr>
        <p:spPr bwMode="auto">
          <a:xfrm flipV="1">
            <a:off x="5396895" y="5638803"/>
            <a:ext cx="353033" cy="360363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3" name="Group 170"/>
          <p:cNvGrpSpPr>
            <a:grpSpLocks/>
          </p:cNvGrpSpPr>
          <p:nvPr/>
        </p:nvGrpSpPr>
        <p:grpSpPr bwMode="auto">
          <a:xfrm>
            <a:off x="6099178" y="5057778"/>
            <a:ext cx="225425" cy="123825"/>
            <a:chOff x="2444" y="2991"/>
            <a:chExt cx="142" cy="78"/>
          </a:xfrm>
        </p:grpSpPr>
        <p:sp>
          <p:nvSpPr>
            <p:cNvPr id="174" name="Oval 17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7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Rectangle 173"/>
          <p:cNvSpPr>
            <a:spLocks noChangeArrowheads="1"/>
          </p:cNvSpPr>
          <p:nvPr/>
        </p:nvSpPr>
        <p:spPr bwMode="auto">
          <a:xfrm>
            <a:off x="4581528" y="4135438"/>
            <a:ext cx="1133475" cy="284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latin typeface="Arial" pitchFamily="34" charset="0"/>
              </a:rPr>
              <a:t>Partial Snake</a:t>
            </a:r>
          </a:p>
        </p:txBody>
      </p:sp>
      <p:sp>
        <p:nvSpPr>
          <p:cNvPr id="177" name="Rectangle 174"/>
          <p:cNvSpPr>
            <a:spLocks noChangeArrowheads="1"/>
          </p:cNvSpPr>
          <p:nvPr/>
        </p:nvSpPr>
        <p:spPr bwMode="auto">
          <a:xfrm>
            <a:off x="8763000" y="2862335"/>
            <a:ext cx="1301750" cy="287338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latin typeface="Arial" pitchFamily="34" charset="0"/>
              </a:rPr>
              <a:t>Siberian Snakes</a:t>
            </a:r>
          </a:p>
        </p:txBody>
      </p:sp>
      <p:sp>
        <p:nvSpPr>
          <p:cNvPr id="178" name="Rectangle 175"/>
          <p:cNvSpPr>
            <a:spLocks noChangeArrowheads="1"/>
          </p:cNvSpPr>
          <p:nvPr/>
        </p:nvSpPr>
        <p:spPr bwMode="auto">
          <a:xfrm>
            <a:off x="1676400" y="1770066"/>
            <a:ext cx="1371600" cy="287337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latin typeface="Arial" pitchFamily="34" charset="0"/>
              </a:rPr>
              <a:t>Siberian Snakes</a:t>
            </a:r>
          </a:p>
        </p:txBody>
      </p:sp>
      <p:sp>
        <p:nvSpPr>
          <p:cNvPr id="185" name="Rectangle 182"/>
          <p:cNvSpPr>
            <a:spLocks noChangeArrowheads="1"/>
          </p:cNvSpPr>
          <p:nvPr/>
        </p:nvSpPr>
        <p:spPr bwMode="auto">
          <a:xfrm>
            <a:off x="7162803" y="3124200"/>
            <a:ext cx="936625" cy="18466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 Spin Flipper</a:t>
            </a:r>
          </a:p>
        </p:txBody>
      </p:sp>
      <p:sp>
        <p:nvSpPr>
          <p:cNvPr id="186" name="Line 183"/>
          <p:cNvSpPr>
            <a:spLocks noChangeShapeType="1"/>
          </p:cNvSpPr>
          <p:nvPr/>
        </p:nvSpPr>
        <p:spPr bwMode="auto">
          <a:xfrm>
            <a:off x="7620000" y="3352800"/>
            <a:ext cx="304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7" name="Line 185"/>
          <p:cNvSpPr>
            <a:spLocks noChangeShapeType="1"/>
          </p:cNvSpPr>
          <p:nvPr/>
        </p:nvSpPr>
        <p:spPr bwMode="auto">
          <a:xfrm flipV="1">
            <a:off x="3581400" y="3746500"/>
            <a:ext cx="76200" cy="228600"/>
          </a:xfrm>
          <a:prstGeom prst="line">
            <a:avLst/>
          </a:prstGeom>
          <a:noFill/>
          <a:ln w="12700">
            <a:solidFill>
              <a:srgbClr val="CC00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" name="Line 187"/>
          <p:cNvSpPr>
            <a:spLocks noChangeShapeType="1"/>
          </p:cNvSpPr>
          <p:nvPr/>
        </p:nvSpPr>
        <p:spPr bwMode="auto">
          <a:xfrm>
            <a:off x="4648200" y="2466975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0" name="Line 188"/>
          <p:cNvSpPr>
            <a:spLocks noChangeShapeType="1"/>
          </p:cNvSpPr>
          <p:nvPr/>
        </p:nvSpPr>
        <p:spPr bwMode="auto">
          <a:xfrm flipV="1">
            <a:off x="6357938" y="3505200"/>
            <a:ext cx="0" cy="228600"/>
          </a:xfrm>
          <a:prstGeom prst="line">
            <a:avLst/>
          </a:prstGeom>
          <a:noFill/>
          <a:ln w="127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91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622643"/>
              </p:ext>
            </p:extLst>
          </p:nvPr>
        </p:nvGraphicFramePr>
        <p:xfrm>
          <a:off x="270262" y="3760918"/>
          <a:ext cx="21336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Equation" r:id="rId3" imgW="1346040" imgH="723600" progId="Equation.3">
                  <p:embed/>
                </p:oleObj>
              </mc:Choice>
              <mc:Fallback>
                <p:oleObj name="Equation" r:id="rId3" imgW="1346040" imgH="723600" progId="Equation.3">
                  <p:embed/>
                  <p:pic>
                    <p:nvPicPr>
                      <p:cNvPr id="191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262" y="3760918"/>
                        <a:ext cx="2133600" cy="1020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" name="Rectangle 172"/>
          <p:cNvSpPr>
            <a:spLocks noChangeArrowheads="1"/>
          </p:cNvSpPr>
          <p:nvPr/>
        </p:nvSpPr>
        <p:spPr bwMode="auto">
          <a:xfrm>
            <a:off x="8105911" y="5846399"/>
            <a:ext cx="297677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800" dirty="0">
                <a:solidFill>
                  <a:srgbClr val="A50021"/>
                </a:solidFill>
              </a:rPr>
              <a:t>2 </a:t>
            </a:r>
            <a:r>
              <a:rPr lang="en-US" sz="1800" dirty="0">
                <a:solidFill>
                  <a:srgbClr val="A50021"/>
                </a:solidFill>
                <a:sym typeface="Symbol" pitchFamily="18" charset="2"/>
              </a:rPr>
              <a:t> 10</a:t>
            </a:r>
            <a:r>
              <a:rPr lang="en-US" sz="1800" baseline="30000" dirty="0">
                <a:solidFill>
                  <a:srgbClr val="A50021"/>
                </a:solidFill>
                <a:sym typeface="Symbol" pitchFamily="18" charset="2"/>
              </a:rPr>
              <a:t>11</a:t>
            </a:r>
            <a:r>
              <a:rPr lang="en-US" sz="1800" dirty="0">
                <a:solidFill>
                  <a:srgbClr val="A50021"/>
                </a:solidFill>
                <a:sym typeface="Symbol" pitchFamily="18" charset="2"/>
              </a:rPr>
              <a:t> Pol. Protons / Bunch</a:t>
            </a:r>
          </a:p>
          <a:p>
            <a:pPr eaLnBrk="0" hangingPunct="0"/>
            <a:r>
              <a:rPr lang="en-US" sz="1800" dirty="0">
                <a:solidFill>
                  <a:srgbClr val="A50021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sz="1800" dirty="0">
                <a:solidFill>
                  <a:srgbClr val="A50021"/>
                </a:solidFill>
                <a:sym typeface="Symbol" pitchFamily="18" charset="2"/>
              </a:rPr>
              <a:t> = 20 </a:t>
            </a:r>
            <a:r>
              <a:rPr lang="en-US" sz="1800" dirty="0">
                <a:solidFill>
                  <a:srgbClr val="A50021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1800" dirty="0">
                <a:solidFill>
                  <a:srgbClr val="A50021"/>
                </a:solidFill>
                <a:sym typeface="Symbol" pitchFamily="18" charset="2"/>
              </a:rPr>
              <a:t> mm </a:t>
            </a:r>
            <a:r>
              <a:rPr lang="en-US" sz="1800" dirty="0" err="1">
                <a:solidFill>
                  <a:srgbClr val="A50021"/>
                </a:solidFill>
                <a:sym typeface="Symbol" pitchFamily="18" charset="2"/>
              </a:rPr>
              <a:t>mrad</a:t>
            </a:r>
            <a:endParaRPr lang="en-US" sz="1800" dirty="0">
              <a:solidFill>
                <a:srgbClr val="A50021"/>
              </a:solidFill>
            </a:endParaRPr>
          </a:p>
        </p:txBody>
      </p:sp>
      <p:pic>
        <p:nvPicPr>
          <p:cNvPr id="193" name="Picture 103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/>
          <a:stretch/>
        </p:blipFill>
        <p:spPr bwMode="auto">
          <a:xfrm>
            <a:off x="8487979" y="3441700"/>
            <a:ext cx="3147142" cy="200850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9" name="Group 176"/>
          <p:cNvGrpSpPr>
            <a:grpSpLocks/>
          </p:cNvGrpSpPr>
          <p:nvPr/>
        </p:nvGrpSpPr>
        <p:grpSpPr bwMode="auto">
          <a:xfrm>
            <a:off x="6289678" y="4267200"/>
            <a:ext cx="1120775" cy="762000"/>
            <a:chOff x="3002" y="2688"/>
            <a:chExt cx="706" cy="480"/>
          </a:xfrm>
        </p:grpSpPr>
        <p:sp>
          <p:nvSpPr>
            <p:cNvPr id="181" name="Line 178"/>
            <p:cNvSpPr>
              <a:spLocks noChangeShapeType="1"/>
            </p:cNvSpPr>
            <p:nvPr/>
          </p:nvSpPr>
          <p:spPr bwMode="auto">
            <a:xfrm flipH="1">
              <a:off x="3024" y="2976"/>
              <a:ext cx="240" cy="192"/>
            </a:xfrm>
            <a:prstGeom prst="line">
              <a:avLst/>
            </a:prstGeom>
            <a:noFill/>
            <a:ln w="12700">
              <a:solidFill>
                <a:srgbClr val="00B0F0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Rectangle 177"/>
            <p:cNvSpPr>
              <a:spLocks noChangeArrowheads="1"/>
            </p:cNvSpPr>
            <p:nvPr/>
          </p:nvSpPr>
          <p:spPr bwMode="auto">
            <a:xfrm>
              <a:off x="3002" y="2688"/>
              <a:ext cx="706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200" dirty="0">
                  <a:latin typeface="Arial" pitchFamily="34" charset="0"/>
                </a:rPr>
                <a:t>Helical Partial</a:t>
              </a:r>
            </a:p>
            <a:p>
              <a:pPr algn="l"/>
              <a:r>
                <a:rPr lang="en-US" sz="1200" dirty="0">
                  <a:latin typeface="Arial" pitchFamily="34" charset="0"/>
                </a:rPr>
                <a:t>  Snake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18878"/>
              </p:ext>
            </p:extLst>
          </p:nvPr>
        </p:nvGraphicFramePr>
        <p:xfrm>
          <a:off x="339125" y="4571099"/>
          <a:ext cx="1921104" cy="32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Equation" r:id="rId6" imgW="1218960" imgH="203040" progId="Equation.3">
                  <p:embed/>
                </p:oleObj>
              </mc:Choice>
              <mc:Fallback>
                <p:oleObj name="Equation" r:id="rId6" imgW="12189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125" y="4571099"/>
                        <a:ext cx="1921104" cy="320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8" name="Picture 1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52" y="1"/>
            <a:ext cx="3127145" cy="283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4608"/>
            <a:ext cx="9144000" cy="5528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3860"/>
            <a:ext cx="8229600" cy="734291"/>
          </a:xfrm>
        </p:spPr>
        <p:txBody>
          <a:bodyPr/>
          <a:lstStyle/>
          <a:p>
            <a:r>
              <a:rPr kumimoji="1" lang="en-US" altLang="ja-JP" dirty="0" smtClean="0"/>
              <a:t>RHIC, PHENIX and STAR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96286" y="4461151"/>
                <a:ext cx="5001491" cy="177497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4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1800" dirty="0">
                    <a:solidFill>
                      <a:srgbClr val="000000"/>
                    </a:solidFill>
                  </a:rPr>
                  <a:t>Polarized proton beams from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√</m:t>
                    </m:r>
                    <m:r>
                      <a:rPr lang="en-US" altLang="ja-JP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altLang="ja-JP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altLang="ja-JP" sz="1800" dirty="0">
                    <a:solidFill>
                      <a:srgbClr val="000000"/>
                    </a:solidFill>
                  </a:rPr>
                  <a:t>of 62-510 GeV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1800" dirty="0" err="1">
                    <a:solidFill>
                      <a:srgbClr val="000000"/>
                    </a:solidFill>
                  </a:rPr>
                  <a:t>pA</a:t>
                </a:r>
                <a:r>
                  <a:rPr lang="en-US" altLang="ja-JP" sz="1800" dirty="0">
                    <a:solidFill>
                      <a:srgbClr val="000000"/>
                    </a:solidFill>
                  </a:rPr>
                  <a:t>, AA collisions up to 200 GeV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1800" dirty="0">
                    <a:solidFill>
                      <a:srgbClr val="000000"/>
                    </a:solidFill>
                  </a:rPr>
                  <a:t>Spin rotators around PHENIX and STAR to select long. or transversely polarized beams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1800" dirty="0">
                    <a:solidFill>
                      <a:srgbClr val="000000"/>
                    </a:solidFill>
                  </a:rPr>
                  <a:t>Global and local polarimetry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286" y="4461151"/>
                <a:ext cx="5001491" cy="1774973"/>
              </a:xfrm>
              <a:prstGeom prst="rect">
                <a:avLst/>
              </a:prstGeom>
              <a:blipFill>
                <a:blip r:embed="rId3"/>
                <a:stretch>
                  <a:fillRect l="-731" t="-1031" r="-853" b="-4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 descr="C:\Users\rcseidl\Downloads\25160416853_82c35af52b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37" y="3096153"/>
            <a:ext cx="3713019" cy="377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drupal.star.bnl.gov/STAR/system/files/userfiles/125/image/star_detector_configuration_201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r="5091" b="6748"/>
          <a:stretch/>
        </p:blipFill>
        <p:spPr bwMode="auto">
          <a:xfrm>
            <a:off x="1482435" y="85961"/>
            <a:ext cx="5043051" cy="39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67" y="1"/>
            <a:ext cx="3378288" cy="4389437"/>
          </a:xfrm>
        </p:spPr>
      </p:pic>
      <p:pic>
        <p:nvPicPr>
          <p:cNvPr id="3074" name="Picture 2" descr="C:\Users\rcseidl\Downloads\25156739034_7942a13f1c_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35" y="3158838"/>
            <a:ext cx="3716485" cy="3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2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Main measurements at RHIC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PHENIX: </a:t>
            </a:r>
          </a:p>
          <a:p>
            <a:r>
              <a:rPr kumimoji="1" lang="en-US" altLang="ja-JP" dirty="0" smtClean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measurements</a:t>
            </a:r>
          </a:p>
          <a:p>
            <a:pPr lvl="1"/>
            <a:r>
              <a:rPr lang="en-US" altLang="ja-JP" dirty="0" err="1" smtClean="0"/>
              <a:t>EMCal</a:t>
            </a:r>
            <a:r>
              <a:rPr lang="en-US" altLang="ja-JP" dirty="0" smtClean="0"/>
              <a:t> triggering </a:t>
            </a:r>
          </a:p>
          <a:p>
            <a:pPr lvl="1"/>
            <a:r>
              <a:rPr lang="en-US" altLang="ja-JP" dirty="0" smtClean="0"/>
              <a:t>High rate readout to access even lowest scales (x down to 0.01 at 510 GeV)</a:t>
            </a:r>
          </a:p>
          <a:p>
            <a:pPr lvl="1"/>
            <a:r>
              <a:rPr kumimoji="1" lang="en-US" altLang="ja-JP" dirty="0" smtClean="0"/>
              <a:t>Clean measurement </a:t>
            </a:r>
          </a:p>
          <a:p>
            <a:r>
              <a:rPr kumimoji="1" lang="en-US" altLang="ja-JP" dirty="0" smtClean="0"/>
              <a:t>Direct photons </a:t>
            </a:r>
          </a:p>
          <a:p>
            <a:pPr lvl="1"/>
            <a:r>
              <a:rPr kumimoji="1" lang="en-US" altLang="ja-JP" dirty="0" smtClean="0"/>
              <a:t>Linear gluon contribution</a:t>
            </a:r>
          </a:p>
          <a:p>
            <a:pPr lvl="1"/>
            <a:r>
              <a:rPr kumimoji="1" lang="en-US" altLang="ja-JP" dirty="0" err="1"/>
              <a:t>e</a:t>
            </a:r>
            <a:r>
              <a:rPr kumimoji="1" lang="en-US" altLang="ja-JP" dirty="0" err="1" smtClean="0"/>
              <a:t>m</a:t>
            </a:r>
            <a:r>
              <a:rPr kumimoji="1" lang="en-US" altLang="ja-JP" dirty="0" smtClean="0"/>
              <a:t> process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 smtClean="0"/>
              <a:t>STAR: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r>
              <a:rPr lang="en-US" altLang="ja-JP" dirty="0" smtClean="0"/>
              <a:t>jet measurements</a:t>
            </a:r>
          </a:p>
          <a:p>
            <a:pPr lvl="1"/>
            <a:r>
              <a:rPr kumimoji="1" lang="en-US" altLang="ja-JP" dirty="0" smtClean="0"/>
              <a:t>Jet Patch triggering in </a:t>
            </a:r>
            <a:r>
              <a:rPr kumimoji="1" lang="en-US" altLang="ja-JP" dirty="0" err="1" smtClean="0"/>
              <a:t>EMCal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Together with TPC tracking good jet reconstruction</a:t>
            </a:r>
          </a:p>
          <a:p>
            <a:pPr lvl="1"/>
            <a:r>
              <a:rPr kumimoji="1" lang="en-US" altLang="ja-JP" dirty="0" smtClean="0"/>
              <a:t>Highest scales possible </a:t>
            </a:r>
          </a:p>
          <a:p>
            <a:r>
              <a:rPr kumimoji="1" lang="en-US" altLang="ja-JP" dirty="0" smtClean="0"/>
              <a:t>Di-jet: ability to tune x1,x2 via </a:t>
            </a:r>
            <a:r>
              <a:rPr kumimoji="1" lang="en-US" altLang="ja-JP" dirty="0" err="1" smtClean="0"/>
              <a:t>rapidities</a:t>
            </a:r>
            <a:r>
              <a:rPr kumimoji="1" lang="en-US" altLang="ja-JP" dirty="0" smtClean="0"/>
              <a:t> and invariant masses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84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37" y="1651370"/>
            <a:ext cx="3435927" cy="439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G</a:t>
            </a:r>
            <a:r>
              <a:rPr kumimoji="1" lang="en-US" altLang="ja-JP" dirty="0" smtClean="0"/>
              <a:t>luon helicities at 200 GeV</a:t>
            </a:r>
            <a:endParaRPr kumimoji="1" lang="ja-JP" altLang="en-US" dirty="0"/>
          </a:p>
        </p:txBody>
      </p:sp>
      <p:sp>
        <p:nvSpPr>
          <p:cNvPr id="5" name="Date Placeholder 4" descr="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 descr="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 descr="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10" name="Rectangle 6" descr=" 10"/>
          <p:cNvSpPr>
            <a:spLocks noChangeArrowheads="1"/>
          </p:cNvSpPr>
          <p:nvPr/>
        </p:nvSpPr>
        <p:spPr bwMode="auto">
          <a:xfrm>
            <a:off x="152400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800" dirty="0">
                <a:latin typeface="Arial" pitchFamily="34" charset="0"/>
                <a:cs typeface="ＭＳ Ｐゴシック" pitchFamily="50" charset="-128"/>
              </a:rPr>
              <a:t> </a:t>
            </a:r>
          </a:p>
        </p:txBody>
      </p:sp>
      <p:pic>
        <p:nvPicPr>
          <p:cNvPr id="19" name="Picture 6" descr="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/>
          <a:stretch/>
        </p:blipFill>
        <p:spPr bwMode="auto">
          <a:xfrm>
            <a:off x="1551709" y="2010166"/>
            <a:ext cx="3458579" cy="27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 descr=" 20"/>
          <p:cNvSpPr/>
          <p:nvPr/>
        </p:nvSpPr>
        <p:spPr>
          <a:xfrm>
            <a:off x="1524000" y="1415862"/>
            <a:ext cx="351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COMPASS, PLB718(2013), PRD87 (2013)</a:t>
            </a:r>
          </a:p>
        </p:txBody>
      </p:sp>
      <p:pic>
        <p:nvPicPr>
          <p:cNvPr id="9" name="Picture 1" descr="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14" y="3613930"/>
            <a:ext cx="3210523" cy="243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 descr=" 14"/>
          <p:cNvSpPr/>
          <p:nvPr/>
        </p:nvSpPr>
        <p:spPr>
          <a:xfrm>
            <a:off x="2563090" y="6022261"/>
            <a:ext cx="5167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ＭＳ Ｐゴシック" pitchFamily="50" charset="-128"/>
              </a:rPr>
              <a:t>PHENIX: </a:t>
            </a:r>
            <a:r>
              <a:rPr lang="ja-JP" altLang="ja-JP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ＭＳ Ｐゴシック" pitchFamily="50" charset="-128"/>
              </a:rPr>
              <a:t>Phys.Rev. D90 (2014) 012007</a:t>
            </a:r>
            <a:endParaRPr lang="en-US" altLang="ja-JP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ＭＳ Ｐゴシック" pitchFamily="50" charset="-128"/>
            </a:endParaRPr>
          </a:p>
        </p:txBody>
      </p:sp>
      <p:sp>
        <p:nvSpPr>
          <p:cNvPr id="13" name="Rectangle 12" descr=" 15"/>
          <p:cNvSpPr/>
          <p:nvPr/>
        </p:nvSpPr>
        <p:spPr>
          <a:xfrm>
            <a:off x="7431067" y="1294742"/>
            <a:ext cx="286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ＭＳ Ｐゴシック" pitchFamily="50" charset="-128"/>
              </a:rPr>
              <a:t>STAR: arXiv:1405.5134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6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039">
        <p:cut/>
      </p:transition>
    </mc:Choice>
    <mc:Fallback xmlns="">
      <p:transition advTm="4303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DSSV2014: Nonzero gluon polarization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4883708"/>
            <a:ext cx="4038600" cy="180000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Nonzero gluon spin in measured x range</a:t>
            </a:r>
          </a:p>
          <a:p>
            <a:r>
              <a:rPr kumimoji="1" lang="en-US" altLang="ja-JP" dirty="0"/>
              <a:t>Similar conclusion from </a:t>
            </a:r>
            <a:r>
              <a:rPr kumimoji="1" lang="en-US" altLang="ja-JP" dirty="0" smtClean="0"/>
              <a:t>NNPDFpol1.1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arXiv:1406.5539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186" y="4866057"/>
            <a:ext cx="4038600" cy="180000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err="1" smtClean="0"/>
              <a:t>Pions</a:t>
            </a:r>
            <a:r>
              <a:rPr kumimoji="1" lang="en-US" altLang="ja-JP" dirty="0" smtClean="0"/>
              <a:t> at slightly smaller  x</a:t>
            </a:r>
          </a:p>
          <a:p>
            <a:r>
              <a:rPr kumimoji="1" lang="en-US" altLang="ja-JP" dirty="0" smtClean="0"/>
              <a:t> and smaller  Pt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kumimoji="1" lang="en-US" altLang="ja-JP" dirty="0" smtClean="0">
                <a:sym typeface="Wingdings" panose="05000000000000000000" pitchFamily="2" charset="2"/>
              </a:rPr>
              <a:t>g smaller due to evolution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47" y="1568792"/>
            <a:ext cx="3716413" cy="27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60"/>
          <a:stretch/>
        </p:blipFill>
        <p:spPr bwMode="auto">
          <a:xfrm>
            <a:off x="2535381" y="1568791"/>
            <a:ext cx="3574473" cy="280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632362" y="4496725"/>
            <a:ext cx="46274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ＭＳ Ｐゴシック" pitchFamily="50" charset="-128"/>
              </a:rPr>
              <a:t>DSSV:Phys.Rev.Lett</a:t>
            </a: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ＭＳ Ｐゴシック" pitchFamily="50" charset="-128"/>
              </a:rPr>
              <a:t>. 113 (2014) 012001</a:t>
            </a:r>
          </a:p>
        </p:txBody>
      </p:sp>
    </p:spTree>
    <p:extLst>
      <p:ext uri="{BB962C8B-B14F-4D97-AF65-F5344CB8AC3E}">
        <p14:creationId xmlns:p14="http://schemas.microsoft.com/office/powerpoint/2010/main" val="10701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3"/>
    </mc:Choice>
    <mc:Fallback xmlns="">
      <p:transition spd="slow" advTm="1323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807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Press interest in nonzero gluon spin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20414" r="42680" b="6250"/>
          <a:stretch/>
        </p:blipFill>
        <p:spPr bwMode="auto">
          <a:xfrm>
            <a:off x="1524001" y="1133101"/>
            <a:ext cx="3186545" cy="28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16" y="1481139"/>
            <a:ext cx="4811464" cy="45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08765" y="1481138"/>
            <a:ext cx="1787237" cy="1631216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Low x, not covered so far </a:t>
            </a:r>
            <a:r>
              <a:rPr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more forward pp, EIC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4817" y="5754925"/>
            <a:ext cx="3024381" cy="1015663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x region covered by current RHIC and DIS results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462718" y="1730627"/>
            <a:ext cx="13854" cy="3497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072333" y="1730622"/>
            <a:ext cx="13854" cy="3497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22070" r="43558" b="24764"/>
          <a:stretch/>
        </p:blipFill>
        <p:spPr bwMode="auto">
          <a:xfrm>
            <a:off x="1524000" y="3844809"/>
            <a:ext cx="4117638" cy="276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1" r="39678" b="36718"/>
          <a:stretch/>
        </p:blipFill>
        <p:spPr bwMode="auto">
          <a:xfrm>
            <a:off x="1524009" y="5449577"/>
            <a:ext cx="4280128" cy="189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8"/>
    </mc:Choice>
    <mc:Fallback xmlns="">
      <p:transition spd="slow" advTm="4107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Near future: extend gluon x range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4202" y="4324249"/>
            <a:ext cx="5697923" cy="2030677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Existing 2013 + future data will extend gluon x coverage below x=10</a:t>
            </a:r>
            <a:r>
              <a:rPr kumimoji="1" lang="en-US" altLang="ja-JP" baseline="30000" dirty="0" smtClean="0"/>
              <a:t>-2</a:t>
            </a:r>
            <a:r>
              <a:rPr kumimoji="1" lang="en-US" altLang="ja-JP" dirty="0" smtClean="0"/>
              <a:t> in forward pion and jet measurements</a:t>
            </a:r>
          </a:p>
          <a:p>
            <a:r>
              <a:rPr kumimoji="1" lang="en-US" altLang="ja-JP" dirty="0" smtClean="0"/>
              <a:t>Di-jets to scan x range </a:t>
            </a:r>
          </a:p>
          <a:p>
            <a:r>
              <a:rPr kumimoji="1" lang="en-US" altLang="ja-JP" dirty="0" smtClean="0"/>
              <a:t>Improved precision in central jet and pion measurements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grpSp>
        <p:nvGrpSpPr>
          <p:cNvPr id="8" name="Group 7"/>
          <p:cNvGrpSpPr/>
          <p:nvPr/>
        </p:nvGrpSpPr>
        <p:grpSpPr>
          <a:xfrm>
            <a:off x="6481834" y="1337208"/>
            <a:ext cx="3094990" cy="2987040"/>
            <a:chOff x="0" y="0"/>
            <a:chExt cx="3095231" cy="2987053"/>
          </a:xfrm>
        </p:grpSpPr>
        <p:pic>
          <p:nvPicPr>
            <p:cNvPr id="9" name="Picture 8" descr="deltag-running-integral-norange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2" r="10529" b="2864"/>
            <a:stretch/>
          </p:blipFill>
          <p:spPr>
            <a:xfrm>
              <a:off x="0" y="0"/>
              <a:ext cx="3095231" cy="298705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hteck 38"/>
            <p:cNvSpPr/>
            <p:nvPr/>
          </p:nvSpPr>
          <p:spPr>
            <a:xfrm>
              <a:off x="1550064" y="1145116"/>
              <a:ext cx="661677" cy="1490756"/>
            </a:xfrm>
            <a:prstGeom prst="rect">
              <a:avLst/>
            </a:prstGeom>
            <a:solidFill>
              <a:srgbClr val="CC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>
                <a:spcAft>
                  <a:spcPts val="0"/>
                </a:spcAft>
              </a:pPr>
              <a:r>
                <a:rPr lang="en-US" sz="1200">
                  <a:latin typeface="Times New Roman"/>
                  <a:ea typeface="Times New Roman"/>
                  <a:cs typeface="Times New Roman"/>
                </a:rPr>
                <a:t> </a:t>
              </a:r>
              <a:endParaRPr lang="ja-JP" altLang="en-US" sz="1200"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1" name="Rechteck 38"/>
            <p:cNvSpPr/>
            <p:nvPr/>
          </p:nvSpPr>
          <p:spPr>
            <a:xfrm>
              <a:off x="2026314" y="1145116"/>
              <a:ext cx="640504" cy="1480596"/>
            </a:xfrm>
            <a:prstGeom prst="rect">
              <a:avLst/>
            </a:prstGeom>
            <a:solidFill>
              <a:srgbClr val="CCFF66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>
                <a:spcAft>
                  <a:spcPts val="0"/>
                </a:spcAft>
              </a:pPr>
              <a:r>
                <a:rPr lang="en-US" sz="1200">
                  <a:latin typeface="Times New Roman"/>
                  <a:ea typeface="Times New Roman"/>
                  <a:cs typeface="Times New Roman"/>
                </a:rPr>
                <a:t> </a:t>
              </a:r>
              <a:endParaRPr lang="ja-JP" altLang="en-US" sz="1200"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2" name="Rechteck 39"/>
            <p:cNvSpPr/>
            <p:nvPr/>
          </p:nvSpPr>
          <p:spPr>
            <a:xfrm>
              <a:off x="2613794" y="1145116"/>
              <a:ext cx="390842" cy="1487593"/>
            </a:xfrm>
            <a:prstGeom prst="rect">
              <a:avLst/>
            </a:prstGeom>
            <a:solidFill>
              <a:srgbClr val="66CCFF">
                <a:alpha val="2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>
                <a:spcAft>
                  <a:spcPts val="0"/>
                </a:spcAft>
              </a:pPr>
              <a:r>
                <a:rPr lang="en-US" sz="1200">
                  <a:latin typeface="Times New Roman"/>
                  <a:ea typeface="Times New Roman"/>
                  <a:cs typeface="Times New Roman"/>
                </a:rPr>
                <a:t> </a:t>
              </a:r>
              <a:endParaRPr lang="ja-JP" altLang="en-US" sz="1200">
                <a:latin typeface="Times New Roman"/>
                <a:ea typeface="SimSun"/>
                <a:cs typeface="Times New Roman"/>
              </a:endParaRPr>
            </a:p>
          </p:txBody>
        </p:sp>
        <p:sp>
          <p:nvSpPr>
            <p:cNvPr id="13" name="Text Box 27"/>
            <p:cNvSpPr txBox="1"/>
            <p:nvPr/>
          </p:nvSpPr>
          <p:spPr>
            <a:xfrm>
              <a:off x="2574006" y="1151446"/>
              <a:ext cx="48606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b="1">
                  <a:solidFill>
                    <a:srgbClr val="0000FF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ＭＳ Ｐゴシック"/>
                  <a:cs typeface="ＭＳ Ｐゴシック"/>
                </a:rPr>
                <a:t>DIS</a:t>
              </a:r>
              <a:endParaRPr lang="ja-JP" altLang="en-US" sz="1000"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4" name="Text Box 28"/>
            <p:cNvSpPr txBox="1"/>
            <p:nvPr/>
          </p:nvSpPr>
          <p:spPr>
            <a:xfrm>
              <a:off x="1911354" y="1659850"/>
              <a:ext cx="830742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>
                  <a:solidFill>
                    <a:srgbClr val="80FF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ＭＳ Ｐゴシック"/>
                  <a:cs typeface="ＭＳ Ｐゴシック"/>
                </a:rPr>
                <a:t>RHIC</a:t>
              </a:r>
              <a:endParaRPr lang="ja-JP" altLang="en-US" sz="1000">
                <a:latin typeface="Times"/>
                <a:ea typeface="SimSu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b="1">
                  <a:solidFill>
                    <a:srgbClr val="80FF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ＭＳ Ｐゴシック"/>
                  <a:cs typeface="ＭＳ Ｐゴシック"/>
                </a:rPr>
                <a:t>200 GeV</a:t>
              </a:r>
              <a:endParaRPr lang="ja-JP" altLang="en-US" sz="1000"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5" name="Text Box 29"/>
            <p:cNvSpPr txBox="1"/>
            <p:nvPr/>
          </p:nvSpPr>
          <p:spPr>
            <a:xfrm>
              <a:off x="1480122" y="1111627"/>
              <a:ext cx="830742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>
                  <a:solidFill>
                    <a:srgbClr val="40008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ＭＳ Ｐゴシック"/>
                  <a:cs typeface="ＭＳ Ｐゴシック"/>
                </a:rPr>
                <a:t>RHIC</a:t>
              </a:r>
              <a:endParaRPr lang="ja-JP" altLang="en-US" sz="1000">
                <a:latin typeface="Times"/>
                <a:ea typeface="SimSun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b="1">
                  <a:solidFill>
                    <a:srgbClr val="40008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Comic Sans MS"/>
                  <a:ea typeface="ＭＳ Ｐゴシック"/>
                  <a:cs typeface="ＭＳ Ｐゴシック"/>
                </a:rPr>
                <a:t>500 GeV</a:t>
              </a:r>
              <a:endParaRPr lang="ja-JP" altLang="en-US" sz="1000">
                <a:latin typeface="Times"/>
                <a:ea typeface="SimSun"/>
                <a:cs typeface="Times New Roman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85514" y="1089223"/>
              <a:ext cx="956081" cy="315404"/>
              <a:chOff x="785514" y="1089223"/>
              <a:chExt cx="956081" cy="315404"/>
            </a:xfrm>
          </p:grpSpPr>
          <p:sp>
            <p:nvSpPr>
              <p:cNvPr id="17" name="Left Arrow 16"/>
              <p:cNvSpPr/>
              <p:nvPr/>
            </p:nvSpPr>
            <p:spPr bwMode="auto">
              <a:xfrm>
                <a:off x="785514" y="1099827"/>
                <a:ext cx="833120" cy="304800"/>
              </a:xfrm>
              <a:prstGeom prst="leftArrow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indent="457200" algn="just">
                  <a:spcAft>
                    <a:spcPts val="0"/>
                  </a:spcAft>
                </a:pPr>
                <a:r>
                  <a:rPr lang="en-US" sz="1200">
                    <a:latin typeface="Times New Roman"/>
                    <a:ea typeface="Times New Roman"/>
                    <a:cs typeface="Times New Roman"/>
                  </a:rPr>
                  <a:t> </a:t>
                </a:r>
                <a:endParaRPr lang="ja-JP" altLang="en-US" sz="1200">
                  <a:latin typeface="Times New Roman"/>
                  <a:ea typeface="SimSun"/>
                  <a:cs typeface="Times New Roman"/>
                </a:endParaRPr>
              </a:p>
            </p:txBody>
          </p:sp>
          <p:sp>
            <p:nvSpPr>
              <p:cNvPr id="18" name="Text Box 32"/>
              <p:cNvSpPr txBox="1"/>
              <p:nvPr/>
            </p:nvSpPr>
            <p:spPr>
              <a:xfrm>
                <a:off x="786508" y="1089223"/>
                <a:ext cx="955087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effectLst>
                      <a:outerShdw blurRad="381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Comic Sans MS"/>
                    <a:ea typeface="ＭＳ Ｐゴシック"/>
                    <a:cs typeface="ＭＳ Ｐゴシック"/>
                  </a:rPr>
                  <a:t>forward </a:t>
                </a:r>
                <a:r>
                  <a:rPr lang="en-US" sz="1200" b="1" dirty="0">
                    <a:solidFill>
                      <a:srgbClr val="000000"/>
                    </a:solidFill>
                    <a:effectLst>
                      <a:outerShdw blurRad="381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  <a:latin typeface="Symbol"/>
                    <a:ea typeface="ＭＳ Ｐゴシック"/>
                    <a:cs typeface="Symbol"/>
                  </a:rPr>
                  <a:t>h</a:t>
                </a:r>
                <a:endParaRPr lang="ja-JP" altLang="en-US" sz="1000" dirty="0">
                  <a:latin typeface="Times"/>
                  <a:ea typeface="SimSun"/>
                  <a:cs typeface="Times New Roman"/>
                </a:endParaRPr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047102"/>
            <a:ext cx="3350201" cy="323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4000" y="2285990"/>
            <a:ext cx="322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Forward 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baseline="30000" dirty="0"/>
              <a:t>0</a:t>
            </a:r>
            <a:r>
              <a:rPr lang="en-US" altLang="ja-JP" dirty="0"/>
              <a:t> in 3.1&lt;</a:t>
            </a:r>
            <a:r>
              <a:rPr lang="en-US" altLang="ja-JP" dirty="0">
                <a:latin typeface="Symbol" panose="05050102010706020507" pitchFamily="18" charset="2"/>
              </a:rPr>
              <a:t>h</a:t>
            </a:r>
            <a:r>
              <a:rPr lang="en-US" altLang="ja-JP" dirty="0"/>
              <a:t>&lt;3.9, </a:t>
            </a:r>
            <a:r>
              <a:rPr lang="en-US" altLang="ja-JP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&gt;1GeV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6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46"/>
    </mc:Choice>
    <mc:Fallback xmlns="">
      <p:transition spd="slow" advTm="6064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Gluon spin: To higher energies </a:t>
            </a:r>
            <a:endParaRPr kumimoji="1" lang="ja-JP" alt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Nonzero gluon polarization established with RHIC </a:t>
            </a:r>
            <a:r>
              <a:rPr kumimoji="1" lang="en-US" altLang="ja-JP" dirty="0" smtClean="0">
                <a:latin typeface="Calibri"/>
              </a:rPr>
              <a:t>√</a:t>
            </a:r>
            <a:r>
              <a:rPr kumimoji="1" lang="en-US" altLang="ja-JP" dirty="0" smtClean="0"/>
              <a:t>s = 200 GeV data</a:t>
            </a:r>
          </a:p>
          <a:p>
            <a:r>
              <a:rPr kumimoji="1" lang="en-US" altLang="ja-JP" dirty="0" smtClean="0"/>
              <a:t>RHIC 510 GeV data (&gt;2011) now confirms it in workhorse (jet, pion) measurements </a:t>
            </a:r>
          </a:p>
          <a:p>
            <a:r>
              <a:rPr kumimoji="1" lang="en-US" altLang="ja-JP" dirty="0" smtClean="0"/>
              <a:t>Extend access to lower x by higher energy (now~ 10</a:t>
            </a:r>
            <a:r>
              <a:rPr kumimoji="1" lang="en-US" altLang="ja-JP" baseline="30000" dirty="0" smtClean="0"/>
              <a:t>-2</a:t>
            </a:r>
            <a:r>
              <a:rPr kumimoji="1" lang="en-US" altLang="ja-JP" dirty="0" smtClean="0"/>
              <a:t>)</a:t>
            </a:r>
          </a:p>
          <a:p>
            <a:endParaRPr kumimoji="1" lang="ja-JP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D7462-3BB5-4464-B9FB-59D7E45FC812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0807"/>
          <a:stretch/>
        </p:blipFill>
        <p:spPr>
          <a:xfrm>
            <a:off x="6741389" y="1030958"/>
            <a:ext cx="4079011" cy="323624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r="8830"/>
          <a:stretch/>
        </p:blipFill>
        <p:spPr bwMode="auto">
          <a:xfrm>
            <a:off x="5712333" y="4105714"/>
            <a:ext cx="4029075" cy="276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80" y="139295"/>
            <a:ext cx="971550" cy="382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3712" y="5642246"/>
            <a:ext cx="199308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PHENIX result:</a:t>
            </a:r>
          </a:p>
          <a:p>
            <a:r>
              <a:rPr lang="en-US" altLang="ja-JP" sz="1200" dirty="0">
                <a:hlinkClick r:id="rId6"/>
              </a:rPr>
              <a:t>RIKEN press release</a:t>
            </a:r>
            <a:endParaRPr lang="en-US" altLang="ja-JP" sz="1200" dirty="0"/>
          </a:p>
          <a:p>
            <a:r>
              <a:rPr lang="en-US" altLang="ja-JP" sz="1200" dirty="0">
                <a:hlinkClick r:id="rId7"/>
              </a:rPr>
              <a:t>BNL</a:t>
            </a:r>
            <a:r>
              <a:rPr lang="en-US" altLang="ja-JP" sz="1200" dirty="0"/>
              <a:t> and </a:t>
            </a:r>
            <a:r>
              <a:rPr lang="en-US" altLang="ja-JP" sz="1200" dirty="0">
                <a:hlinkClick r:id="rId8"/>
              </a:rPr>
              <a:t>DOE research highlights</a:t>
            </a:r>
            <a:endParaRPr lang="en-US" altLang="ja-JP" sz="1200" dirty="0"/>
          </a:p>
          <a:p>
            <a:r>
              <a:rPr lang="en-US" altLang="ja-JP" sz="1200" dirty="0"/>
              <a:t>DOE labs 2016 research highlights </a:t>
            </a:r>
            <a:r>
              <a:rPr lang="en-US" altLang="ja-JP" sz="1200" dirty="0">
                <a:hlinkClick r:id="rId9"/>
              </a:rPr>
              <a:t>report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456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8"/>
    </mc:Choice>
    <mc:Fallback xmlns="">
      <p:transition spd="slow" advTm="8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62" y="422784"/>
            <a:ext cx="3034338" cy="42939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10515600" cy="875491"/>
          </a:xfrm>
        </p:spPr>
        <p:txBody>
          <a:bodyPr/>
          <a:lstStyle/>
          <a:p>
            <a:r>
              <a:rPr lang="en-US" dirty="0" smtClean="0"/>
              <a:t>First direct photon </a:t>
            </a:r>
            <a:r>
              <a:rPr lang="en-US" dirty="0" err="1" smtClean="0"/>
              <a:t>xsec</a:t>
            </a:r>
            <a:r>
              <a:rPr lang="en-US" dirty="0" smtClean="0"/>
              <a:t> and A</a:t>
            </a:r>
            <a:r>
              <a:rPr lang="en-US" baseline="-25000" dirty="0" smtClean="0"/>
              <a:t>LL</a:t>
            </a:r>
            <a:r>
              <a:rPr lang="en-US" dirty="0" smtClean="0"/>
              <a:t> at 510 GeV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4253460"/>
            <a:ext cx="7924800" cy="22145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Part of initial RHIC-Spin suggestions in the `90s</a:t>
            </a:r>
          </a:p>
          <a:p>
            <a:r>
              <a:rPr lang="en-US" dirty="0" smtClean="0"/>
              <a:t>Theoretically, the Golden channel to access gluon polarization as </a:t>
            </a:r>
            <a:r>
              <a:rPr lang="en-US" dirty="0"/>
              <a:t>hard interaction</a:t>
            </a:r>
            <a:r>
              <a:rPr lang="en-US" dirty="0" smtClean="0"/>
              <a:t> mostly q-g</a:t>
            </a:r>
          </a:p>
          <a:p>
            <a:r>
              <a:rPr lang="en-US" dirty="0" smtClean="0"/>
              <a:t>Since EM process, statistically limited but consistent with global fit results </a:t>
            </a:r>
          </a:p>
          <a:p>
            <a:r>
              <a:rPr lang="en-US" dirty="0" smtClean="0"/>
              <a:t>Clear preference for positive gluon polarization in measured range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28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34164"/>
            <a:ext cx="2947661" cy="1609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90312" y="808841"/>
            <a:ext cx="2920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PRL 130 (2023) 251901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397" y="5084074"/>
            <a:ext cx="2033606" cy="179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587" y="1231312"/>
            <a:ext cx="4136738" cy="38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9372600" cy="1143000"/>
          </a:xfrm>
        </p:spPr>
        <p:txBody>
          <a:bodyPr/>
          <a:lstStyle/>
          <a:p>
            <a:r>
              <a:rPr kumimoji="1" lang="en-US" altLang="ja-JP" dirty="0" smtClean="0"/>
              <a:t> other gluon spin measurements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8600" y="990600"/>
            <a:ext cx="3275609" cy="404970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PHENIX forward J/</a:t>
            </a:r>
            <a:r>
              <a:rPr kumimoji="1" lang="en-US" altLang="ja-JP" dirty="0" smtClean="0">
                <a:latin typeface="Symbol" panose="05050102010706020507" pitchFamily="18" charset="2"/>
              </a:rPr>
              <a:t>y</a:t>
            </a:r>
            <a:r>
              <a:rPr kumimoji="1" lang="en-US" altLang="ja-JP" dirty="0" smtClean="0"/>
              <a:t> measurements reach 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close to x~10</a:t>
            </a:r>
            <a:r>
              <a:rPr kumimoji="1" lang="en-US" altLang="ja-JP" baseline="30000" dirty="0" smtClean="0"/>
              <a:t>-3</a:t>
            </a:r>
          </a:p>
          <a:p>
            <a:r>
              <a:rPr kumimoji="1" lang="en-US" altLang="ja-JP" dirty="0"/>
              <a:t>Including feed-down almost entirely produced from gg</a:t>
            </a:r>
            <a:endParaRPr kumimoji="1" lang="ja-JP" altLang="en-US" dirty="0"/>
          </a:p>
          <a:p>
            <a:r>
              <a:rPr kumimoji="1" lang="en-US" altLang="ja-JP" dirty="0" smtClean="0"/>
              <a:t>Due lack of knowing production mechanism interpretation still difficult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7813" y="4849559"/>
            <a:ext cx="6635646" cy="197258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STAR Dijet asymmetries also define gluon spin sign well</a:t>
            </a:r>
          </a:p>
          <a:p>
            <a:r>
              <a:rPr kumimoji="1" lang="en-US" altLang="ja-JP" dirty="0" smtClean="0"/>
              <a:t>Other forward </a:t>
            </a:r>
            <a:r>
              <a:rPr kumimoji="1" lang="en-US" altLang="ja-JP" dirty="0" smtClean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 smtClean="0">
                <a:latin typeface="Symbol" panose="05050102010706020507" pitchFamily="18" charset="2"/>
              </a:rPr>
              <a:t>0</a:t>
            </a:r>
            <a:r>
              <a:rPr kumimoji="1" lang="en-US" altLang="ja-JP" dirty="0" smtClean="0"/>
              <a:t> measurements ongoing to get better precision down to x~10</a:t>
            </a:r>
            <a:r>
              <a:rPr kumimoji="1" lang="en-US" altLang="ja-JP" baseline="30000" dirty="0" smtClean="0"/>
              <a:t>-3 </a:t>
            </a:r>
            <a:endParaRPr kumimoji="1" lang="en-US" altLang="ja-JP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" y="3692563"/>
            <a:ext cx="2666683" cy="17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inspirehep.net/record/1467456/files/A_LL_pT_eta_NNPD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268"/>
          <a:stretch/>
        </p:blipFill>
        <p:spPr bwMode="auto">
          <a:xfrm>
            <a:off x="666984" y="711616"/>
            <a:ext cx="3468526" cy="29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nspirehep.net/record/1467456/files/impact_plo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7881" r="-686" b="16279"/>
          <a:stretch/>
        </p:blipFill>
        <p:spPr bwMode="auto">
          <a:xfrm>
            <a:off x="1935305" y="4891153"/>
            <a:ext cx="3285679" cy="21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95400" y="851786"/>
            <a:ext cx="2706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hlinkClick r:id="rId5"/>
              </a:rPr>
              <a:t>Phys.Rev</a:t>
            </a:r>
            <a:r>
              <a:rPr lang="en-US" altLang="ja-JP" dirty="0">
                <a:hlinkClick r:id="rId5"/>
              </a:rPr>
              <a:t>. D94 (2016)</a:t>
            </a:r>
            <a:endParaRPr lang="ja-JP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718" y="961589"/>
            <a:ext cx="4095081" cy="3315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88813" y="4154129"/>
            <a:ext cx="4443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RHIC cold QCD </a:t>
            </a:r>
            <a:r>
              <a:rPr lang="en-US" sz="1600" dirty="0" smtClean="0"/>
              <a:t>plan 2023 </a:t>
            </a:r>
            <a:r>
              <a:rPr lang="en-US" sz="1600" dirty="0">
                <a:hlinkClick r:id="rId7"/>
              </a:rPr>
              <a:t>https://arxiv.org/abs/2302.00605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13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31"/>
    </mc:Choice>
    <mc:Fallback xmlns="">
      <p:transition spd="slow" advTm="917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Helicity PDFs, longitudinal spin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35000" b="66667"/>
          <a:stretch/>
        </p:blipFill>
        <p:spPr>
          <a:xfrm>
            <a:off x="3600880" y="1027116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(sea)quark </a:t>
            </a:r>
            <a:r>
              <a:rPr lang="en-US" dirty="0" err="1" smtClean="0"/>
              <a:t>helicities</a:t>
            </a:r>
            <a:r>
              <a:rPr lang="en-US" dirty="0" err="1" smtClean="0">
                <a:sym typeface="Wingdings" panose="05000000000000000000" pitchFamily="2" charset="2"/>
              </a:rPr>
              <a:t>SIDIS</a:t>
            </a:r>
            <a:r>
              <a:rPr lang="en-US" dirty="0" smtClean="0">
                <a:sym typeface="Wingdings" panose="05000000000000000000" pitchFamily="2" charset="2"/>
              </a:rPr>
              <a:t>, EW DIS/pp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Ok, total quark spin contribution kind of known (~30%)</a:t>
            </a:r>
          </a:p>
          <a:p>
            <a:r>
              <a:rPr lang="en-US" dirty="0" smtClean="0"/>
              <a:t>How is this distributed between up, down, strange and light sea quarks? </a:t>
            </a:r>
          </a:p>
          <a:p>
            <a:r>
              <a:rPr lang="en-US" dirty="0" smtClean="0"/>
              <a:t>Total up and down contributions kind of known from DIS, but sea not so much</a:t>
            </a:r>
          </a:p>
          <a:p>
            <a:r>
              <a:rPr lang="en-US" dirty="0" smtClean="0"/>
              <a:t>Enter: semi-inclusive DIS (SIDIS): look at the produced hadrons for flavor sensitivity </a:t>
            </a:r>
          </a:p>
          <a:p>
            <a:r>
              <a:rPr lang="en-US" dirty="0"/>
              <a:t>Or use electroweak reactions with different coupling to flavor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896115" y="990600"/>
            <a:ext cx="4533885" cy="2402040"/>
            <a:chOff x="6308185" y="99403"/>
            <a:chExt cx="4533885" cy="2402040"/>
          </a:xfrm>
        </p:grpSpPr>
        <p:sp>
          <p:nvSpPr>
            <p:cNvPr id="9" name="TextBox 8"/>
            <p:cNvSpPr txBox="1"/>
            <p:nvPr/>
          </p:nvSpPr>
          <p:spPr>
            <a:xfrm rot="19762202">
              <a:off x="8983485" y="99403"/>
              <a:ext cx="798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DIS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762202">
              <a:off x="9831286" y="153381"/>
              <a:ext cx="1010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SIDIS</a:t>
              </a:r>
            </a:p>
          </p:txBody>
        </p: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7148720" y="496942"/>
              <a:ext cx="2562769" cy="1935162"/>
              <a:chOff x="382045" y="1721974"/>
              <a:chExt cx="3979038" cy="3322174"/>
            </a:xfrm>
          </p:grpSpPr>
          <p:grpSp>
            <p:nvGrpSpPr>
              <p:cNvPr id="18" name="Group 38"/>
              <p:cNvGrpSpPr>
                <a:grpSpLocks/>
              </p:cNvGrpSpPr>
              <p:nvPr/>
            </p:nvGrpSpPr>
            <p:grpSpPr bwMode="auto">
              <a:xfrm rot="1293036">
                <a:off x="2104998" y="2915262"/>
                <a:ext cx="498180" cy="768863"/>
                <a:chOff x="914400" y="5181600"/>
                <a:chExt cx="762000" cy="1066800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 rot="5400000" flipH="1" flipV="1">
                  <a:off x="835315" y="5790672"/>
                  <a:ext cx="533178" cy="380777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rot="5400000" flipH="1" flipV="1">
                  <a:off x="762061" y="5334651"/>
                  <a:ext cx="1066355" cy="76155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Line 89"/>
              <p:cNvSpPr>
                <a:spLocks noChangeShapeType="1"/>
              </p:cNvSpPr>
              <p:nvPr/>
            </p:nvSpPr>
            <p:spPr bwMode="auto">
              <a:xfrm flipV="1">
                <a:off x="609600" y="45869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Line 90"/>
              <p:cNvSpPr>
                <a:spLocks noChangeShapeType="1"/>
              </p:cNvSpPr>
              <p:nvPr/>
            </p:nvSpPr>
            <p:spPr bwMode="auto">
              <a:xfrm flipV="1">
                <a:off x="7620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Line 91"/>
              <p:cNvSpPr>
                <a:spLocks noChangeShapeType="1"/>
              </p:cNvSpPr>
              <p:nvPr/>
            </p:nvSpPr>
            <p:spPr bwMode="auto">
              <a:xfrm flipV="1">
                <a:off x="609600" y="4663148"/>
                <a:ext cx="685800" cy="381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2" name="Oval 57 1"/>
              <p:cNvSpPr>
                <a:spLocks noChangeArrowheads="1"/>
              </p:cNvSpPr>
              <p:nvPr/>
            </p:nvSpPr>
            <p:spPr bwMode="auto">
              <a:xfrm rot="5400000">
                <a:off x="3731419" y="2254117"/>
                <a:ext cx="277812" cy="273050"/>
              </a:xfrm>
              <a:prstGeom prst="ellipse">
                <a:avLst/>
              </a:prstGeom>
              <a:solidFill>
                <a:srgbClr val="00CC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" name="Oval 58 1"/>
              <p:cNvSpPr>
                <a:spLocks noChangeArrowheads="1"/>
              </p:cNvSpPr>
              <p:nvPr/>
            </p:nvSpPr>
            <p:spPr bwMode="auto">
              <a:xfrm rot="5400000">
                <a:off x="3810000" y="2378735"/>
                <a:ext cx="74613" cy="74612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24" name="Group 64"/>
              <p:cNvGrpSpPr>
                <a:grpSpLocks/>
              </p:cNvGrpSpPr>
              <p:nvPr/>
            </p:nvGrpSpPr>
            <p:grpSpPr bwMode="auto">
              <a:xfrm rot="-5400000">
                <a:off x="1066800" y="4053548"/>
                <a:ext cx="609600" cy="762000"/>
                <a:chOff x="240" y="528"/>
                <a:chExt cx="2496" cy="3168"/>
              </a:xfrm>
            </p:grpSpPr>
            <p:sp>
              <p:nvSpPr>
                <p:cNvPr id="45" name="AutoShape 65"/>
                <p:cNvSpPr>
                  <a:spLocks noChangeArrowheads="1"/>
                </p:cNvSpPr>
                <p:nvPr/>
              </p:nvSpPr>
              <p:spPr bwMode="auto">
                <a:xfrm>
                  <a:off x="960" y="528"/>
                  <a:ext cx="1056" cy="816"/>
                </a:xfrm>
                <a:prstGeom prst="upArrow">
                  <a:avLst>
                    <a:gd name="adj1" fmla="val 50000"/>
                    <a:gd name="adj2" fmla="val 25000"/>
                  </a:avLst>
                </a:prstGeom>
                <a:solidFill>
                  <a:srgbClr val="00808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6" name="Oval 66"/>
                <p:cNvSpPr>
                  <a:spLocks noChangeArrowheads="1"/>
                </p:cNvSpPr>
                <p:nvPr/>
              </p:nvSpPr>
              <p:spPr bwMode="auto">
                <a:xfrm>
                  <a:off x="240" y="1296"/>
                  <a:ext cx="2496" cy="2400"/>
                </a:xfrm>
                <a:prstGeom prst="ellipse">
                  <a:avLst/>
                </a:prstGeom>
                <a:solidFill>
                  <a:srgbClr val="00FFFF"/>
                </a:solidFill>
                <a:ln w="2540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7" name="AutoShape 67"/>
                <p:cNvSpPr>
                  <a:spLocks noChangeArrowheads="1"/>
                </p:cNvSpPr>
                <p:nvPr/>
              </p:nvSpPr>
              <p:spPr bwMode="auto">
                <a:xfrm>
                  <a:off x="1296" y="2304"/>
                  <a:ext cx="384" cy="576"/>
                </a:xfrm>
                <a:prstGeom prst="upArrow">
                  <a:avLst>
                    <a:gd name="adj1" fmla="val 50000"/>
                    <a:gd name="adj2" fmla="val 37500"/>
                  </a:avLst>
                </a:prstGeom>
                <a:solidFill>
                  <a:srgbClr val="993366"/>
                </a:solidFill>
                <a:ln w="25400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8" name="Oval 68"/>
                <p:cNvSpPr>
                  <a:spLocks noChangeArrowheads="1"/>
                </p:cNvSpPr>
                <p:nvPr/>
              </p:nvSpPr>
              <p:spPr bwMode="auto">
                <a:xfrm>
                  <a:off x="1200" y="2832"/>
                  <a:ext cx="576" cy="528"/>
                </a:xfrm>
                <a:prstGeom prst="ellipse">
                  <a:avLst/>
                </a:prstGeom>
                <a:solidFill>
                  <a:srgbClr val="CC99FF"/>
                </a:solidFill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anchor="ctr"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25" name="Line 70"/>
              <p:cNvSpPr>
                <a:spLocks noChangeShapeType="1"/>
              </p:cNvSpPr>
              <p:nvPr/>
            </p:nvSpPr>
            <p:spPr bwMode="auto">
              <a:xfrm flipV="1">
                <a:off x="1599658" y="2209807"/>
                <a:ext cx="838033" cy="607749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6" name="Line 71"/>
              <p:cNvSpPr>
                <a:spLocks noChangeShapeType="1"/>
              </p:cNvSpPr>
              <p:nvPr/>
            </p:nvSpPr>
            <p:spPr bwMode="auto">
              <a:xfrm>
                <a:off x="1600200" y="2818473"/>
                <a:ext cx="381000" cy="7620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 rot="-4516449">
                <a:off x="2509581" y="2371230"/>
                <a:ext cx="1066800" cy="990600"/>
                <a:chOff x="2590800" y="3733800"/>
                <a:chExt cx="1066800" cy="990600"/>
              </a:xfrm>
            </p:grpSpPr>
            <p:sp>
              <p:nvSpPr>
                <p:cNvPr id="42" name="Line 75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9144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3" name="Line 76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9906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4" name="Line 77 1"/>
                <p:cNvSpPr>
                  <a:spLocks noChangeShapeType="1"/>
                </p:cNvSpPr>
                <p:nvPr/>
              </p:nvSpPr>
              <p:spPr bwMode="auto">
                <a:xfrm>
                  <a:off x="2590800" y="3733800"/>
                  <a:ext cx="1066800" cy="8382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>
                  <a:spAutoFit/>
                </a:bodyPr>
                <a:lstStyle/>
                <a:p>
                  <a:endParaRPr kumimoji="0" lang="en-US">
                    <a:solidFill>
                      <a:prstClr val="black"/>
                    </a:solidFill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28" name="Line 93"/>
              <p:cNvSpPr>
                <a:spLocks noChangeShapeType="1"/>
              </p:cNvSpPr>
              <p:nvPr/>
            </p:nvSpPr>
            <p:spPr bwMode="auto">
              <a:xfrm flipV="1">
                <a:off x="1599658" y="2438734"/>
                <a:ext cx="534861" cy="378821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Line 69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1217613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non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>
                <a:off x="382045" y="2833908"/>
                <a:ext cx="608806" cy="0"/>
              </a:xfrm>
              <a:prstGeom prst="line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31" name="Group 37"/>
              <p:cNvGrpSpPr>
                <a:grpSpLocks/>
              </p:cNvGrpSpPr>
              <p:nvPr/>
            </p:nvGrpSpPr>
            <p:grpSpPr bwMode="auto">
              <a:xfrm>
                <a:off x="1661275" y="3580473"/>
                <a:ext cx="319925" cy="790525"/>
                <a:chOff x="915978" y="5159708"/>
                <a:chExt cx="760426" cy="1090066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rot="5400000" flipH="1" flipV="1">
                  <a:off x="839564" y="5792550"/>
                  <a:ext cx="533636" cy="380808"/>
                </a:xfrm>
                <a:prstGeom prst="straightConnector1">
                  <a:avLst/>
                </a:prstGeom>
                <a:ln>
                  <a:solidFill>
                    <a:srgbClr val="CC66FF"/>
                  </a:solidFill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>
                  <a:endCxn id="26" idx="1"/>
                </p:cNvCxnSpPr>
                <p:nvPr/>
              </p:nvCxnSpPr>
              <p:spPr>
                <a:xfrm flipV="1">
                  <a:off x="915982" y="5159708"/>
                  <a:ext cx="760422" cy="1090066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non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67"/>
              <p:cNvGrpSpPr>
                <a:grpSpLocks/>
              </p:cNvGrpSpPr>
              <p:nvPr/>
            </p:nvGrpSpPr>
            <p:grpSpPr bwMode="auto">
              <a:xfrm rot="-1800000">
                <a:off x="4056283" y="1950574"/>
                <a:ext cx="304800" cy="457200"/>
                <a:chOff x="4191000" y="5867400"/>
                <a:chExt cx="304800" cy="45720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191803" y="5867023"/>
                  <a:ext cx="303171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192410" y="6323717"/>
                  <a:ext cx="303171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5400000">
                  <a:off x="4264418" y="6094923"/>
                  <a:ext cx="45785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68"/>
              <p:cNvGrpSpPr>
                <a:grpSpLocks/>
              </p:cNvGrpSpPr>
              <p:nvPr/>
            </p:nvGrpSpPr>
            <p:grpSpPr bwMode="auto">
              <a:xfrm rot="-1800000">
                <a:off x="2760883" y="1721974"/>
                <a:ext cx="304800" cy="457200"/>
                <a:chOff x="4191000" y="5867400"/>
                <a:chExt cx="304800" cy="4572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190845" y="5866819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191452" y="6323513"/>
                  <a:ext cx="30563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>
                  <a:off x="4265760" y="6095401"/>
                  <a:ext cx="45785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xtBox 11"/>
            <p:cNvSpPr txBox="1"/>
            <p:nvPr/>
          </p:nvSpPr>
          <p:spPr>
            <a:xfrm>
              <a:off x="8142958" y="1699265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Parton </a:t>
              </a:r>
              <a:r>
                <a:rPr lang="en-US" sz="1400" dirty="0" err="1" smtClean="0">
                  <a:solidFill>
                    <a:srgbClr val="7030A0"/>
                  </a:solidFill>
                  <a:latin typeface="Arial Black" panose="020B0A04020102020204" pitchFamily="34" charset="0"/>
                </a:rPr>
                <a:t>xP</a:t>
              </a:r>
              <a:endParaRPr lang="en-US" sz="1400" dirty="0">
                <a:solidFill>
                  <a:srgbClr val="7030A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4600" y="1978223"/>
              <a:ext cx="1232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Nucleon P,s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8185" y="776554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Lepton l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52915" y="542477"/>
              <a:ext cx="39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l</a:t>
              </a:r>
              <a:r>
                <a:rPr lang="en-US" sz="1400" dirty="0" smtClean="0">
                  <a:latin typeface="Arial Black" panose="020B0A04020102020204" pitchFamily="34" charset="0"/>
                </a:rPr>
                <a:t>’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20328" y="1113485"/>
              <a:ext cx="302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Black" panose="020B0A04020102020204" pitchFamily="34" charset="0"/>
                </a:rPr>
                <a:t>q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57477" y="975677"/>
              <a:ext cx="1232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anose="020B0A04020102020204" pitchFamily="34" charset="0"/>
                </a:rPr>
                <a:t>Hadron h</a:t>
              </a:r>
              <a:endParaRPr lang="en-US" sz="14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987000" y="4953000"/>
            <a:ext cx="88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en-US" baseline="30000" dirty="0"/>
          </a:p>
        </p:txBody>
      </p:sp>
      <p:grpSp>
        <p:nvGrpSpPr>
          <p:cNvPr id="53" name="Group 52" descr=" 13"/>
          <p:cNvGrpSpPr/>
          <p:nvPr/>
        </p:nvGrpSpPr>
        <p:grpSpPr>
          <a:xfrm>
            <a:off x="6205957" y="3825084"/>
            <a:ext cx="3969600" cy="2977200"/>
            <a:chOff x="2587200" y="2076207"/>
            <a:chExt cx="3969600" cy="297720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200" y="2076207"/>
              <a:ext cx="3969600" cy="2977200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>
            <a:xfrm>
              <a:off x="5410200" y="2514600"/>
              <a:ext cx="7048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3429000" y="3581400"/>
              <a:ext cx="6667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9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Help of Fragmentation Functions  (FF) in DIS </a:t>
            </a:r>
            <a:r>
              <a:rPr lang="en-US" altLang="ja-JP" dirty="0" smtClean="0">
                <a:sym typeface="Wingdings" panose="05000000000000000000" pitchFamily="2" charset="2"/>
              </a:rPr>
              <a:t> SIDIS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General idea: Try to correlate a hadron in the final state with the struck </a:t>
                </a:r>
                <a:r>
                  <a:rPr kumimoji="1" lang="en-US" altLang="ja-JP" dirty="0" err="1" smtClean="0"/>
                  <a:t>parton</a:t>
                </a:r>
                <a:r>
                  <a:rPr kumimoji="1" lang="en-US" altLang="ja-JP" dirty="0" smtClean="0"/>
                  <a:t>:</a:t>
                </a:r>
                <a:endParaRPr lang="en-US" altLang="ja-JP" dirty="0"/>
              </a:p>
              <a:p>
                <a:r>
                  <a:rPr kumimoji="1" lang="en-US" altLang="ja-JP" dirty="0" smtClean="0"/>
                  <a:t>The fragmentation of a u quark into a </a:t>
                </a:r>
                <a:r>
                  <a:rPr kumimoji="1" lang="en-US" altLang="ja-JP" dirty="0" smtClean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baseline="30000" dirty="0" smtClean="0"/>
                  <a:t>+</a:t>
                </a:r>
                <a:r>
                  <a:rPr kumimoji="1" lang="en-US" altLang="ja-JP" dirty="0" smtClean="0"/>
                  <a:t> is </a:t>
                </a:r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favored</a:t>
                </a:r>
                <a:r>
                  <a:rPr kumimoji="1" lang="en-US" altLang="ja-JP" dirty="0" smtClean="0"/>
                  <a:t> (</a:t>
                </a:r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favored</a:t>
                </a:r>
                <a:r>
                  <a:rPr kumimoji="1" lang="en-US" altLang="ja-JP" dirty="0" smtClean="0"/>
                  <a:t> fragmentation) over the fragmentation of a d quark (</a:t>
                </a:r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disfavored</a:t>
                </a:r>
                <a:r>
                  <a:rPr kumimoji="1" lang="en-US" altLang="ja-JP" dirty="0" smtClean="0"/>
                  <a:t> fragmentation)</a:t>
                </a:r>
              </a:p>
              <a:p>
                <a:r>
                  <a:rPr lang="en-US" altLang="ja-JP" dirty="0" smtClean="0"/>
                  <a:t>s, </a:t>
                </a:r>
                <a:r>
                  <a:rPr lang="en-US" altLang="ja-JP" dirty="0" err="1" smtClean="0"/>
                  <a:t>ubar</a:t>
                </a:r>
                <a:r>
                  <a:rPr lang="en-US" altLang="ja-JP" dirty="0" smtClean="0"/>
                  <a:t> quarks </a:t>
                </a:r>
                <a:r>
                  <a:rPr lang="en-US" altLang="ja-JP" dirty="0" smtClean="0">
                    <a:solidFill>
                      <a:srgbClr val="008000"/>
                    </a:solidFill>
                  </a:rPr>
                  <a:t>favored</a:t>
                </a:r>
                <a:r>
                  <a:rPr lang="en-US" altLang="ja-JP" dirty="0" smtClean="0"/>
                  <a:t> in K</a:t>
                </a:r>
                <a:r>
                  <a:rPr lang="en-US" altLang="ja-JP" baseline="30000" dirty="0" smtClean="0"/>
                  <a:t>+</a:t>
                </a:r>
                <a:r>
                  <a:rPr lang="en-US" altLang="ja-JP" dirty="0" smtClean="0"/>
                  <a:t> fragmentation</a:t>
                </a:r>
              </a:p>
              <a:p>
                <a:r>
                  <a:rPr lang="en-US" altLang="ja-JP" dirty="0" smtClean="0"/>
                  <a:t>At low momentum fraction z nearly comparable, at high z </a:t>
                </a:r>
                <a:r>
                  <a:rPr lang="en-US" altLang="ja-JP" dirty="0">
                    <a:solidFill>
                      <a:srgbClr val="008000"/>
                    </a:solidFill>
                  </a:rPr>
                  <a:t>favored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/>
                        <a:ea typeface="Cambria Math"/>
                      </a:rPr>
                      <m:t>≫</m:t>
                    </m:r>
                  </m:oMath>
                </a14:m>
                <a:r>
                  <a:rPr lang="en-US" altLang="ja-JP" dirty="0" smtClean="0"/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disfavored</a:t>
                </a:r>
                <a:endParaRPr lang="en-US" altLang="ja-JP" dirty="0" smtClean="0"/>
              </a:p>
              <a:p>
                <a:r>
                  <a:rPr kumimoji="1" lang="en-US" altLang="ja-JP" dirty="0" smtClean="0"/>
                  <a:t>Use the </a:t>
                </a:r>
                <a:r>
                  <a:rPr lang="en-US" altLang="ja-JP" dirty="0" smtClean="0"/>
                  <a:t>fragmentation functions to solve set of linear equations for (polarized) </a:t>
                </a:r>
                <a:r>
                  <a:rPr lang="en-US" altLang="ja-JP" dirty="0" err="1" smtClean="0"/>
                  <a:t>parton</a:t>
                </a:r>
                <a:r>
                  <a:rPr lang="en-US" altLang="ja-JP" dirty="0" smtClean="0"/>
                  <a:t> distribution functions in the nucleon</a:t>
                </a:r>
                <a:endParaRPr kumimoji="1" lang="en-US" altLang="ja-JP" dirty="0"/>
              </a:p>
              <a:p>
                <a:r>
                  <a:rPr lang="en-US" altLang="ja-JP" dirty="0" smtClean="0"/>
                  <a:t>Important for pp-collisions: substantial gluon fragmentation into (all) </a:t>
                </a:r>
                <a:r>
                  <a:rPr lang="en-US" altLang="ja-JP" dirty="0" err="1" smtClean="0"/>
                  <a:t>pions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101" r="-928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A2DDB-4F30-457E-B6BA-AEA799748605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06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766762"/>
            <a:ext cx="7004050" cy="5253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32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10200" y="3448049"/>
            <a:ext cx="3733800" cy="0"/>
          </a:xfrm>
          <a:prstGeom prst="straightConnector1">
            <a:avLst/>
          </a:prstGeom>
          <a:ln w="63500">
            <a:solidFill>
              <a:schemeClr val="accent1">
                <a:alpha val="38000"/>
              </a:schemeClr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09600" y="3448049"/>
            <a:ext cx="2667000" cy="0"/>
          </a:xfrm>
          <a:prstGeom prst="straightConnector1">
            <a:avLst/>
          </a:prstGeom>
          <a:ln w="63500">
            <a:solidFill>
              <a:schemeClr val="accent1">
                <a:alpha val="38000"/>
              </a:schemeClr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0"/>
          <p:cNvSpPr txBox="1">
            <a:spLocks/>
          </p:cNvSpPr>
          <p:nvPr/>
        </p:nvSpPr>
        <p:spPr>
          <a:xfrm>
            <a:off x="2775842" y="5257800"/>
            <a:ext cx="6552308" cy="135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56689" indent="-756689" algn="l" defTabSz="3026755" rtl="0" eaLnBrk="1" latinLnBrk="0" hangingPunct="1">
              <a:lnSpc>
                <a:spcPct val="90000"/>
              </a:lnSpc>
              <a:spcBef>
                <a:spcPts val="3310"/>
              </a:spcBef>
              <a:buFont typeface="Arial" panose="020B0604020202020204" pitchFamily="34" charset="0"/>
              <a:buChar char="•"/>
              <a:defRPr sz="9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067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3444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6822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0200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3577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6955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0333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3711" indent="-756689" algn="l" defTabSz="3026755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kumimoji="0" lang="en-US" sz="2400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77227" y="4618082"/>
            <a:ext cx="8411696" cy="229029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0" lang="en-US" sz="4400" dirty="0"/>
              <a:t>Fragmentation functions (FF)s:</a:t>
            </a:r>
          </a:p>
          <a:p>
            <a:pPr lvl="1" fontAlgn="auto">
              <a:spcAft>
                <a:spcPts val="0"/>
              </a:spcAft>
            </a:pPr>
            <a:r>
              <a:rPr kumimoji="0" lang="en-US" altLang="ja-JP" sz="4400" dirty="0"/>
              <a:t>What particles (and how many) get created?</a:t>
            </a:r>
          </a:p>
          <a:p>
            <a:pPr lvl="1" fontAlgn="auto">
              <a:spcAft>
                <a:spcPts val="0"/>
              </a:spcAft>
            </a:pPr>
            <a:r>
              <a:rPr kumimoji="0" lang="en-US" altLang="ja-JP" sz="4400" dirty="0"/>
              <a:t>What fraction of the initial </a:t>
            </a:r>
            <a:r>
              <a:rPr kumimoji="0" lang="en-US" altLang="ja-JP" sz="4400" dirty="0" err="1"/>
              <a:t>parton</a:t>
            </a:r>
            <a:r>
              <a:rPr kumimoji="0" lang="en-US" altLang="ja-JP" sz="4400" dirty="0"/>
              <a:t> momentum (z) do they carry? Scaling variable of FFs (similar to x in PDFs)</a:t>
            </a:r>
          </a:p>
          <a:p>
            <a:pPr lvl="1" fontAlgn="auto">
              <a:spcAft>
                <a:spcPts val="0"/>
              </a:spcAft>
            </a:pPr>
            <a:r>
              <a:rPr kumimoji="0" lang="en-US" altLang="ja-JP" sz="4400" dirty="0"/>
              <a:t>Use this final state information to learn about fragmenting </a:t>
            </a:r>
            <a:r>
              <a:rPr kumimoji="0" lang="en-US" altLang="ja-JP" sz="4400" dirty="0" err="1"/>
              <a:t>parton</a:t>
            </a:r>
            <a:r>
              <a:rPr kumimoji="0" lang="en-US" altLang="ja-JP" sz="4400" dirty="0"/>
              <a:t> flavor, spin, momentum </a:t>
            </a:r>
            <a:r>
              <a:rPr kumimoji="0" lang="en-US" sz="4400" dirty="0">
                <a:sym typeface="Wingdings" panose="05000000000000000000" pitchFamily="2" charset="2"/>
              </a:rPr>
              <a:t> nucleon structure at </a:t>
            </a:r>
            <a:r>
              <a:rPr kumimoji="0" lang="en-US" sz="4400" dirty="0">
                <a:solidFill>
                  <a:srgbClr val="0070C0"/>
                </a:solidFill>
                <a:sym typeface="Wingdings" panose="05000000000000000000" pitchFamily="2" charset="2"/>
              </a:rPr>
              <a:t>E</a:t>
            </a:r>
            <a:r>
              <a:rPr kumimoji="0"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I</a:t>
            </a:r>
            <a:r>
              <a:rPr kumimoji="0" lang="en-US" sz="4400" dirty="0">
                <a:solidFill>
                  <a:srgbClr val="008000"/>
                </a:solidFill>
                <a:sym typeface="Wingdings" panose="05000000000000000000" pitchFamily="2" charset="2"/>
              </a:rPr>
              <a:t>C</a:t>
            </a:r>
            <a:endParaRPr kumimoji="0" lang="en-US" sz="4000" dirty="0"/>
          </a:p>
          <a:p>
            <a:pPr fontAlgn="auto">
              <a:spcAft>
                <a:spcPts val="0"/>
              </a:spcAft>
            </a:pPr>
            <a:endParaRPr kumimoji="0"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686800" y="67020"/>
            <a:ext cx="3756024" cy="2160970"/>
            <a:chOff x="6781800" y="3276600"/>
            <a:chExt cx="5996454" cy="4461948"/>
          </a:xfrm>
        </p:grpSpPr>
        <p:pic>
          <p:nvPicPr>
            <p:cNvPr id="17" name="Content Placeholder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276600"/>
              <a:ext cx="5551291" cy="44619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375416" y="5745077"/>
              <a:ext cx="4402838" cy="121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Quark-antiquark</a:t>
              </a:r>
            </a:p>
            <a:p>
              <a:r>
                <a:rPr lang="en-US" altLang="ja-JP" dirty="0" smtClean="0"/>
                <a:t> potential (Lattice)</a:t>
              </a:r>
              <a:endParaRPr lang="en-US" dirty="0"/>
            </a:p>
          </p:txBody>
        </p:sp>
      </p:grpSp>
      <p:sp>
        <p:nvSpPr>
          <p:cNvPr id="21" name="Content Placeholder 94"/>
          <p:cNvSpPr>
            <a:spLocks noGrp="1"/>
          </p:cNvSpPr>
          <p:nvPr>
            <p:ph sz="half" idx="1"/>
          </p:nvPr>
        </p:nvSpPr>
        <p:spPr>
          <a:xfrm>
            <a:off x="8409385" y="2363506"/>
            <a:ext cx="3860800" cy="3927475"/>
          </a:xfrm>
        </p:spPr>
        <p:txBody>
          <a:bodyPr>
            <a:normAutofit/>
          </a:bodyPr>
          <a:lstStyle/>
          <a:p>
            <a:r>
              <a:rPr lang="en-US" dirty="0" smtClean="0"/>
              <a:t>Confinement:</a:t>
            </a:r>
          </a:p>
          <a:p>
            <a:pPr lvl="1"/>
            <a:r>
              <a:rPr lang="en-US" dirty="0" smtClean="0"/>
              <a:t>Only color neutral objects at large distances allowed – expanding quarks carry </a:t>
            </a:r>
            <a:r>
              <a:rPr lang="en-US" dirty="0" err="1" smtClean="0"/>
              <a:t>gluonic</a:t>
            </a:r>
            <a:r>
              <a:rPr lang="en-US" dirty="0" smtClean="0"/>
              <a:t> string (flux tube) …</a:t>
            </a:r>
          </a:p>
          <a:p>
            <a:pPr lvl="1"/>
            <a:r>
              <a:rPr lang="en-US" dirty="0" smtClean="0"/>
              <a:t>until string tension is large enough to produce another quark-</a:t>
            </a:r>
            <a:r>
              <a:rPr lang="en-US" dirty="0" err="1" smtClean="0"/>
              <a:t>antiquark</a:t>
            </a:r>
            <a:r>
              <a:rPr lang="en-US" dirty="0" smtClean="0"/>
              <a:t> pair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12725"/>
            <a:ext cx="10515600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are fragmentation functions (FF)?</a:t>
            </a:r>
            <a:endParaRPr lang="en-US" dirty="0"/>
          </a:p>
        </p:txBody>
      </p:sp>
      <p:sp>
        <p:nvSpPr>
          <p:cNvPr id="1029" name="Content Placeholder 6"/>
          <p:cNvSpPr>
            <a:spLocks noGrp="1"/>
          </p:cNvSpPr>
          <p:nvPr>
            <p:ph sz="half" idx="2"/>
          </p:nvPr>
        </p:nvSpPr>
        <p:spPr>
          <a:xfrm>
            <a:off x="1371600" y="1447801"/>
            <a:ext cx="8839200" cy="4435475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Fragmentation of a </a:t>
            </a: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 (quarks, antiquarks, gluons) with energy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into a hadron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 with a fractional energy </a:t>
            </a:r>
            <a:r>
              <a:rPr lang="en-US" dirty="0" smtClean="0">
                <a:solidFill>
                  <a:srgbClr val="FF0000"/>
                </a:solidFill>
              </a:rPr>
              <a:t>z=E</a:t>
            </a:r>
            <a:r>
              <a:rPr lang="en-US" baseline="-25000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 .</a:t>
            </a:r>
          </a:p>
          <a:p>
            <a:r>
              <a:rPr lang="en-US" dirty="0" smtClean="0"/>
              <a:t>Similar to </a:t>
            </a:r>
            <a:r>
              <a:rPr lang="en-US" dirty="0" err="1" smtClean="0"/>
              <a:t>parton</a:t>
            </a:r>
            <a:r>
              <a:rPr lang="en-US" dirty="0" smtClean="0"/>
              <a:t> distribution functions (PDFs) in the nucleon, but only one sum rule (total momentum):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Later: extension to spin dependent and transverse momentum dependent fragmentation functions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3C72E-4560-44DC-98D7-0A447DDDBB8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graphicFrame>
        <p:nvGraphicFramePr>
          <p:cNvPr id="1026" name="Content Placeholder 7"/>
          <p:cNvGraphicFramePr>
            <a:graphicFrameLocks noGrp="1" noChangeAspect="1"/>
          </p:cNvGraphicFramePr>
          <p:nvPr>
            <p:ph sz="half" idx="1"/>
          </p:nvPr>
        </p:nvGraphicFramePr>
        <p:xfrm>
          <a:off x="4876801" y="1600201"/>
          <a:ext cx="2098675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3" imgW="558720" imgH="241200" progId="Equation.3">
                  <p:embed/>
                </p:oleObj>
              </mc:Choice>
              <mc:Fallback>
                <p:oleObj name="Equation" r:id="rId3" imgW="558720" imgH="241200" progId="Equation.3">
                  <p:embed/>
                  <p:pic>
                    <p:nvPicPr>
                      <p:cNvPr id="1026" name="Content Placeholder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1" y="1600201"/>
                        <a:ext cx="2098675" cy="90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269227"/>
              </p:ext>
            </p:extLst>
          </p:nvPr>
        </p:nvGraphicFramePr>
        <p:xfrm>
          <a:off x="4724400" y="4038600"/>
          <a:ext cx="26336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5" imgW="1282680" imgH="482400" progId="Equation.3">
                  <p:embed/>
                </p:oleObj>
              </mc:Choice>
              <mc:Fallback>
                <p:oleObj name="Equation" r:id="rId5" imgW="1282680" imgH="482400" progId="Equation.3">
                  <p:embed/>
                  <p:pic>
                    <p:nvPicPr>
                      <p:cNvPr id="10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038600"/>
                        <a:ext cx="2633663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5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Box 286"/>
          <p:cNvSpPr txBox="1"/>
          <p:nvPr/>
        </p:nvSpPr>
        <p:spPr>
          <a:xfrm>
            <a:off x="-7148" y="3829254"/>
            <a:ext cx="149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n</a:t>
            </a:r>
            <a:r>
              <a:rPr lang="en-US" sz="1400" dirty="0" smtClean="0">
                <a:latin typeface="Arial Black" panose="020B0A04020102020204" pitchFamily="34" charset="0"/>
              </a:rPr>
              <a:t>ucleon </a:t>
            </a:r>
          </a:p>
          <a:p>
            <a:r>
              <a:rPr lang="en-US" sz="1400" dirty="0" smtClean="0">
                <a:latin typeface="Arial Black" panose="020B0A04020102020204" pitchFamily="34" charset="0"/>
              </a:rPr>
              <a:t>P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2</a:t>
            </a:r>
            <a:r>
              <a:rPr lang="en-US" sz="1400" dirty="0" smtClean="0">
                <a:latin typeface="Arial Black" panose="020B0A04020102020204" pitchFamily="34" charset="0"/>
              </a:rPr>
              <a:t>,s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2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CE489-63A1-4C6D-B274-D76924BBA17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6629" name="Title 1"/>
          <p:cNvSpPr>
            <a:spLocks noGrp="1"/>
          </p:cNvSpPr>
          <p:nvPr>
            <p:ph type="title" idx="4294967295"/>
          </p:nvPr>
        </p:nvSpPr>
        <p:spPr>
          <a:xfrm>
            <a:off x="4886325" y="9525"/>
            <a:ext cx="7305675" cy="679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Access to Fragmentation functions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half" idx="4294967295"/>
          </p:nvPr>
        </p:nvSpPr>
        <p:spPr>
          <a:xfrm>
            <a:off x="5475288" y="615950"/>
            <a:ext cx="6716712" cy="593090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SIDIS: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Relies on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unpol</a:t>
            </a:r>
            <a:r>
              <a:rPr kumimoji="1" lang="en-US" altLang="ja-JP" dirty="0" smtClean="0">
                <a:solidFill>
                  <a:srgbClr val="FF0000"/>
                </a:solidFill>
              </a:rPr>
              <a:t> PDFs</a:t>
            </a:r>
          </a:p>
          <a:p>
            <a:pPr lvl="1"/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Parton momentum known at LO</a:t>
            </a:r>
          </a:p>
          <a:p>
            <a:pPr lvl="1"/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Flavor structure directly accessible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Transverse momenta convoluted between FF and PDF</a:t>
            </a:r>
          </a:p>
          <a:p>
            <a:r>
              <a:rPr kumimoji="1" lang="en-US" altLang="ja-JP" dirty="0" err="1" smtClean="0"/>
              <a:t>pp</a:t>
            </a:r>
            <a:r>
              <a:rPr kumimoji="1" lang="en-US" altLang="ja-JP" dirty="0" smtClean="0"/>
              <a:t>: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Relies on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unpol</a:t>
            </a:r>
            <a:r>
              <a:rPr kumimoji="1" lang="en-US" altLang="ja-JP" dirty="0" smtClean="0">
                <a:solidFill>
                  <a:srgbClr val="FF0000"/>
                </a:solidFill>
              </a:rPr>
              <a:t> PDFs</a:t>
            </a:r>
          </a:p>
          <a:p>
            <a:pPr lvl="1"/>
            <a:r>
              <a:rPr kumimoji="1" lang="en-US" altLang="ja-JP" dirty="0" smtClean="0">
                <a:solidFill>
                  <a:srgbClr val="008000"/>
                </a:solidFill>
              </a:rPr>
              <a:t>leading access to gluon FF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Parton momenta not directly known</a:t>
            </a:r>
          </a:p>
          <a:p>
            <a:r>
              <a:rPr kumimoji="1" lang="en-US" altLang="ja-JP" dirty="0" err="1" smtClean="0"/>
              <a:t>e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:</a:t>
            </a:r>
          </a:p>
          <a:p>
            <a:pPr marL="0" indent="0">
              <a:buNone/>
            </a:pPr>
            <a:r>
              <a:rPr kumimoji="1" lang="en-US" altLang="ja-JP" dirty="0" smtClean="0"/>
              <a:t> 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pPr lvl="1"/>
            <a:r>
              <a:rPr kumimoji="1" lang="en-US" altLang="ja-JP" dirty="0" smtClean="0">
                <a:solidFill>
                  <a:srgbClr val="008000"/>
                </a:solidFill>
              </a:rPr>
              <a:t>No PDFs necessary</a:t>
            </a:r>
          </a:p>
          <a:p>
            <a:pPr lvl="1"/>
            <a:r>
              <a:rPr kumimoji="1" lang="en-US" altLang="ja-JP" dirty="0" smtClean="0">
                <a:solidFill>
                  <a:srgbClr val="008000"/>
                </a:solidFill>
              </a:rPr>
              <a:t>Clean initial state,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parton</a:t>
            </a:r>
            <a:r>
              <a:rPr kumimoji="1" lang="en-US" altLang="ja-JP" dirty="0" smtClean="0">
                <a:solidFill>
                  <a:srgbClr val="008000"/>
                </a:solidFill>
              </a:rPr>
              <a:t> momentum known at LO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Flavor structure not directly accessible*</a:t>
            </a:r>
          </a:p>
          <a:p>
            <a:pPr lvl="1"/>
            <a:endParaRPr kumimoji="1" lang="ja-JP" altLang="en-US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13" y="894362"/>
            <a:ext cx="4810593" cy="4877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1" y="4923394"/>
            <a:ext cx="5119058" cy="48198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13" y="2936005"/>
            <a:ext cx="5119116" cy="548640"/>
          </a:xfrm>
          <a:prstGeom prst="rect">
            <a:avLst/>
          </a:prstGeom>
        </p:spPr>
      </p:pic>
      <p:sp>
        <p:nvSpPr>
          <p:cNvPr id="163" name="Rectangle 162"/>
          <p:cNvSpPr/>
          <p:nvPr/>
        </p:nvSpPr>
        <p:spPr>
          <a:xfrm>
            <a:off x="0" y="4572000"/>
            <a:ext cx="4353020" cy="2286000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0" y="2286000"/>
            <a:ext cx="4353020" cy="2286000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166" name="Group 80"/>
          <p:cNvGrpSpPr>
            <a:grpSpLocks/>
          </p:cNvGrpSpPr>
          <p:nvPr/>
        </p:nvGrpSpPr>
        <p:grpSpPr bwMode="auto">
          <a:xfrm>
            <a:off x="228599" y="4701833"/>
            <a:ext cx="3190284" cy="1883205"/>
            <a:chOff x="304799" y="3409891"/>
            <a:chExt cx="3190284" cy="1882551"/>
          </a:xfrm>
        </p:grpSpPr>
        <p:grpSp>
          <p:nvGrpSpPr>
            <p:cNvPr id="167" name="Group 37"/>
            <p:cNvGrpSpPr>
              <a:grpSpLocks/>
            </p:cNvGrpSpPr>
            <p:nvPr/>
          </p:nvGrpSpPr>
          <p:grpSpPr bwMode="auto">
            <a:xfrm>
              <a:off x="395141" y="4343541"/>
              <a:ext cx="549188" cy="697453"/>
              <a:chOff x="914400" y="5181600"/>
              <a:chExt cx="762000" cy="1066800"/>
            </a:xfrm>
          </p:grpSpPr>
          <p:cxnSp>
            <p:nvCxnSpPr>
              <p:cNvPr id="196" name="Straight Arrow Connector 195"/>
              <p:cNvCxnSpPr/>
              <p:nvPr/>
            </p:nvCxnSpPr>
            <p:spPr>
              <a:xfrm rot="5400000" flipH="1" flipV="1">
                <a:off x="838127" y="5791817"/>
                <a:ext cx="534015" cy="3810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rot="5400000" flipH="1" flipV="1">
                <a:off x="761650" y="5334279"/>
                <a:ext cx="1068031" cy="762121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38"/>
            <p:cNvGrpSpPr>
              <a:grpSpLocks/>
            </p:cNvGrpSpPr>
            <p:nvPr/>
          </p:nvGrpSpPr>
          <p:grpSpPr bwMode="auto">
            <a:xfrm rot="17505898">
              <a:off x="440140" y="3598467"/>
              <a:ext cx="498181" cy="768863"/>
              <a:chOff x="914400" y="5181600"/>
              <a:chExt cx="762000" cy="1066800"/>
            </a:xfrm>
          </p:grpSpPr>
          <p:cxnSp>
            <p:nvCxnSpPr>
              <p:cNvPr id="194" name="Straight Arrow Connector 193"/>
              <p:cNvCxnSpPr/>
              <p:nvPr/>
            </p:nvCxnSpPr>
            <p:spPr>
              <a:xfrm rot="5400000" flipH="1" flipV="1">
                <a:off x="840492" y="5789179"/>
                <a:ext cx="533044" cy="381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 rot="5400000" flipH="1" flipV="1">
                <a:off x="761891" y="5333693"/>
                <a:ext cx="1066088" cy="762185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69" name="Straight Connector 168"/>
            <p:cNvCxnSpPr/>
            <p:nvPr/>
          </p:nvCxnSpPr>
          <p:spPr>
            <a:xfrm>
              <a:off x="944563" y="4343361"/>
              <a:ext cx="9334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72" name="Group 37"/>
            <p:cNvGrpSpPr>
              <a:grpSpLocks/>
            </p:cNvGrpSpPr>
            <p:nvPr/>
          </p:nvGrpSpPr>
          <p:grpSpPr bwMode="auto">
            <a:xfrm>
              <a:off x="1813012" y="3886208"/>
              <a:ext cx="777788" cy="457201"/>
              <a:chOff x="914400" y="5181600"/>
              <a:chExt cx="762000" cy="1066800"/>
            </a:xfrm>
          </p:grpSpPr>
          <p:cxnSp>
            <p:nvCxnSpPr>
              <p:cNvPr id="192" name="Straight Arrow Connector 191"/>
              <p:cNvCxnSpPr/>
              <p:nvPr/>
            </p:nvCxnSpPr>
            <p:spPr>
              <a:xfrm rot="5400000" flipH="1" flipV="1">
                <a:off x="838230" y="5791157"/>
                <a:ext cx="533213" cy="381043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/>
              <p:cNvCxnSpPr/>
              <p:nvPr/>
            </p:nvCxnSpPr>
            <p:spPr>
              <a:xfrm rot="5400000" flipH="1" flipV="1">
                <a:off x="762144" y="5334029"/>
                <a:ext cx="1066427" cy="762085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38"/>
            <p:cNvGrpSpPr>
              <a:grpSpLocks/>
            </p:cNvGrpSpPr>
            <p:nvPr/>
          </p:nvGrpSpPr>
          <p:grpSpPr bwMode="auto">
            <a:xfrm rot="17505898">
              <a:off x="2129882" y="4120286"/>
              <a:ext cx="131581" cy="903448"/>
              <a:chOff x="914400" y="5181600"/>
              <a:chExt cx="762000" cy="1066800"/>
            </a:xfrm>
          </p:grpSpPr>
          <p:cxnSp>
            <p:nvCxnSpPr>
              <p:cNvPr id="190" name="Straight Arrow Connector 189"/>
              <p:cNvCxnSpPr/>
              <p:nvPr/>
            </p:nvCxnSpPr>
            <p:spPr>
              <a:xfrm rot="5400000" flipH="1" flipV="1">
                <a:off x="832473" y="5790128"/>
                <a:ext cx="532368" cy="385987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 rot="5400000" flipH="1" flipV="1">
                <a:off x="759881" y="5334596"/>
                <a:ext cx="1066610" cy="762782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76" name="Oval 57 2"/>
            <p:cNvSpPr>
              <a:spLocks noChangeArrowheads="1"/>
            </p:cNvSpPr>
            <p:nvPr/>
          </p:nvSpPr>
          <p:spPr bwMode="auto">
            <a:xfrm rot="5400000">
              <a:off x="3326220" y="3424112"/>
              <a:ext cx="161864" cy="175863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77" name="Line 75 2"/>
            <p:cNvSpPr>
              <a:spLocks noChangeShapeType="1"/>
            </p:cNvSpPr>
            <p:nvPr/>
          </p:nvSpPr>
          <p:spPr bwMode="auto">
            <a:xfrm rot="17083551">
              <a:off x="2596618" y="3457078"/>
              <a:ext cx="532766" cy="6380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78" name="Line 76 2"/>
            <p:cNvSpPr>
              <a:spLocks noChangeShapeType="1"/>
            </p:cNvSpPr>
            <p:nvPr/>
          </p:nvSpPr>
          <p:spPr bwMode="auto">
            <a:xfrm rot="17083551">
              <a:off x="2563507" y="3414138"/>
              <a:ext cx="621560" cy="6380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79" name="Line 77 2"/>
            <p:cNvSpPr>
              <a:spLocks noChangeShapeType="1"/>
            </p:cNvSpPr>
            <p:nvPr/>
          </p:nvSpPr>
          <p:spPr bwMode="auto">
            <a:xfrm rot="17083551">
              <a:off x="2516041" y="3450742"/>
              <a:ext cx="621560" cy="5398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81" name="Oval 58 2"/>
            <p:cNvSpPr>
              <a:spLocks noChangeArrowheads="1"/>
            </p:cNvSpPr>
            <p:nvPr/>
          </p:nvSpPr>
          <p:spPr bwMode="auto">
            <a:xfrm rot="5400000">
              <a:off x="3355092" y="3481561"/>
              <a:ext cx="43472" cy="48055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182" name="Group 78"/>
            <p:cNvGrpSpPr>
              <a:grpSpLocks/>
            </p:cNvGrpSpPr>
            <p:nvPr/>
          </p:nvGrpSpPr>
          <p:grpSpPr bwMode="auto">
            <a:xfrm rot="3496283">
              <a:off x="2554121" y="4650341"/>
              <a:ext cx="649300" cy="634034"/>
              <a:chOff x="2696395" y="5086283"/>
              <a:chExt cx="649299" cy="634034"/>
            </a:xfrm>
          </p:grpSpPr>
          <p:sp>
            <p:nvSpPr>
              <p:cNvPr id="187" name="Line 75 3"/>
              <p:cNvSpPr>
                <a:spLocks noChangeShapeType="1"/>
              </p:cNvSpPr>
              <p:nvPr/>
            </p:nvSpPr>
            <p:spPr bwMode="auto">
              <a:xfrm rot="-4516449">
                <a:off x="2749019" y="5133470"/>
                <a:ext cx="532765" cy="6380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8" name="Line 76 3"/>
              <p:cNvSpPr>
                <a:spLocks noChangeShapeType="1"/>
              </p:cNvSpPr>
              <p:nvPr/>
            </p:nvSpPr>
            <p:spPr bwMode="auto">
              <a:xfrm rot="-4516449">
                <a:off x="2715907" y="5090531"/>
                <a:ext cx="621559" cy="6380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9" name="Line 77 3"/>
              <p:cNvSpPr>
                <a:spLocks noChangeShapeType="1"/>
              </p:cNvSpPr>
              <p:nvPr/>
            </p:nvSpPr>
            <p:spPr bwMode="auto">
              <a:xfrm rot="-4516449">
                <a:off x="2668441" y="5127134"/>
                <a:ext cx="621559" cy="5398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183" name="Group 79"/>
            <p:cNvGrpSpPr>
              <a:grpSpLocks/>
            </p:cNvGrpSpPr>
            <p:nvPr/>
          </p:nvGrpSpPr>
          <p:grpSpPr bwMode="auto">
            <a:xfrm>
              <a:off x="3276600" y="5130578"/>
              <a:ext cx="175863" cy="161864"/>
              <a:chOff x="3276600" y="5330619"/>
              <a:chExt cx="175863" cy="161864"/>
            </a:xfrm>
          </p:grpSpPr>
          <p:sp>
            <p:nvSpPr>
              <p:cNvPr id="184" name="Oval 57 3"/>
              <p:cNvSpPr>
                <a:spLocks noChangeArrowheads="1"/>
              </p:cNvSpPr>
              <p:nvPr/>
            </p:nvSpPr>
            <p:spPr bwMode="auto">
              <a:xfrm rot="5400000">
                <a:off x="3283600" y="5323619"/>
                <a:ext cx="161864" cy="175863"/>
              </a:xfrm>
              <a:prstGeom prst="ellipse">
                <a:avLst/>
              </a:prstGeom>
              <a:solidFill>
                <a:srgbClr val="00CC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6" name="Oval 58 3"/>
              <p:cNvSpPr>
                <a:spLocks noChangeArrowheads="1"/>
              </p:cNvSpPr>
              <p:nvPr/>
            </p:nvSpPr>
            <p:spPr bwMode="auto">
              <a:xfrm rot="5400000">
                <a:off x="3355092" y="5407909"/>
                <a:ext cx="43472" cy="48055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98" name="TextBox 133"/>
          <p:cNvSpPr txBox="1">
            <a:spLocks noChangeArrowheads="1"/>
          </p:cNvSpPr>
          <p:nvPr/>
        </p:nvSpPr>
        <p:spPr bwMode="auto">
          <a:xfrm>
            <a:off x="0" y="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dirty="0">
                <a:solidFill>
                  <a:prstClr val="black"/>
                </a:solidFill>
                <a:ea typeface="+mn-ea"/>
                <a:cs typeface="Arial" pitchFamily="34" charset="0"/>
              </a:rPr>
              <a:t> </a:t>
            </a:r>
            <a:r>
              <a:rPr kumimoji="0" lang="en-US" dirty="0" smtClean="0">
                <a:solidFill>
                  <a:prstClr val="black"/>
                </a:solidFill>
                <a:ea typeface="+mn-ea"/>
                <a:cs typeface="Arial" pitchFamily="34" charset="0"/>
              </a:rPr>
              <a:t>SIDIS</a:t>
            </a:r>
            <a:endParaRPr kumimoji="0" lang="en-US" dirty="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0" y="2266950"/>
            <a:ext cx="3657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dirty="0" smtClean="0">
                <a:solidFill>
                  <a:prstClr val="black"/>
                </a:solidFill>
                <a:ea typeface="+mn-ea"/>
                <a:cs typeface="Arial" pitchFamily="34" charset="0"/>
              </a:rPr>
              <a:t>pp collisions</a:t>
            </a:r>
            <a:endParaRPr kumimoji="0" lang="en-US" dirty="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0" y="4495800"/>
            <a:ext cx="3581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dirty="0" err="1" smtClean="0">
                <a:solidFill>
                  <a:prstClr val="black"/>
                </a:solidFill>
                <a:ea typeface="+mn-ea"/>
                <a:cs typeface="Arial" pitchFamily="34" charset="0"/>
              </a:rPr>
              <a:t>e</a:t>
            </a:r>
            <a:r>
              <a:rPr kumimoji="0" lang="en-US" baseline="30000" dirty="0" err="1" smtClean="0">
                <a:solidFill>
                  <a:prstClr val="black"/>
                </a:solidFill>
                <a:ea typeface="+mn-ea"/>
                <a:cs typeface="Arial" pitchFamily="34" charset="0"/>
              </a:rPr>
              <a:t>+</a:t>
            </a:r>
            <a:r>
              <a:rPr kumimoji="0" lang="en-US" dirty="0" err="1" smtClean="0">
                <a:solidFill>
                  <a:prstClr val="black"/>
                </a:solidFill>
                <a:ea typeface="+mn-ea"/>
                <a:cs typeface="Arial" pitchFamily="34" charset="0"/>
              </a:rPr>
              <a:t>e</a:t>
            </a:r>
            <a:r>
              <a:rPr kumimoji="0" lang="en-US" baseline="30000" dirty="0" smtClean="0">
                <a:solidFill>
                  <a:prstClr val="black"/>
                </a:solidFill>
                <a:ea typeface="+mn-ea"/>
                <a:cs typeface="Arial" pitchFamily="34" charset="0"/>
              </a:rPr>
              <a:t>- </a:t>
            </a:r>
            <a:r>
              <a:rPr kumimoji="0" lang="en-US" dirty="0" smtClean="0">
                <a:solidFill>
                  <a:prstClr val="black"/>
                </a:solidFill>
                <a:ea typeface="+mn-ea"/>
                <a:cs typeface="Arial" pitchFamily="34" charset="0"/>
              </a:rPr>
              <a:t>Annihilation</a:t>
            </a:r>
            <a:endParaRPr kumimoji="0" lang="en-US" dirty="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grpSp>
        <p:nvGrpSpPr>
          <p:cNvPr id="204" name="Group 117"/>
          <p:cNvGrpSpPr>
            <a:grpSpLocks/>
          </p:cNvGrpSpPr>
          <p:nvPr/>
        </p:nvGrpSpPr>
        <p:grpSpPr bwMode="auto">
          <a:xfrm>
            <a:off x="459148" y="2590800"/>
            <a:ext cx="2656546" cy="1905002"/>
            <a:chOff x="4800600" y="990600"/>
            <a:chExt cx="3854451" cy="2438402"/>
          </a:xfrm>
        </p:grpSpPr>
        <p:sp>
          <p:nvSpPr>
            <p:cNvPr id="209" name="AutoShape 38"/>
            <p:cNvSpPr>
              <a:spLocks noChangeArrowheads="1"/>
            </p:cNvSpPr>
            <p:nvPr/>
          </p:nvSpPr>
          <p:spPr bwMode="auto">
            <a:xfrm rot="5400000">
              <a:off x="6173788" y="2644775"/>
              <a:ext cx="257175" cy="19685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0" name="Oval 39"/>
            <p:cNvSpPr>
              <a:spLocks noChangeArrowheads="1"/>
            </p:cNvSpPr>
            <p:nvPr/>
          </p:nvSpPr>
          <p:spPr bwMode="auto">
            <a:xfrm rot="5400000">
              <a:off x="5622925" y="2454275"/>
              <a:ext cx="609600" cy="577850"/>
            </a:xfrm>
            <a:prstGeom prst="ellipse">
              <a:avLst/>
            </a:prstGeom>
            <a:solidFill>
              <a:srgbClr val="FFCC99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1" name="Oval 41"/>
            <p:cNvSpPr>
              <a:spLocks noChangeArrowheads="1"/>
            </p:cNvSpPr>
            <p:nvPr/>
          </p:nvSpPr>
          <p:spPr bwMode="auto">
            <a:xfrm rot="5400000">
              <a:off x="5784850" y="2597149"/>
              <a:ext cx="139700" cy="127000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212" name="Group 42"/>
            <p:cNvGrpSpPr>
              <a:grpSpLocks/>
            </p:cNvGrpSpPr>
            <p:nvPr/>
          </p:nvGrpSpPr>
          <p:grpSpPr bwMode="auto">
            <a:xfrm rot="-5400000">
              <a:off x="4876800" y="1524001"/>
              <a:ext cx="609600" cy="762000"/>
              <a:chOff x="240" y="528"/>
              <a:chExt cx="2496" cy="3168"/>
            </a:xfrm>
          </p:grpSpPr>
          <p:sp>
            <p:nvSpPr>
              <p:cNvPr id="233" name="AutoShape 43"/>
              <p:cNvSpPr>
                <a:spLocks noChangeArrowheads="1"/>
              </p:cNvSpPr>
              <p:nvPr/>
            </p:nvSpPr>
            <p:spPr bwMode="auto">
              <a:xfrm>
                <a:off x="960" y="528"/>
                <a:ext cx="1056" cy="81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8080"/>
              </a:solidFill>
              <a:ln w="28575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4" name="Oval 44"/>
              <p:cNvSpPr>
                <a:spLocks noChangeArrowheads="1"/>
              </p:cNvSpPr>
              <p:nvPr/>
            </p:nvSpPr>
            <p:spPr bwMode="auto">
              <a:xfrm>
                <a:off x="240" y="1296"/>
                <a:ext cx="2496" cy="2400"/>
              </a:xfrm>
              <a:prstGeom prst="ellipse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5" name="AutoShape 45 1"/>
              <p:cNvSpPr>
                <a:spLocks noChangeArrowheads="1"/>
              </p:cNvSpPr>
              <p:nvPr/>
            </p:nvSpPr>
            <p:spPr bwMode="auto">
              <a:xfrm>
                <a:off x="1296" y="2304"/>
                <a:ext cx="384" cy="576"/>
              </a:xfrm>
              <a:prstGeom prst="upArrow">
                <a:avLst>
                  <a:gd name="adj1" fmla="val 50000"/>
                  <a:gd name="adj2" fmla="val 37500"/>
                </a:avLst>
              </a:prstGeom>
              <a:solidFill>
                <a:srgbClr val="993366"/>
              </a:solidFill>
              <a:ln w="2540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6" name="Oval 46"/>
              <p:cNvSpPr>
                <a:spLocks noChangeArrowheads="1"/>
              </p:cNvSpPr>
              <p:nvPr/>
            </p:nvSpPr>
            <p:spPr bwMode="auto">
              <a:xfrm>
                <a:off x="1200" y="2832"/>
                <a:ext cx="576" cy="528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13" name="Line 47"/>
            <p:cNvSpPr>
              <a:spLocks noChangeShapeType="1"/>
            </p:cNvSpPr>
            <p:nvPr/>
          </p:nvSpPr>
          <p:spPr bwMode="auto">
            <a:xfrm flipV="1">
              <a:off x="5867400" y="2286000"/>
              <a:ext cx="6858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4" name="Line 48"/>
            <p:cNvSpPr>
              <a:spLocks noChangeShapeType="1"/>
            </p:cNvSpPr>
            <p:nvPr/>
          </p:nvSpPr>
          <p:spPr bwMode="auto">
            <a:xfrm>
              <a:off x="5486400" y="1981200"/>
              <a:ext cx="10668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5" name="Line 49"/>
            <p:cNvSpPr>
              <a:spLocks noChangeShapeType="1"/>
            </p:cNvSpPr>
            <p:nvPr/>
          </p:nvSpPr>
          <p:spPr bwMode="auto">
            <a:xfrm>
              <a:off x="6553200" y="2286000"/>
              <a:ext cx="762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6" name="Line 50"/>
            <p:cNvSpPr>
              <a:spLocks noChangeShapeType="1"/>
            </p:cNvSpPr>
            <p:nvPr/>
          </p:nvSpPr>
          <p:spPr bwMode="auto">
            <a:xfrm>
              <a:off x="7315200" y="2286000"/>
              <a:ext cx="914400" cy="990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7" name="Line 51"/>
            <p:cNvSpPr>
              <a:spLocks noChangeShapeType="1"/>
            </p:cNvSpPr>
            <p:nvPr/>
          </p:nvSpPr>
          <p:spPr bwMode="auto">
            <a:xfrm>
              <a:off x="7315200" y="2286000"/>
              <a:ext cx="9906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8" name="Line 53"/>
            <p:cNvSpPr>
              <a:spLocks noChangeShapeType="1"/>
            </p:cNvSpPr>
            <p:nvPr/>
          </p:nvSpPr>
          <p:spPr bwMode="auto">
            <a:xfrm>
              <a:off x="7315200" y="2286000"/>
              <a:ext cx="10668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19" name="Line 54"/>
            <p:cNvSpPr>
              <a:spLocks noChangeShapeType="1"/>
            </p:cNvSpPr>
            <p:nvPr/>
          </p:nvSpPr>
          <p:spPr bwMode="auto">
            <a:xfrm flipV="1">
              <a:off x="7315200" y="1676400"/>
              <a:ext cx="7620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0" name="Line 55"/>
            <p:cNvSpPr>
              <a:spLocks noChangeShapeType="1"/>
            </p:cNvSpPr>
            <p:nvPr/>
          </p:nvSpPr>
          <p:spPr bwMode="auto">
            <a:xfrm flipV="1">
              <a:off x="7315200" y="1600200"/>
              <a:ext cx="1066800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1" name="Line 56"/>
            <p:cNvSpPr>
              <a:spLocks noChangeShapeType="1"/>
            </p:cNvSpPr>
            <p:nvPr/>
          </p:nvSpPr>
          <p:spPr bwMode="auto">
            <a:xfrm flipV="1">
              <a:off x="7315200" y="1752600"/>
              <a:ext cx="10668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2" name="Line 59 1"/>
            <p:cNvSpPr>
              <a:spLocks noChangeShapeType="1"/>
            </p:cNvSpPr>
            <p:nvPr/>
          </p:nvSpPr>
          <p:spPr bwMode="auto">
            <a:xfrm flipV="1">
              <a:off x="5410200" y="990600"/>
              <a:ext cx="5334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3" name="Line 60 1"/>
            <p:cNvSpPr>
              <a:spLocks noChangeShapeType="1"/>
            </p:cNvSpPr>
            <p:nvPr/>
          </p:nvSpPr>
          <p:spPr bwMode="auto">
            <a:xfrm flipV="1">
              <a:off x="5486400" y="1066800"/>
              <a:ext cx="5334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4" name="Line 61 1"/>
            <p:cNvSpPr>
              <a:spLocks noChangeShapeType="1"/>
            </p:cNvSpPr>
            <p:nvPr/>
          </p:nvSpPr>
          <p:spPr bwMode="auto">
            <a:xfrm flipV="1">
              <a:off x="5410200" y="1066800"/>
              <a:ext cx="5334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5" name="Rectangle 62"/>
            <p:cNvSpPr>
              <a:spLocks noChangeArrowheads="1"/>
            </p:cNvSpPr>
            <p:nvPr/>
          </p:nvSpPr>
          <p:spPr bwMode="auto">
            <a:xfrm>
              <a:off x="6324599" y="2029931"/>
              <a:ext cx="1219200" cy="512141"/>
            </a:xfrm>
            <a:prstGeom prst="rect">
              <a:avLst/>
            </a:prstGeom>
            <a:solidFill>
              <a:srgbClr val="CCFFCC">
                <a:alpha val="56078"/>
              </a:srgbClr>
            </a:solidFill>
            <a:ln w="19050">
              <a:solidFill>
                <a:srgbClr val="006600"/>
              </a:solidFill>
              <a:prstDash val="sysDot"/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6" name="Oval 78"/>
            <p:cNvSpPr>
              <a:spLocks noChangeArrowheads="1"/>
            </p:cNvSpPr>
            <p:nvPr/>
          </p:nvSpPr>
          <p:spPr bwMode="auto">
            <a:xfrm rot="5400000">
              <a:off x="8379620" y="1400969"/>
              <a:ext cx="277812" cy="273050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7" name="Oval 79"/>
            <p:cNvSpPr>
              <a:spLocks noChangeArrowheads="1"/>
            </p:cNvSpPr>
            <p:nvPr/>
          </p:nvSpPr>
          <p:spPr bwMode="auto">
            <a:xfrm rot="5400000">
              <a:off x="8462962" y="1504951"/>
              <a:ext cx="74612" cy="74612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228" name="AutoShape 45 2"/>
            <p:cNvSpPr>
              <a:spLocks noChangeArrowheads="1"/>
            </p:cNvSpPr>
            <p:nvPr/>
          </p:nvSpPr>
          <p:spPr bwMode="auto">
            <a:xfrm rot="16200000">
              <a:off x="5675035" y="2582030"/>
              <a:ext cx="93786" cy="138545"/>
            </a:xfrm>
            <a:prstGeom prst="upArrow">
              <a:avLst>
                <a:gd name="adj1" fmla="val 50000"/>
                <a:gd name="adj2" fmla="val 37499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229" name="Group 116"/>
            <p:cNvGrpSpPr>
              <a:grpSpLocks/>
            </p:cNvGrpSpPr>
            <p:nvPr/>
          </p:nvGrpSpPr>
          <p:grpSpPr bwMode="auto">
            <a:xfrm>
              <a:off x="4930702" y="2818118"/>
              <a:ext cx="755728" cy="610884"/>
              <a:chOff x="5089180" y="2817956"/>
              <a:chExt cx="549620" cy="687244"/>
            </a:xfrm>
          </p:grpSpPr>
          <p:sp>
            <p:nvSpPr>
              <p:cNvPr id="230" name="Line 59 2"/>
              <p:cNvSpPr>
                <a:spLocks noChangeShapeType="1"/>
              </p:cNvSpPr>
              <p:nvPr/>
            </p:nvSpPr>
            <p:spPr bwMode="auto">
              <a:xfrm flipV="1">
                <a:off x="5089180" y="2817956"/>
                <a:ext cx="533400" cy="609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2" name="Line 61 2"/>
              <p:cNvSpPr>
                <a:spLocks noChangeShapeType="1"/>
              </p:cNvSpPr>
              <p:nvPr/>
            </p:nvSpPr>
            <p:spPr bwMode="auto">
              <a:xfrm flipV="1">
                <a:off x="5105400" y="2895600"/>
                <a:ext cx="533400" cy="609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237" name="Rectangle 236"/>
          <p:cNvSpPr/>
          <p:nvPr/>
        </p:nvSpPr>
        <p:spPr>
          <a:xfrm>
            <a:off x="0" y="0"/>
            <a:ext cx="4353020" cy="2286000"/>
          </a:xfrm>
          <a:prstGeom prst="rect">
            <a:avLst/>
          </a:prstGeom>
          <a:solidFill>
            <a:schemeClr val="bg1">
              <a:lumMod val="75000"/>
              <a:alpha val="34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131" name="Group 46"/>
          <p:cNvGrpSpPr>
            <a:grpSpLocks/>
          </p:cNvGrpSpPr>
          <p:nvPr/>
        </p:nvGrpSpPr>
        <p:grpSpPr bwMode="auto">
          <a:xfrm>
            <a:off x="474664" y="277771"/>
            <a:ext cx="2562769" cy="1935161"/>
            <a:chOff x="382046" y="1721974"/>
            <a:chExt cx="3979032" cy="3322170"/>
          </a:xfrm>
        </p:grpSpPr>
        <p:grpSp>
          <p:nvGrpSpPr>
            <p:cNvPr id="132" name="Group 38"/>
            <p:cNvGrpSpPr>
              <a:grpSpLocks/>
            </p:cNvGrpSpPr>
            <p:nvPr/>
          </p:nvGrpSpPr>
          <p:grpSpPr bwMode="auto">
            <a:xfrm rot="1293036">
              <a:off x="2104997" y="2915260"/>
              <a:ext cx="498180" cy="768863"/>
              <a:chOff x="914400" y="5181600"/>
              <a:chExt cx="762000" cy="1066800"/>
            </a:xfrm>
          </p:grpSpPr>
          <p:cxnSp>
            <p:nvCxnSpPr>
              <p:cNvPr id="284" name="Straight Arrow Connector 283"/>
              <p:cNvCxnSpPr/>
              <p:nvPr/>
            </p:nvCxnSpPr>
            <p:spPr>
              <a:xfrm rot="5400000" flipH="1" flipV="1">
                <a:off x="835315" y="5790672"/>
                <a:ext cx="533178" cy="380777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 rot="5400000" flipH="1" flipV="1">
                <a:off x="762061" y="5334651"/>
                <a:ext cx="1066355" cy="761556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33" name="Line 89"/>
            <p:cNvSpPr>
              <a:spLocks noChangeShapeType="1"/>
            </p:cNvSpPr>
            <p:nvPr/>
          </p:nvSpPr>
          <p:spPr bwMode="auto">
            <a:xfrm flipV="1">
              <a:off x="609600" y="4586945"/>
              <a:ext cx="6858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34" name="Line 90"/>
            <p:cNvSpPr>
              <a:spLocks noChangeShapeType="1"/>
            </p:cNvSpPr>
            <p:nvPr/>
          </p:nvSpPr>
          <p:spPr bwMode="auto">
            <a:xfrm flipV="1">
              <a:off x="762000" y="4663144"/>
              <a:ext cx="6858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35" name="Line 91"/>
            <p:cNvSpPr>
              <a:spLocks noChangeShapeType="1"/>
            </p:cNvSpPr>
            <p:nvPr/>
          </p:nvSpPr>
          <p:spPr bwMode="auto">
            <a:xfrm flipV="1">
              <a:off x="609600" y="4663144"/>
              <a:ext cx="6858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36" name="Oval 57 1"/>
            <p:cNvSpPr>
              <a:spLocks noChangeArrowheads="1"/>
            </p:cNvSpPr>
            <p:nvPr/>
          </p:nvSpPr>
          <p:spPr bwMode="auto">
            <a:xfrm rot="5400000">
              <a:off x="3731415" y="2254115"/>
              <a:ext cx="277812" cy="273050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37" name="Oval 58 1"/>
            <p:cNvSpPr>
              <a:spLocks noChangeArrowheads="1"/>
            </p:cNvSpPr>
            <p:nvPr/>
          </p:nvSpPr>
          <p:spPr bwMode="auto">
            <a:xfrm rot="5400000">
              <a:off x="3809995" y="2378734"/>
              <a:ext cx="74613" cy="74612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138" name="Group 64"/>
            <p:cNvGrpSpPr>
              <a:grpSpLocks/>
            </p:cNvGrpSpPr>
            <p:nvPr/>
          </p:nvGrpSpPr>
          <p:grpSpPr bwMode="auto">
            <a:xfrm rot="16200000">
              <a:off x="1066799" y="4053547"/>
              <a:ext cx="609599" cy="761998"/>
              <a:chOff x="240" y="528"/>
              <a:chExt cx="2496" cy="3168"/>
            </a:xfrm>
          </p:grpSpPr>
          <p:sp>
            <p:nvSpPr>
              <p:cNvPr id="280" name="AutoShape 65"/>
              <p:cNvSpPr>
                <a:spLocks noChangeArrowheads="1"/>
              </p:cNvSpPr>
              <p:nvPr/>
            </p:nvSpPr>
            <p:spPr bwMode="auto">
              <a:xfrm>
                <a:off x="960" y="528"/>
                <a:ext cx="1056" cy="81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8080"/>
              </a:solidFill>
              <a:ln w="28575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1" name="Oval 66"/>
              <p:cNvSpPr>
                <a:spLocks noChangeArrowheads="1"/>
              </p:cNvSpPr>
              <p:nvPr/>
            </p:nvSpPr>
            <p:spPr bwMode="auto">
              <a:xfrm>
                <a:off x="240" y="1296"/>
                <a:ext cx="2496" cy="2400"/>
              </a:xfrm>
              <a:prstGeom prst="ellipse">
                <a:avLst/>
              </a:prstGeom>
              <a:solidFill>
                <a:srgbClr val="00FFFF"/>
              </a:solidFill>
              <a:ln w="254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>
                <a:spAutoFit/>
              </a:bodyPr>
              <a:lstStyle/>
              <a:p>
                <a:endParaRPr kumimoji="0" lang="en-US" dirty="0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2" name="AutoShape 67"/>
              <p:cNvSpPr>
                <a:spLocks noChangeArrowheads="1"/>
              </p:cNvSpPr>
              <p:nvPr/>
            </p:nvSpPr>
            <p:spPr bwMode="auto">
              <a:xfrm>
                <a:off x="1296" y="2304"/>
                <a:ext cx="384" cy="576"/>
              </a:xfrm>
              <a:prstGeom prst="upArrow">
                <a:avLst>
                  <a:gd name="adj1" fmla="val 50000"/>
                  <a:gd name="adj2" fmla="val 37500"/>
                </a:avLst>
              </a:prstGeom>
              <a:solidFill>
                <a:srgbClr val="993366"/>
              </a:solidFill>
              <a:ln w="2540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83" name="Oval 68"/>
              <p:cNvSpPr>
                <a:spLocks noChangeArrowheads="1"/>
              </p:cNvSpPr>
              <p:nvPr/>
            </p:nvSpPr>
            <p:spPr bwMode="auto">
              <a:xfrm>
                <a:off x="1200" y="2832"/>
                <a:ext cx="576" cy="528"/>
              </a:xfrm>
              <a:prstGeom prst="ellipse">
                <a:avLst/>
              </a:prstGeom>
              <a:solidFill>
                <a:srgbClr val="CC99FF"/>
              </a:solidFill>
              <a:ln w="1905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anchor="ctr"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39" name="Line 70"/>
            <p:cNvSpPr>
              <a:spLocks noChangeShapeType="1"/>
            </p:cNvSpPr>
            <p:nvPr/>
          </p:nvSpPr>
          <p:spPr bwMode="auto">
            <a:xfrm flipV="1">
              <a:off x="1599658" y="2209805"/>
              <a:ext cx="838032" cy="607749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40" name="Line 71"/>
            <p:cNvSpPr>
              <a:spLocks noChangeShapeType="1"/>
            </p:cNvSpPr>
            <p:nvPr/>
          </p:nvSpPr>
          <p:spPr bwMode="auto">
            <a:xfrm>
              <a:off x="1600199" y="2818470"/>
              <a:ext cx="3810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141" name="Group 41"/>
            <p:cNvGrpSpPr>
              <a:grpSpLocks/>
            </p:cNvGrpSpPr>
            <p:nvPr/>
          </p:nvGrpSpPr>
          <p:grpSpPr bwMode="auto">
            <a:xfrm rot="17083551">
              <a:off x="2509578" y="2371229"/>
              <a:ext cx="1066800" cy="990598"/>
              <a:chOff x="2590800" y="3733800"/>
              <a:chExt cx="1066800" cy="990600"/>
            </a:xfrm>
          </p:grpSpPr>
          <p:sp>
            <p:nvSpPr>
              <p:cNvPr id="162" name="Line 75 1"/>
              <p:cNvSpPr>
                <a:spLocks noChangeShapeType="1"/>
              </p:cNvSpPr>
              <p:nvPr/>
            </p:nvSpPr>
            <p:spPr bwMode="auto">
              <a:xfrm>
                <a:off x="2590800" y="3733800"/>
                <a:ext cx="914400" cy="990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8" name="Line 76 1"/>
              <p:cNvSpPr>
                <a:spLocks noChangeShapeType="1"/>
              </p:cNvSpPr>
              <p:nvPr/>
            </p:nvSpPr>
            <p:spPr bwMode="auto">
              <a:xfrm>
                <a:off x="2590800" y="3733800"/>
                <a:ext cx="1066800" cy="990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79" name="Line 77 1"/>
              <p:cNvSpPr>
                <a:spLocks noChangeShapeType="1"/>
              </p:cNvSpPr>
              <p:nvPr/>
            </p:nvSpPr>
            <p:spPr bwMode="auto">
              <a:xfrm>
                <a:off x="2590800" y="3733800"/>
                <a:ext cx="1066800" cy="838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>
                <a:spAutoFit/>
              </a:bodyPr>
              <a:lstStyle/>
              <a:p>
                <a:endParaRPr kumimoji="0" lang="en-US">
                  <a:solidFill>
                    <a:prstClr val="black"/>
                  </a:solidFill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42" name="Line 93"/>
            <p:cNvSpPr>
              <a:spLocks noChangeShapeType="1"/>
            </p:cNvSpPr>
            <p:nvPr/>
          </p:nvSpPr>
          <p:spPr bwMode="auto">
            <a:xfrm flipV="1">
              <a:off x="1599658" y="2438732"/>
              <a:ext cx="534861" cy="378821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45" name="Line 69"/>
            <p:cNvSpPr>
              <a:spLocks noChangeShapeType="1"/>
            </p:cNvSpPr>
            <p:nvPr/>
          </p:nvSpPr>
          <p:spPr bwMode="auto">
            <a:xfrm>
              <a:off x="382046" y="2833905"/>
              <a:ext cx="121761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non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sp>
          <p:nvSpPr>
            <p:cNvPr id="146" name="Line 92"/>
            <p:cNvSpPr>
              <a:spLocks noChangeShapeType="1"/>
            </p:cNvSpPr>
            <p:nvPr/>
          </p:nvSpPr>
          <p:spPr bwMode="auto">
            <a:xfrm>
              <a:off x="382046" y="2833905"/>
              <a:ext cx="608805" cy="0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kumimoji="0" lang="en-US">
                <a:solidFill>
                  <a:prstClr val="black"/>
                </a:solidFill>
                <a:ea typeface="+mn-ea"/>
                <a:cs typeface="Arial" pitchFamily="34" charset="0"/>
              </a:endParaRPr>
            </a:p>
          </p:txBody>
        </p:sp>
        <p:grpSp>
          <p:nvGrpSpPr>
            <p:cNvPr id="147" name="Group 37"/>
            <p:cNvGrpSpPr>
              <a:grpSpLocks/>
            </p:cNvGrpSpPr>
            <p:nvPr/>
          </p:nvGrpSpPr>
          <p:grpSpPr bwMode="auto">
            <a:xfrm>
              <a:off x="1660611" y="3596345"/>
              <a:ext cx="320587" cy="773651"/>
              <a:chOff x="914400" y="5181600"/>
              <a:chExt cx="762000" cy="1066800"/>
            </a:xfrm>
          </p:grpSpPr>
          <p:cxnSp>
            <p:nvCxnSpPr>
              <p:cNvPr id="160" name="Straight Arrow Connector 159"/>
              <p:cNvCxnSpPr/>
              <p:nvPr/>
            </p:nvCxnSpPr>
            <p:spPr>
              <a:xfrm rot="5400000" flipH="1" flipV="1">
                <a:off x="839564" y="5792550"/>
                <a:ext cx="533636" cy="380808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5400000" flipH="1" flipV="1">
                <a:off x="763152" y="5335328"/>
                <a:ext cx="1067271" cy="761613"/>
              </a:xfrm>
              <a:prstGeom prst="straightConnector1">
                <a:avLst/>
              </a:prstGeom>
              <a:ln>
                <a:solidFill>
                  <a:srgbClr val="CC66FF"/>
                </a:solidFill>
                <a:tailEnd type="non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67"/>
            <p:cNvGrpSpPr>
              <a:grpSpLocks/>
            </p:cNvGrpSpPr>
            <p:nvPr/>
          </p:nvGrpSpPr>
          <p:grpSpPr bwMode="auto">
            <a:xfrm rot="19800000">
              <a:off x="4056278" y="1950572"/>
              <a:ext cx="304800" cy="457199"/>
              <a:chOff x="4191000" y="5867400"/>
              <a:chExt cx="304800" cy="457200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4191803" y="5867023"/>
                <a:ext cx="30317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4192410" y="6323717"/>
                <a:ext cx="30317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5400000">
                <a:off x="4264418" y="6094923"/>
                <a:ext cx="45785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68"/>
            <p:cNvGrpSpPr>
              <a:grpSpLocks/>
            </p:cNvGrpSpPr>
            <p:nvPr/>
          </p:nvGrpSpPr>
          <p:grpSpPr bwMode="auto">
            <a:xfrm rot="19800000">
              <a:off x="2760883" y="1721974"/>
              <a:ext cx="304800" cy="457199"/>
              <a:chOff x="4191000" y="5867400"/>
              <a:chExt cx="304800" cy="457200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>
                <a:off x="4190845" y="5866819"/>
                <a:ext cx="3056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4191452" y="6323513"/>
                <a:ext cx="30563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4265760" y="6095401"/>
                <a:ext cx="45785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785665" y="724696"/>
            <a:ext cx="98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Hadron </a:t>
            </a:r>
            <a:r>
              <a:rPr lang="en-US" sz="1400" dirty="0" err="1" smtClean="0">
                <a:latin typeface="Arial Black" panose="020B0A04020102020204" pitchFamily="34" charset="0"/>
              </a:rPr>
              <a:t>P</a:t>
            </a:r>
            <a:r>
              <a:rPr lang="en-US" sz="1400" baseline="-25000" dirty="0" err="1" smtClean="0">
                <a:latin typeface="Arial Black" panose="020B0A04020102020204" pitchFamily="34" charset="0"/>
              </a:rPr>
              <a:t>h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077" y="943130"/>
            <a:ext cx="341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Q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413789"/>
            <a:ext cx="389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k</a:t>
            </a:r>
            <a:r>
              <a:rPr lang="en-US" sz="1400" dirty="0" smtClean="0">
                <a:latin typeface="Arial Black" panose="020B0A04020102020204" pitchFamily="34" charset="0"/>
              </a:rPr>
              <a:t>’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09" y="596378"/>
            <a:ext cx="123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l</a:t>
            </a:r>
            <a:r>
              <a:rPr lang="en-US" sz="1400" dirty="0" smtClean="0">
                <a:latin typeface="Arial Black" panose="020B0A04020102020204" pitchFamily="34" charset="0"/>
              </a:rPr>
              <a:t>epton </a:t>
            </a:r>
            <a:r>
              <a:rPr lang="en-US" sz="1400" dirty="0" err="1" smtClean="0">
                <a:latin typeface="Arial Black" panose="020B0A04020102020204" pitchFamily="34" charset="0"/>
              </a:rPr>
              <a:t>k,s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8094" y="1787585"/>
            <a:ext cx="1427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Arial Black" panose="020B0A04020102020204" pitchFamily="34" charset="0"/>
              </a:rPr>
              <a:t>q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uark </a:t>
            </a:r>
            <a:r>
              <a:rPr lang="en-US" sz="1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xP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, helicity </a:t>
            </a:r>
            <a:r>
              <a:rPr lang="en-US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endParaRPr lang="en-US" sz="1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69" y="1568369"/>
            <a:ext cx="149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n</a:t>
            </a:r>
            <a:r>
              <a:rPr lang="en-US" sz="1400" dirty="0" smtClean="0">
                <a:latin typeface="Arial Black" panose="020B0A04020102020204" pitchFamily="34" charset="0"/>
              </a:rPr>
              <a:t>ucleon </a:t>
            </a:r>
          </a:p>
          <a:p>
            <a:r>
              <a:rPr lang="en-US" sz="1400" dirty="0" smtClean="0">
                <a:latin typeface="Arial Black" panose="020B0A04020102020204" pitchFamily="34" charset="0"/>
              </a:rPr>
              <a:t>P,s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-47170" y="2694560"/>
            <a:ext cx="149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n</a:t>
            </a:r>
            <a:r>
              <a:rPr lang="en-US" sz="1400" dirty="0" smtClean="0">
                <a:latin typeface="Arial Black" panose="020B0A04020102020204" pitchFamily="34" charset="0"/>
              </a:rPr>
              <a:t>ucleon </a:t>
            </a:r>
          </a:p>
          <a:p>
            <a:r>
              <a:rPr lang="en-US" sz="1400" dirty="0" smtClean="0">
                <a:latin typeface="Arial Black" panose="020B0A04020102020204" pitchFamily="34" charset="0"/>
              </a:rPr>
              <a:t>P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1</a:t>
            </a:r>
            <a:r>
              <a:rPr lang="en-US" sz="1400" dirty="0" smtClean="0">
                <a:latin typeface="Arial Black" panose="020B0A04020102020204" pitchFamily="34" charset="0"/>
              </a:rPr>
              <a:t>,s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1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970146" y="2987365"/>
            <a:ext cx="142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q</a:t>
            </a:r>
            <a:r>
              <a:rPr lang="en-US" sz="1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,g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 x</a:t>
            </a:r>
            <a:r>
              <a:rPr lang="en-US" sz="1400" baseline="-25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</a:t>
            </a:r>
            <a:r>
              <a:rPr lang="en-US" sz="1400" baseline="-25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en-US" sz="1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427851" y="4002187"/>
            <a:ext cx="142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q</a:t>
            </a:r>
            <a:r>
              <a:rPr lang="en-US" sz="1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,g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 x</a:t>
            </a:r>
            <a:r>
              <a:rPr lang="en-US" sz="1400" baseline="-25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2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</a:t>
            </a:r>
            <a:r>
              <a:rPr lang="en-US" sz="1400" baseline="-25000" dirty="0">
                <a:solidFill>
                  <a:srgbClr val="7030A0"/>
                </a:solidFill>
                <a:latin typeface="Arial Black" panose="020B0A04020102020204" pitchFamily="34" charset="0"/>
              </a:rPr>
              <a:t>2</a:t>
            </a:r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en-US" sz="1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2894558" y="2369292"/>
            <a:ext cx="98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Hadron P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h1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291" name="Line 61 2"/>
          <p:cNvSpPr>
            <a:spLocks noChangeShapeType="1"/>
          </p:cNvSpPr>
          <p:nvPr/>
        </p:nvSpPr>
        <p:spPr bwMode="auto">
          <a:xfrm flipV="1">
            <a:off x="593726" y="4122736"/>
            <a:ext cx="505488" cy="4233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kumimoji="0" lang="en-US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0" y="5171216"/>
            <a:ext cx="123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e</a:t>
            </a:r>
            <a:r>
              <a:rPr lang="en-US" sz="1400" baseline="30000" dirty="0" smtClean="0">
                <a:latin typeface="Arial Black" panose="020B0A04020102020204" pitchFamily="34" charset="0"/>
              </a:rPr>
              <a:t>+</a:t>
            </a:r>
            <a:r>
              <a:rPr lang="en-US" sz="1400" dirty="0" smtClean="0">
                <a:latin typeface="Arial Black" panose="020B0A04020102020204" pitchFamily="34" charset="0"/>
              </a:rPr>
              <a:t> p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9969" y="5801873"/>
            <a:ext cx="123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e</a:t>
            </a:r>
            <a:r>
              <a:rPr lang="en-US" sz="1400" baseline="30000" dirty="0" smtClean="0">
                <a:latin typeface="Arial Black" panose="020B0A04020102020204" pitchFamily="34" charset="0"/>
              </a:rPr>
              <a:t>-</a:t>
            </a:r>
            <a:r>
              <a:rPr lang="en-US" sz="1400" dirty="0" smtClean="0">
                <a:latin typeface="Arial Black" panose="020B0A04020102020204" pitchFamily="34" charset="0"/>
              </a:rPr>
              <a:t> </a:t>
            </a:r>
            <a:r>
              <a:rPr lang="en-US" sz="1400" dirty="0">
                <a:latin typeface="Arial Black" panose="020B0A04020102020204" pitchFamily="34" charset="0"/>
              </a:rPr>
              <a:t>k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3130949" y="4846437"/>
            <a:ext cx="98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Hadron P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h1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3365485" y="5974302"/>
            <a:ext cx="98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Black" panose="020B0A04020102020204" pitchFamily="34" charset="0"/>
              </a:rPr>
              <a:t>Hadron P</a:t>
            </a:r>
            <a:r>
              <a:rPr lang="en-US" sz="1400" baseline="-25000" dirty="0" smtClean="0">
                <a:latin typeface="Arial Black" panose="020B0A04020102020204" pitchFamily="34" charset="0"/>
              </a:rPr>
              <a:t>h2</a:t>
            </a:r>
            <a:endParaRPr lang="en-US" sz="1400" baseline="-25000" dirty="0">
              <a:latin typeface="Arial Black" panose="020B0A04020102020204" pitchFamily="34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2128319" y="5286249"/>
            <a:ext cx="142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quark</a:t>
            </a:r>
            <a:endParaRPr lang="en-US" sz="1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2397333" y="5778130"/>
            <a:ext cx="142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antiquark</a:t>
            </a:r>
            <a:endParaRPr lang="en-US" sz="1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2293"/>
      </p:ext>
    </p:extLst>
  </p:cSld>
  <p:clrMapOvr>
    <a:masterClrMapping/>
  </p:clrMapOvr>
  <p:transition advTm="10029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ea typeface="MS PGothic" pitchFamily="50" charset="-128"/>
              </a:rPr>
              <a:t>8/28-30/2022, TPIC autumn school</a:t>
            </a:r>
            <a:endParaRPr lang="en-US" altLang="ja-JP">
              <a:solidFill>
                <a:schemeClr val="tx2">
                  <a:shade val="90000"/>
                </a:schemeClr>
              </a:solidFill>
              <a:ea typeface="MS PGothic" pitchFamily="50" charset="-128"/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2">
                    <a:shade val="90000"/>
                  </a:schemeClr>
                </a:solidFill>
                <a:latin typeface="Arial Unicode MS" pitchFamily="50" charset="-128"/>
              </a:rPr>
              <a:t>Ralf Seidl: experimental rsults </a:t>
            </a:r>
            <a:endParaRPr lang="en-US">
              <a:solidFill>
                <a:schemeClr val="tx2">
                  <a:shade val="90000"/>
                </a:schemeClr>
              </a:solidFill>
              <a:latin typeface="Arial Unicode MS" pitchFamily="50" charset="-128"/>
            </a:endParaRPr>
          </a:p>
        </p:txBody>
      </p:sp>
      <p:sp>
        <p:nvSpPr>
          <p:cNvPr id="10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4B7F9-8E71-4208-943D-C37AA9BB1FC3}" type="slidenum">
              <a:rPr lang="en-US" smtClean="0">
                <a:solidFill>
                  <a:schemeClr val="tx2">
                    <a:shade val="90000"/>
                  </a:schemeClr>
                </a:solidFill>
                <a:latin typeface="Arial Unicode MS" pitchFamily="50" charset="-128"/>
              </a:rPr>
              <a:pPr>
                <a:defRPr/>
              </a:pPr>
              <a:t>35</a:t>
            </a:fld>
            <a:endParaRPr lang="en-US" smtClean="0">
              <a:solidFill>
                <a:schemeClr val="tx2">
                  <a:shade val="90000"/>
                </a:schemeClr>
              </a:solidFill>
              <a:latin typeface="Arial Unicode MS" pitchFamily="50" charset="-128"/>
            </a:endParaRPr>
          </a:p>
        </p:txBody>
      </p:sp>
      <p:sp>
        <p:nvSpPr>
          <p:cNvPr id="2054" name="Title 1"/>
          <p:cNvSpPr>
            <a:spLocks noGrp="1"/>
          </p:cNvSpPr>
          <p:nvPr>
            <p:ph type="title" idx="4294967295"/>
          </p:nvPr>
        </p:nvSpPr>
        <p:spPr>
          <a:xfrm>
            <a:off x="914400" y="457200"/>
            <a:ext cx="10058399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Fragmentation functions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annihilation</a:t>
            </a:r>
          </a:p>
        </p:txBody>
      </p:sp>
      <p:sp>
        <p:nvSpPr>
          <p:cNvPr id="2055" name="Content Placeholder 11"/>
          <p:cNvSpPr>
            <a:spLocks noGrp="1"/>
          </p:cNvSpPr>
          <p:nvPr>
            <p:ph idx="4294967295"/>
          </p:nvPr>
        </p:nvSpPr>
        <p:spPr>
          <a:xfrm>
            <a:off x="7239000" y="2027238"/>
            <a:ext cx="3429000" cy="4525962"/>
          </a:xfrm>
        </p:spPr>
        <p:txBody>
          <a:bodyPr/>
          <a:lstStyle/>
          <a:p>
            <a:pPr eaLnBrk="1" hangingPunct="1"/>
            <a:r>
              <a:rPr lang="en-US" smtClean="0"/>
              <a:t>Process: </a:t>
            </a:r>
          </a:p>
          <a:p>
            <a:pPr eaLnBrk="1" hangingPunct="1">
              <a:buFontTx/>
              <a:buNone/>
            </a:pPr>
            <a:r>
              <a:rPr lang="en-US" smtClean="0"/>
              <a:t>	e</a:t>
            </a:r>
            <a:r>
              <a:rPr lang="en-US" baseline="30000" smtClean="0"/>
              <a:t>+</a:t>
            </a:r>
            <a:r>
              <a:rPr lang="en-US" smtClean="0"/>
              <a:t> e</a:t>
            </a:r>
            <a:r>
              <a:rPr lang="en-US" baseline="30000" smtClean="0"/>
              <a:t>-</a:t>
            </a:r>
            <a:r>
              <a:rPr lang="en-US" smtClean="0">
                <a:sym typeface="Wingdings" pitchFamily="2" charset="2"/>
              </a:rPr>
              <a:t>hX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At leading order sum of  unpolarized fragmentation functions from quark and anti-quark side</a:t>
            </a:r>
            <a:endParaRPr lang="en-US" smtClean="0"/>
          </a:p>
        </p:txBody>
      </p:sp>
      <p:pic>
        <p:nvPicPr>
          <p:cNvPr id="2056" name="Picture 12" descr="belle_singlehadron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620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3"/>
          <p:cNvSpPr txBox="1">
            <a:spLocks noChangeArrowheads="1"/>
          </p:cNvSpPr>
          <p:nvPr/>
        </p:nvSpPr>
        <p:spPr bwMode="auto">
          <a:xfrm>
            <a:off x="4330700" y="1752601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Times New Roman" pitchFamily="18" charset="0"/>
              </a:rPr>
              <a:t>e</a:t>
            </a:r>
            <a:r>
              <a:rPr lang="en-US" sz="1800" baseline="30000">
                <a:latin typeface="Times New Roman" pitchFamily="18" charset="0"/>
              </a:rPr>
              <a:t>-</a:t>
            </a:r>
            <a:r>
              <a:rPr lang="en-US" sz="1800">
                <a:latin typeface="Times New Roman" pitchFamily="18" charset="0"/>
              </a:rPr>
              <a:t> 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2058" name="Text Box 4"/>
          <p:cNvSpPr txBox="1">
            <a:spLocks noChangeArrowheads="1"/>
          </p:cNvSpPr>
          <p:nvPr/>
        </p:nvSpPr>
        <p:spPr bwMode="auto">
          <a:xfrm>
            <a:off x="3152776" y="3900488"/>
            <a:ext cx="428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Times New Roman" pitchFamily="18" charset="0"/>
              </a:rPr>
              <a:t>e</a:t>
            </a:r>
            <a:r>
              <a:rPr lang="en-US" sz="1800" baseline="30000">
                <a:latin typeface="Times New Roman" pitchFamily="18" charset="0"/>
              </a:rPr>
              <a:t>+</a:t>
            </a:r>
            <a:r>
              <a:rPr lang="en-US" sz="1800">
                <a:latin typeface="Times New Roman" pitchFamily="18" charset="0"/>
              </a:rPr>
              <a:t> </a:t>
            </a:r>
            <a:endParaRPr lang="en-US" sz="1800">
              <a:latin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138989" y="1130300"/>
          <a:ext cx="338613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4" imgW="1726920" imgH="393480" progId="Equation.3">
                  <p:embed/>
                </p:oleObj>
              </mc:Choice>
              <mc:Fallback>
                <p:oleObj name="Equation" r:id="rId4" imgW="1726920" imgH="39348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9" y="1130300"/>
                        <a:ext cx="3386137" cy="77470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4"/>
          <p:cNvPicPr>
            <a:picLocks noChangeAspect="1" noChangeArrowheads="1"/>
          </p:cNvPicPr>
          <p:nvPr/>
        </p:nvPicPr>
        <p:blipFill>
          <a:blip r:embed="rId6" cstate="print">
            <a:lum bright="-14000" contrast="42000"/>
          </a:blip>
          <a:srcRect/>
          <a:stretch>
            <a:fillRect/>
          </a:stretch>
        </p:blipFill>
        <p:spPr bwMode="auto">
          <a:xfrm>
            <a:off x="1647826" y="5334000"/>
            <a:ext cx="6886575" cy="1219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</p:pic>
      <p:sp>
        <p:nvSpPr>
          <p:cNvPr id="2060" name="TextBox 10"/>
          <p:cNvSpPr txBox="1">
            <a:spLocks noChangeArrowheads="1"/>
          </p:cNvSpPr>
          <p:nvPr/>
        </p:nvSpPr>
        <p:spPr bwMode="auto">
          <a:xfrm>
            <a:off x="5410200" y="3276600"/>
            <a:ext cx="38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253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rPr>
              <a:t>8/28-30/2022, TPIC autumn school</a:t>
            </a:r>
            <a:endParaRPr lang="en-US" altLang="ja-JP">
              <a:solidFill>
                <a:schemeClr val="tx2">
                  <a:shade val="90000"/>
                </a:schemeClr>
              </a:solidFill>
              <a:latin typeface="+mn-lt"/>
              <a:ea typeface="MS PGothic" pitchFamily="50" charset="-128"/>
              <a:cs typeface="+mn-cs"/>
            </a:endParaRPr>
          </a:p>
        </p:txBody>
      </p:sp>
      <p:sp>
        <p:nvSpPr>
          <p:cNvPr id="7475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9pPr>
          </a:lstStyle>
          <a:p>
            <a:pPr eaLnBrk="1" hangingPunct="1"/>
            <a:r>
              <a:rPr lang="de-DE" altLang="ja-JP" sz="1200" smtClean="0">
                <a:solidFill>
                  <a:srgbClr val="045C75"/>
                </a:solidFill>
                <a:cs typeface="HGP明朝E"/>
              </a:rPr>
              <a:t>Ralf Seidl: experimental rsults </a:t>
            </a:r>
            <a:endParaRPr lang="en-US" altLang="ja-JP" sz="1200">
              <a:solidFill>
                <a:srgbClr val="045C75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75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charset="0"/>
              </a:defRPr>
            </a:lvl9pPr>
          </a:lstStyle>
          <a:p>
            <a:pPr eaLnBrk="1" hangingPunct="1"/>
            <a:fld id="{33EA1FB9-5652-4727-BFE9-5318104A2062}" type="slidenum">
              <a:rPr lang="en-US" altLang="ja-JP" sz="1200">
                <a:solidFill>
                  <a:srgbClr val="045C75"/>
                </a:solidFill>
                <a:ea typeface="Arial Unicode MS" pitchFamily="50" charset="-128"/>
                <a:cs typeface="Arial Unicode MS" pitchFamily="50" charset="-128"/>
              </a:rPr>
              <a:pPr eaLnBrk="1" hangingPunct="1"/>
              <a:t>36</a:t>
            </a:fld>
            <a:endParaRPr lang="en-US" altLang="ja-JP" sz="1200">
              <a:solidFill>
                <a:srgbClr val="045C75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ea typeface="Arial Unicode MS" pitchFamily="50" charset="-128"/>
                <a:cs typeface="Arial Unicode MS" pitchFamily="50" charset="-128"/>
              </a:rPr>
              <a:t>Belle Detector and KEKB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76501" y="838553"/>
            <a:ext cx="4983482" cy="2819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1800" dirty="0">
                <a:ea typeface="Arial Unicode MS" pitchFamily="50" charset="-128"/>
              </a:rPr>
              <a:t>Asymmetric collider</a:t>
            </a:r>
          </a:p>
          <a:p>
            <a:pPr eaLnBrk="1" hangingPunct="1">
              <a:defRPr/>
            </a:pPr>
            <a:r>
              <a:rPr lang="en-US" altLang="ja-JP" sz="1800" dirty="0">
                <a:ea typeface="Arial Unicode MS" pitchFamily="50" charset="-128"/>
              </a:rPr>
              <a:t>8GeV e</a:t>
            </a:r>
            <a:r>
              <a:rPr lang="en-US" altLang="ja-JP" sz="1800" baseline="30000" dirty="0">
                <a:ea typeface="Arial Unicode MS" pitchFamily="50" charset="-128"/>
              </a:rPr>
              <a:t>-</a:t>
            </a:r>
            <a:r>
              <a:rPr lang="en-US" altLang="ja-JP" sz="1800" dirty="0">
                <a:ea typeface="Arial Unicode MS" pitchFamily="50" charset="-128"/>
              </a:rPr>
              <a:t> + 3.5GeV e</a:t>
            </a:r>
            <a:r>
              <a:rPr lang="en-US" altLang="ja-JP" sz="1800" baseline="30000" dirty="0">
                <a:ea typeface="Arial Unicode MS" pitchFamily="50" charset="-128"/>
              </a:rPr>
              <a:t>+</a:t>
            </a:r>
          </a:p>
          <a:p>
            <a:pPr eaLnBrk="1" hangingPunct="1">
              <a:defRPr/>
            </a:pPr>
            <a:r>
              <a:rPr lang="en-US" altLang="ja-JP" sz="1800" dirty="0">
                <a:ea typeface="Arial Unicode MS" pitchFamily="50" charset="-128"/>
              </a:rPr>
              <a:t> √s = 10.58GeV (</a:t>
            </a:r>
            <a:r>
              <a:rPr lang="en-US" altLang="ja-JP" sz="1800" dirty="0">
                <a:latin typeface="Symbol" pitchFamily="18" charset="2"/>
                <a:ea typeface="ＭＳ Ｐゴシック" pitchFamily="50" charset="-128"/>
              </a:rPr>
              <a:t>U</a:t>
            </a:r>
            <a:r>
              <a:rPr lang="en-US" altLang="ja-JP" sz="1800" dirty="0">
                <a:ea typeface="Arial Unicode MS" pitchFamily="50" charset="-128"/>
              </a:rPr>
              <a:t>(4S))</a:t>
            </a:r>
          </a:p>
          <a:p>
            <a:pPr eaLnBrk="1" hangingPunct="1">
              <a:defRPr/>
            </a:pPr>
            <a:r>
              <a:rPr lang="en-US" altLang="ja-JP" sz="1800" dirty="0" err="1">
                <a:ea typeface="Arial Unicode MS" pitchFamily="50" charset="-128"/>
              </a:rPr>
              <a:t>e</a:t>
            </a:r>
            <a:r>
              <a:rPr lang="en-US" altLang="ja-JP" sz="1800" baseline="30000" dirty="0" err="1">
                <a:ea typeface="Arial Unicode MS" pitchFamily="50" charset="-128"/>
              </a:rPr>
              <a:t>+</a:t>
            </a:r>
            <a:r>
              <a:rPr lang="en-US" altLang="ja-JP" sz="1800" dirty="0" err="1">
                <a:ea typeface="Arial Unicode MS" pitchFamily="50" charset="-128"/>
              </a:rPr>
              <a:t>e</a:t>
            </a:r>
            <a:r>
              <a:rPr lang="en-US" altLang="ja-JP" sz="1800" baseline="30000" dirty="0">
                <a:ea typeface="Arial Unicode MS" pitchFamily="50" charset="-128"/>
              </a:rPr>
              <a:t>-</a:t>
            </a:r>
            <a:r>
              <a:rPr lang="en-US" altLang="ja-JP" sz="1800" dirty="0">
                <a:ea typeface="Arial Unicode MS" pitchFamily="50" charset="-128"/>
                <a:sym typeface="Wingdings" pitchFamily="2" charset="2"/>
              </a:rPr>
              <a:t></a:t>
            </a:r>
            <a:r>
              <a:rPr lang="en-US" altLang="ja-JP" sz="1800" dirty="0">
                <a:latin typeface="Symbol" pitchFamily="18" charset="2"/>
                <a:ea typeface="ＭＳ Ｐゴシック" pitchFamily="50" charset="-128"/>
                <a:sym typeface="Wingdings" pitchFamily="2" charset="2"/>
              </a:rPr>
              <a:t>U</a:t>
            </a:r>
            <a:r>
              <a:rPr lang="en-US" altLang="ja-JP" sz="1800" dirty="0">
                <a:ea typeface="Arial Unicode MS" pitchFamily="50" charset="-128"/>
                <a:sym typeface="Wingdings" pitchFamily="2" charset="2"/>
              </a:rPr>
              <a:t>(4S)B</a:t>
            </a:r>
            <a:r>
              <a:rPr lang="en-US" altLang="ja-JP" sz="1800" dirty="0">
                <a:ea typeface="Arial Unicode MS" pitchFamily="50" charset="-128"/>
                <a:sym typeface="Symbol" pitchFamily="18" charset="2"/>
              </a:rPr>
              <a:t></a:t>
            </a:r>
            <a:r>
              <a:rPr lang="en-US" altLang="ja-JP" sz="1800" dirty="0">
                <a:ea typeface="Arial Unicode MS" pitchFamily="50" charset="-128"/>
                <a:sym typeface="Wingdings" pitchFamily="2" charset="2"/>
              </a:rPr>
              <a:t>B</a:t>
            </a:r>
            <a:endParaRPr lang="en-US" altLang="ja-JP" sz="1800" dirty="0">
              <a:ea typeface="Arial Unicode MS" pitchFamily="50" charset="-128"/>
            </a:endParaRPr>
          </a:p>
          <a:p>
            <a:pPr>
              <a:defRPr/>
            </a:pPr>
            <a:r>
              <a:rPr lang="en-US" altLang="ja-JP" sz="1800" dirty="0" err="1">
                <a:ea typeface="Arial Unicode MS" pitchFamily="50" charset="-128"/>
              </a:rPr>
              <a:t>e</a:t>
            </a:r>
            <a:r>
              <a:rPr lang="en-US" altLang="ja-JP" sz="1800" baseline="30000" dirty="0" err="1">
                <a:ea typeface="Arial Unicode MS" pitchFamily="50" charset="-128"/>
              </a:rPr>
              <a:t>+</a:t>
            </a:r>
            <a:r>
              <a:rPr lang="en-US" altLang="ja-JP" sz="1800" dirty="0" err="1">
                <a:ea typeface="Arial Unicode MS" pitchFamily="50" charset="-128"/>
              </a:rPr>
              <a:t>e</a:t>
            </a:r>
            <a:r>
              <a:rPr lang="en-US" altLang="ja-JP" sz="1800" baseline="30000" dirty="0">
                <a:ea typeface="Arial Unicode MS" pitchFamily="50" charset="-128"/>
              </a:rPr>
              <a:t>-</a:t>
            </a:r>
            <a:r>
              <a:rPr lang="en-US" altLang="ja-JP" sz="1800" dirty="0">
                <a:ea typeface="Arial Unicode MS" pitchFamily="50" charset="-128"/>
                <a:sym typeface="Wingdings" pitchFamily="2" charset="2"/>
              </a:rPr>
              <a:t></a:t>
            </a:r>
            <a:r>
              <a:rPr lang="en-US" altLang="ja-JP" sz="1800" dirty="0" err="1">
                <a:ea typeface="Arial Unicode MS" pitchFamily="50" charset="-128"/>
                <a:sym typeface="Wingdings" pitchFamily="2" charset="2"/>
              </a:rPr>
              <a:t>q</a:t>
            </a:r>
            <a:r>
              <a:rPr lang="en-US" altLang="ja-JP" sz="1800" dirty="0" err="1">
                <a:ea typeface="Arial Unicode MS" pitchFamily="50" charset="-128"/>
                <a:sym typeface="Symbol" pitchFamily="18" charset="2"/>
              </a:rPr>
              <a:t>q</a:t>
            </a:r>
            <a:r>
              <a:rPr lang="en-US" altLang="ja-JP" sz="1800" dirty="0">
                <a:ea typeface="Arial Unicode MS" pitchFamily="50" charset="-128"/>
                <a:sym typeface="Symbol" pitchFamily="18" charset="2"/>
              </a:rPr>
              <a:t>  (</a:t>
            </a:r>
            <a:r>
              <a:rPr lang="en-US" altLang="ja-JP" sz="1800" dirty="0" err="1">
                <a:ea typeface="Arial Unicode MS" pitchFamily="50" charset="-128"/>
                <a:sym typeface="Symbol" pitchFamily="18" charset="2"/>
              </a:rPr>
              <a:t>u,d,s,c</a:t>
            </a:r>
            <a:r>
              <a:rPr lang="en-US" altLang="ja-JP" sz="1800" dirty="0">
                <a:ea typeface="Arial Unicode MS" pitchFamily="50" charset="-128"/>
                <a:sym typeface="Symbol" pitchFamily="18" charset="2"/>
              </a:rPr>
              <a:t>)</a:t>
            </a:r>
          </a:p>
          <a:p>
            <a:pPr>
              <a:defRPr/>
            </a:pPr>
            <a:r>
              <a:rPr lang="en-US" altLang="ja-JP" sz="1800" dirty="0">
                <a:ea typeface="Arial Unicode MS" pitchFamily="50" charset="-128"/>
              </a:rPr>
              <a:t>Integrated Luminosity: &gt;1000 fb</a:t>
            </a:r>
            <a:r>
              <a:rPr lang="en-US" altLang="ja-JP" sz="1800" baseline="30000" dirty="0">
                <a:ea typeface="Arial Unicode MS" pitchFamily="50" charset="-128"/>
              </a:rPr>
              <a:t>-1</a:t>
            </a:r>
          </a:p>
          <a:p>
            <a:pPr eaLnBrk="1" hangingPunct="1">
              <a:defRPr/>
            </a:pPr>
            <a:r>
              <a:rPr lang="en-US" altLang="ja-JP" sz="1800" dirty="0">
                <a:ea typeface="Arial Unicode MS" pitchFamily="50" charset="-128"/>
              </a:rPr>
              <a:t>Continuum production: 10.52 GeV</a:t>
            </a:r>
          </a:p>
          <a:p>
            <a:pPr eaLnBrk="1" hangingPunct="1">
              <a:defRPr/>
            </a:pPr>
            <a:r>
              <a:rPr lang="en-US" altLang="ja-JP" sz="1800" dirty="0">
                <a:ea typeface="Arial Unicode MS" pitchFamily="50" charset="-128"/>
              </a:rPr>
              <a:t>&gt;70fb</a:t>
            </a:r>
            <a:r>
              <a:rPr lang="en-US" altLang="ja-JP" sz="1800" baseline="30000" dirty="0">
                <a:ea typeface="Arial Unicode MS" pitchFamily="50" charset="-128"/>
              </a:rPr>
              <a:t>-1</a:t>
            </a:r>
            <a:r>
              <a:rPr lang="en-US" altLang="ja-JP" sz="1800" dirty="0">
                <a:ea typeface="Arial Unicode MS" pitchFamily="50" charset="-128"/>
              </a:rPr>
              <a:t> =&gt;  </a:t>
            </a:r>
            <a:r>
              <a:rPr lang="en-US" altLang="ja-JP" sz="1800" dirty="0" smtClean="0">
                <a:ea typeface="Arial Unicode MS" pitchFamily="50" charset="-128"/>
              </a:rPr>
              <a:t>continuum</a:t>
            </a:r>
          </a:p>
          <a:p>
            <a:pPr eaLnBrk="1" hangingPunct="1">
              <a:defRPr/>
            </a:pPr>
            <a:r>
              <a:rPr lang="en-US" altLang="ja-JP" sz="1800" dirty="0" smtClean="0">
                <a:ea typeface="Arial Unicode MS" pitchFamily="50" charset="-128"/>
              </a:rPr>
              <a:t>Similarly also BABAR at SLAC</a:t>
            </a:r>
          </a:p>
          <a:p>
            <a:pPr eaLnBrk="1" hangingPunct="1">
              <a:defRPr/>
            </a:pPr>
            <a:r>
              <a:rPr lang="en-US" altLang="ja-JP" sz="1800" dirty="0" smtClean="0">
                <a:ea typeface="Arial Unicode MS" pitchFamily="50" charset="-128"/>
              </a:rPr>
              <a:t>older </a:t>
            </a:r>
            <a:r>
              <a:rPr lang="en-US" altLang="ja-JP" sz="1800" dirty="0" err="1" smtClean="0">
                <a:ea typeface="Arial Unicode MS" pitchFamily="50" charset="-128"/>
              </a:rPr>
              <a:t>e</a:t>
            </a:r>
            <a:r>
              <a:rPr lang="en-US" altLang="ja-JP" sz="1800" baseline="30000" dirty="0" err="1" smtClean="0">
                <a:ea typeface="Arial Unicode MS" pitchFamily="50" charset="-128"/>
              </a:rPr>
              <a:t>+</a:t>
            </a:r>
            <a:r>
              <a:rPr lang="en-US" altLang="ja-JP" sz="1800" dirty="0" err="1" smtClean="0">
                <a:ea typeface="Arial Unicode MS" pitchFamily="50" charset="-128"/>
              </a:rPr>
              <a:t>e</a:t>
            </a:r>
            <a:r>
              <a:rPr lang="en-US" altLang="ja-JP" sz="1800" baseline="30000" dirty="0" smtClean="0">
                <a:ea typeface="Arial Unicode MS" pitchFamily="50" charset="-128"/>
              </a:rPr>
              <a:t>-</a:t>
            </a:r>
            <a:r>
              <a:rPr lang="en-US" altLang="ja-JP" sz="1800" dirty="0" smtClean="0">
                <a:ea typeface="Arial Unicode MS" pitchFamily="50" charset="-128"/>
              </a:rPr>
              <a:t> contributions to FFs from LEP, SLD and PETRA, CLEO </a:t>
            </a:r>
            <a:endParaRPr lang="en-US" altLang="ja-JP" sz="1800" dirty="0">
              <a:ea typeface="Arial Unicode MS" pitchFamily="50" charset="-128"/>
            </a:endParaRPr>
          </a:p>
          <a:p>
            <a:pPr eaLnBrk="1" hangingPunct="1">
              <a:defRPr/>
            </a:pPr>
            <a:endParaRPr lang="en-US" altLang="ja-JP" sz="1800" dirty="0">
              <a:ea typeface="Arial Unicode MS" pitchFamily="50" charset="-128"/>
            </a:endParaRPr>
          </a:p>
        </p:txBody>
      </p:sp>
      <p:grpSp>
        <p:nvGrpSpPr>
          <p:cNvPr id="74760" name="Group 5"/>
          <p:cNvGrpSpPr>
            <a:grpSpLocks/>
          </p:cNvGrpSpPr>
          <p:nvPr/>
        </p:nvGrpSpPr>
        <p:grpSpPr bwMode="auto">
          <a:xfrm>
            <a:off x="5791200" y="1143000"/>
            <a:ext cx="5105400" cy="2590800"/>
            <a:chOff x="0" y="2593"/>
            <a:chExt cx="2523" cy="1456"/>
          </a:xfrm>
        </p:grpSpPr>
        <p:grpSp>
          <p:nvGrpSpPr>
            <p:cNvPr id="74763" name="Group 6"/>
            <p:cNvGrpSpPr>
              <a:grpSpLocks/>
            </p:cNvGrpSpPr>
            <p:nvPr/>
          </p:nvGrpSpPr>
          <p:grpSpPr bwMode="auto">
            <a:xfrm>
              <a:off x="0" y="2593"/>
              <a:ext cx="2400" cy="1456"/>
              <a:chOff x="0" y="2593"/>
              <a:chExt cx="2400" cy="1456"/>
            </a:xfrm>
          </p:grpSpPr>
          <p:grpSp>
            <p:nvGrpSpPr>
              <p:cNvPr id="74766" name="Group 7"/>
              <p:cNvGrpSpPr>
                <a:grpSpLocks/>
              </p:cNvGrpSpPr>
              <p:nvPr/>
            </p:nvGrpSpPr>
            <p:grpSpPr bwMode="auto">
              <a:xfrm>
                <a:off x="0" y="2593"/>
                <a:ext cx="2400" cy="1456"/>
                <a:chOff x="0" y="2593"/>
                <a:chExt cx="2400" cy="1456"/>
              </a:xfrm>
            </p:grpSpPr>
            <p:pic>
              <p:nvPicPr>
                <p:cNvPr id="74768" name="Picture 8" descr="KEKphoto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593"/>
                  <a:ext cx="2400" cy="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769" name="Oval 9"/>
                <p:cNvSpPr>
                  <a:spLocks noChangeArrowheads="1"/>
                </p:cNvSpPr>
                <p:nvPr/>
              </p:nvSpPr>
              <p:spPr bwMode="auto">
                <a:xfrm rot="21479427">
                  <a:off x="410" y="3172"/>
                  <a:ext cx="1098" cy="318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 Unicode MS" pitchFamily="50" charset="-128"/>
                      <a:cs typeface="Arial" charset="0"/>
                    </a:defRPr>
                  </a:lvl9pPr>
                </a:lstStyle>
                <a:p>
                  <a:pPr eaLnBrk="1" hangingPunct="1"/>
                  <a:endParaRPr lang="ja-JP" altLang="ja-JP">
                    <a:cs typeface="HGP明朝E"/>
                  </a:endParaRPr>
                </a:p>
              </p:txBody>
            </p:sp>
          </p:grpSp>
          <p:sp>
            <p:nvSpPr>
              <p:cNvPr id="74767" name="Line 10"/>
              <p:cNvSpPr>
                <a:spLocks noChangeShapeType="1"/>
              </p:cNvSpPr>
              <p:nvPr/>
            </p:nvSpPr>
            <p:spPr bwMode="auto">
              <a:xfrm flipH="1">
                <a:off x="1232" y="2936"/>
                <a:ext cx="152" cy="21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74764" name="Text Box 11"/>
            <p:cNvSpPr txBox="1">
              <a:spLocks noChangeArrowheads="1"/>
            </p:cNvSpPr>
            <p:nvPr/>
          </p:nvSpPr>
          <p:spPr bwMode="auto">
            <a:xfrm>
              <a:off x="1384" y="2746"/>
              <a:ext cx="113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Belle detector</a:t>
              </a:r>
            </a:p>
          </p:txBody>
        </p:sp>
        <p:sp>
          <p:nvSpPr>
            <p:cNvPr id="74765" name="Text Box 12"/>
            <p:cNvSpPr txBox="1">
              <a:spLocks noChangeArrowheads="1"/>
            </p:cNvSpPr>
            <p:nvPr/>
          </p:nvSpPr>
          <p:spPr bwMode="auto">
            <a:xfrm>
              <a:off x="410" y="2833"/>
              <a:ext cx="660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FF0000"/>
                  </a:solidFill>
                  <a:latin typeface="Times New Roman" pitchFamily="18" charset="0"/>
                  <a:ea typeface="ＭＳ Ｐゴシック" charset="-128"/>
                </a:rPr>
                <a:t>KEKB</a:t>
              </a:r>
            </a:p>
          </p:txBody>
        </p:sp>
      </p:grpSp>
      <p:pic>
        <p:nvPicPr>
          <p:cNvPr id="74761" name="Picture 13" descr="lum_da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5"/>
          <a:stretch/>
        </p:blipFill>
        <p:spPr bwMode="auto">
          <a:xfrm>
            <a:off x="1244026" y="5038603"/>
            <a:ext cx="343682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029201" y="3478650"/>
            <a:ext cx="5588965" cy="3607951"/>
            <a:chOff x="349955" y="990600"/>
            <a:chExt cx="8486948" cy="5834134"/>
          </a:xfrm>
        </p:grpSpPr>
        <p:pic>
          <p:nvPicPr>
            <p:cNvPr id="19" name="Picture 4" descr="BelleFi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89" y="990600"/>
              <a:ext cx="7696200" cy="545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5209823" y="5828658"/>
              <a:ext cx="3195637" cy="70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00"/>
                  </a:solidFill>
                  <a:latin typeface="Symbol" pitchFamily="18" charset="2"/>
                  <a:cs typeface="HGP明朝E"/>
                </a:rPr>
                <a:t>m </a:t>
              </a: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/ </a:t>
              </a:r>
              <a:r>
                <a:rPr lang="en-US" altLang="ja-JP" sz="1600" b="1" i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K</a:t>
              </a:r>
              <a:r>
                <a:rPr lang="en-US" altLang="ja-JP" sz="1600" b="1" i="1" baseline="-250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L</a:t>
              </a: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 detection</a:t>
              </a:r>
              <a:endParaRPr lang="en-US" altLang="ja-JP" sz="1600" dirty="0">
                <a:solidFill>
                  <a:srgbClr val="000000"/>
                </a:solidFill>
                <a:latin typeface="Times New Roman" pitchFamily="18" charset="0"/>
                <a:cs typeface="HGP明朝E"/>
              </a:endParaRP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en-US" altLang="ja-JP" sz="16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 14/15 lyr. </a:t>
              </a:r>
              <a:r>
                <a:rPr lang="en-US" altLang="ja-JP" sz="1600" dirty="0" err="1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RPC+Fe</a:t>
              </a:r>
              <a:endParaRPr lang="en-US" altLang="ja-JP" sz="1600" dirty="0">
                <a:solidFill>
                  <a:srgbClr val="000000"/>
                </a:solidFill>
                <a:latin typeface="Times New Roman" pitchFamily="18" charset="0"/>
                <a:cs typeface="HGP明朝E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5441244" y="4173538"/>
              <a:ext cx="3395659" cy="78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Central Drift Chamber</a:t>
              </a:r>
              <a:endParaRPr lang="en-US" altLang="ja-JP" sz="1600" i="1" dirty="0">
                <a:solidFill>
                  <a:srgbClr val="000000"/>
                </a:solidFill>
                <a:latin typeface="Times New Roman" pitchFamily="18" charset="0"/>
                <a:cs typeface="HGP明朝E"/>
              </a:endParaRP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en-US" altLang="ja-JP" sz="16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       small cell +He/C</a:t>
              </a:r>
              <a:r>
                <a:rPr lang="en-US" altLang="ja-JP" sz="1600" baseline="-250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2</a:t>
              </a:r>
              <a:r>
                <a:rPr lang="en-US" altLang="ja-JP" sz="16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H</a:t>
              </a:r>
              <a:r>
                <a:rPr lang="en-US" altLang="ja-JP" sz="1600" baseline="-250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6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697089" y="2362200"/>
              <a:ext cx="2189163" cy="6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ja-JP" sz="1600" b="1" dirty="0" err="1">
                  <a:latin typeface="Times New Roman" pitchFamily="18" charset="0"/>
                  <a:cs typeface="HGP明朝E"/>
                </a:rPr>
                <a:t>CsI</a:t>
              </a:r>
              <a:r>
                <a:rPr lang="en-US" altLang="ja-JP" sz="1600" b="1" dirty="0">
                  <a:latin typeface="Times New Roman" pitchFamily="18" charset="0"/>
                  <a:cs typeface="HGP明朝E"/>
                </a:rPr>
                <a:t>(Tl)</a:t>
              </a:r>
              <a:r>
                <a:rPr lang="en-US" altLang="ja-JP" sz="1600" dirty="0">
                  <a:latin typeface="Times New Roman" pitchFamily="18" charset="0"/>
                  <a:cs typeface="HGP明朝E"/>
                </a:rPr>
                <a:t> </a:t>
              </a: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altLang="ja-JP" sz="1600" dirty="0">
                  <a:latin typeface="Times New Roman" pitchFamily="18" charset="0"/>
                  <a:cs typeface="HGP明朝E"/>
                </a:rPr>
                <a:t>   16</a:t>
              </a:r>
              <a:r>
                <a:rPr lang="en-US" altLang="ja-JP" sz="1600" i="1" dirty="0">
                  <a:latin typeface="Times New Roman" pitchFamily="18" charset="0"/>
                  <a:cs typeface="HGP明朝E"/>
                </a:rPr>
                <a:t>X</a:t>
              </a:r>
              <a:r>
                <a:rPr lang="en-US" altLang="ja-JP" sz="1600" i="1" baseline="-25000" dirty="0">
                  <a:latin typeface="Times New Roman" pitchFamily="18" charset="0"/>
                  <a:cs typeface="HGP明朝E"/>
                </a:rPr>
                <a:t>0</a:t>
              </a:r>
              <a:endParaRPr lang="en-US" altLang="ja-JP" sz="1600" dirty="0">
                <a:latin typeface="Times New Roman" pitchFamily="18" charset="0"/>
                <a:cs typeface="HGP明朝E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4862689" y="1125539"/>
              <a:ext cx="3489325" cy="6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ja-JP" sz="1600" dirty="0">
                  <a:latin typeface="Times New Roman" pitchFamily="18" charset="0"/>
                  <a:cs typeface="HGP明朝E"/>
                </a:rPr>
                <a:t> </a:t>
              </a:r>
              <a:r>
                <a:rPr lang="en-US" altLang="ja-JP" sz="1600" b="1" dirty="0">
                  <a:latin typeface="Times New Roman" pitchFamily="18" charset="0"/>
                  <a:cs typeface="HGP明朝E"/>
                </a:rPr>
                <a:t>Aerogel Cherenkov </a:t>
              </a:r>
              <a:r>
                <a:rPr lang="en-US" altLang="ja-JP" sz="1600" b="1" dirty="0" err="1">
                  <a:latin typeface="Times New Roman" pitchFamily="18" charset="0"/>
                  <a:cs typeface="HGP明朝E"/>
                </a:rPr>
                <a:t>cnt</a:t>
              </a:r>
              <a:r>
                <a:rPr lang="en-US" altLang="ja-JP" sz="1600" b="1" dirty="0">
                  <a:latin typeface="Times New Roman" pitchFamily="18" charset="0"/>
                  <a:cs typeface="HGP明朝E"/>
                </a:rPr>
                <a:t>.</a:t>
              </a:r>
              <a:endParaRPr lang="en-US" altLang="ja-JP" sz="1600" dirty="0">
                <a:latin typeface="Times New Roman" pitchFamily="18" charset="0"/>
                <a:cs typeface="HGP明朝E"/>
              </a:endParaRPr>
            </a:p>
            <a:p>
              <a:pPr>
                <a:lnSpc>
                  <a:spcPct val="10000"/>
                </a:lnSpc>
                <a:spcBef>
                  <a:spcPct val="50000"/>
                </a:spcBef>
              </a:pPr>
              <a:r>
                <a:rPr lang="en-US" altLang="ja-JP" sz="1600" dirty="0">
                  <a:latin typeface="Times New Roman" pitchFamily="18" charset="0"/>
                  <a:cs typeface="HGP明朝E"/>
                </a:rPr>
                <a:t>              n=1.015~1.030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2664178" y="5672847"/>
              <a:ext cx="2579462" cy="74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Si </a:t>
              </a:r>
              <a:r>
                <a:rPr lang="en-US" altLang="ja-JP" sz="1600" b="1" dirty="0" err="1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vtx</a:t>
              </a: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. det.</a:t>
              </a:r>
            </a:p>
            <a:p>
              <a:pPr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ja-JP" sz="1600" dirty="0">
                  <a:solidFill>
                    <a:srgbClr val="000000"/>
                  </a:solidFill>
                  <a:latin typeface="Times New Roman" pitchFamily="18" charset="0"/>
                  <a:cs typeface="HGP明朝E"/>
                </a:rPr>
                <a:t>   3/4 lyr. DSSD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544836" y="3153925"/>
              <a:ext cx="2003631" cy="54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r>
                <a:rPr lang="en-US" altLang="ja-JP" sz="1600" b="1" dirty="0">
                  <a:latin typeface="Times New Roman" pitchFamily="18" charset="0"/>
                  <a:cs typeface="HGP明朝E"/>
                </a:rPr>
                <a:t>TOF counter</a:t>
              </a:r>
              <a:endParaRPr lang="en-US" altLang="ja-JP" sz="1600" dirty="0">
                <a:latin typeface="Times New Roman" pitchFamily="18" charset="0"/>
                <a:cs typeface="HGP明朝E"/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908051" y="1295400"/>
              <a:ext cx="1987550" cy="78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ja-JP" sz="1600" b="1" dirty="0">
                  <a:latin typeface="Times New Roman" pitchFamily="18" charset="0"/>
                  <a:cs typeface="HGP明朝E"/>
                </a:rPr>
                <a:t>SC solenoid</a:t>
              </a:r>
            </a:p>
            <a:p>
              <a:pPr>
                <a:lnSpc>
                  <a:spcPct val="20000"/>
                </a:lnSpc>
                <a:spcBef>
                  <a:spcPct val="50000"/>
                </a:spcBef>
              </a:pPr>
              <a:r>
                <a:rPr lang="en-US" altLang="ja-JP" sz="1600" dirty="0">
                  <a:latin typeface="Times New Roman" pitchFamily="18" charset="0"/>
                  <a:cs typeface="HGP明朝E"/>
                </a:rPr>
                <a:t>   1.5T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>
              <a:off x="4716463" y="1700213"/>
              <a:ext cx="1727200" cy="1249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 flipV="1">
              <a:off x="5076824" y="3741739"/>
              <a:ext cx="1107497" cy="1931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1905000" y="3021013"/>
              <a:ext cx="2379663" cy="3317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1835150" y="2517775"/>
              <a:ext cx="252095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1763713" y="1870075"/>
              <a:ext cx="2663825" cy="86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18"/>
            <p:cNvSpPr>
              <a:spLocks noChangeShapeType="1"/>
            </p:cNvSpPr>
            <p:nvPr/>
          </p:nvSpPr>
          <p:spPr bwMode="auto">
            <a:xfrm flipV="1">
              <a:off x="3661834" y="3309937"/>
              <a:ext cx="838729" cy="2507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19"/>
            <p:cNvSpPr>
              <a:spLocks noChangeShapeType="1"/>
            </p:cNvSpPr>
            <p:nvPr/>
          </p:nvSpPr>
          <p:spPr bwMode="auto">
            <a:xfrm flipH="1" flipV="1">
              <a:off x="4932363" y="3309938"/>
              <a:ext cx="1439862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743832" y="4139662"/>
              <a:ext cx="1573213" cy="54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600" dirty="0">
                  <a:solidFill>
                    <a:srgbClr val="CC00CC"/>
                  </a:solidFill>
                  <a:latin typeface="Times New Roman" pitchFamily="18" charset="0"/>
                  <a:cs typeface="HGP明朝E"/>
                </a:rPr>
                <a:t>8 GeV </a:t>
              </a:r>
              <a:r>
                <a:rPr lang="en-US" altLang="ja-JP" sz="1600" i="1" dirty="0">
                  <a:solidFill>
                    <a:srgbClr val="CC00CC"/>
                  </a:solidFill>
                  <a:latin typeface="Times New Roman" pitchFamily="18" charset="0"/>
                  <a:cs typeface="HGP明朝E"/>
                </a:rPr>
                <a:t>e</a:t>
              </a:r>
              <a:r>
                <a:rPr lang="en-US" altLang="ja-JP" sz="1600" baseline="30000" dirty="0">
                  <a:solidFill>
                    <a:srgbClr val="CC00CC"/>
                  </a:solidFill>
                  <a:latin typeface="Symbol" pitchFamily="18" charset="2"/>
                  <a:cs typeface="HGP明朝E"/>
                </a:rPr>
                <a:t>-</a:t>
              </a:r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 flipV="1">
              <a:off x="755651" y="3936462"/>
              <a:ext cx="1009649" cy="287337"/>
            </a:xfrm>
            <a:prstGeom prst="line">
              <a:avLst/>
            </a:prstGeom>
            <a:noFill/>
            <a:ln w="57150">
              <a:solidFill>
                <a:srgbClr val="FF99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6631870" y="2661057"/>
              <a:ext cx="1933575" cy="54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 sz="1600" dirty="0">
                  <a:solidFill>
                    <a:srgbClr val="CC00CC"/>
                  </a:solidFill>
                  <a:latin typeface="Times New Roman" pitchFamily="18" charset="0"/>
                  <a:cs typeface="HGP明朝E"/>
                </a:rPr>
                <a:t>3.5 GeV </a:t>
              </a:r>
              <a:r>
                <a:rPr lang="en-US" altLang="ja-JP" sz="1600" i="1" dirty="0">
                  <a:solidFill>
                    <a:srgbClr val="CC00CC"/>
                  </a:solidFill>
                  <a:latin typeface="Times New Roman" pitchFamily="18" charset="0"/>
                  <a:cs typeface="HGP明朝E"/>
                </a:rPr>
                <a:t>e</a:t>
              </a:r>
              <a:r>
                <a:rPr lang="en-US" altLang="ja-JP" sz="1600" baseline="30000" dirty="0">
                  <a:solidFill>
                    <a:srgbClr val="CC00CC"/>
                  </a:solidFill>
                  <a:latin typeface="Symbol" pitchFamily="18" charset="2"/>
                  <a:cs typeface="HGP明朝E"/>
                </a:rPr>
                <a:t>+</a:t>
              </a: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6687608" y="2345987"/>
              <a:ext cx="720725" cy="215900"/>
            </a:xfrm>
            <a:prstGeom prst="line">
              <a:avLst/>
            </a:prstGeom>
            <a:noFill/>
            <a:ln w="57150">
              <a:solidFill>
                <a:srgbClr val="FF99C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 Box 3"/>
            <p:cNvSpPr txBox="1">
              <a:spLocks noChangeArrowheads="1"/>
            </p:cNvSpPr>
            <p:nvPr/>
          </p:nvSpPr>
          <p:spPr bwMode="auto">
            <a:xfrm>
              <a:off x="349955" y="4933545"/>
              <a:ext cx="2895601" cy="189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50" charset="-128"/>
                  <a:cs typeface="Arial" charset="0"/>
                </a:defRPr>
              </a:lvl9pPr>
            </a:lstStyle>
            <a:p>
              <a:pPr algn="ctr"/>
              <a:r>
                <a:rPr lang="en-US" altLang="ja-JP" sz="1400" b="1" dirty="0">
                  <a:solidFill>
                    <a:schemeClr val="hlink"/>
                  </a:solidFill>
                  <a:latin typeface="Times New Roman" pitchFamily="18" charset="0"/>
                  <a:ea typeface="ＭＳ Ｐゴシック" charset="-128"/>
                </a:rPr>
                <a:t>Good tracking and particle identification!</a:t>
              </a:r>
            </a:p>
            <a:p>
              <a:pPr algn="ctr"/>
              <a:r>
                <a:rPr lang="en-US" altLang="ja-JP" sz="1400" b="1" dirty="0">
                  <a:solidFill>
                    <a:schemeClr val="hlink"/>
                  </a:solidFill>
                  <a:latin typeface="Symbol" pitchFamily="18" charset="2"/>
                  <a:ea typeface="ＭＳ Ｐゴシック" charset="-128"/>
                </a:rPr>
                <a:t>e</a:t>
              </a:r>
              <a:r>
                <a:rPr lang="en-US" altLang="ja-JP" sz="1400" b="1" dirty="0">
                  <a:solidFill>
                    <a:schemeClr val="hlink"/>
                  </a:solidFill>
                  <a:latin typeface="Times New Roman" pitchFamily="18" charset="0"/>
                  <a:ea typeface="ＭＳ Ｐゴシック" charset="-128"/>
                </a:rPr>
                <a:t>(K)~85%,</a:t>
              </a:r>
            </a:p>
            <a:p>
              <a:pPr algn="ctr"/>
              <a:r>
                <a:rPr lang="en-US" altLang="ja-JP" sz="1400" b="1" dirty="0">
                  <a:solidFill>
                    <a:schemeClr val="hlink"/>
                  </a:solidFill>
                  <a:latin typeface="Symbol" pitchFamily="18" charset="2"/>
                  <a:ea typeface="ＭＳ Ｐゴシック" charset="-128"/>
                </a:rPr>
                <a:t>e</a:t>
              </a:r>
              <a:r>
                <a:rPr lang="en-US" altLang="ja-JP" sz="1400" b="1" dirty="0">
                  <a:solidFill>
                    <a:schemeClr val="hlink"/>
                  </a:solidFill>
                  <a:latin typeface="Times New Roman" pitchFamily="18" charset="0"/>
                  <a:ea typeface="ＭＳ Ｐゴシック" charset="-128"/>
                </a:rPr>
                <a:t>(</a:t>
              </a:r>
              <a:r>
                <a:rPr lang="en-US" altLang="ja-JP" sz="1400" b="1" dirty="0" err="1">
                  <a:solidFill>
                    <a:schemeClr val="hlink"/>
                  </a:solidFill>
                  <a:latin typeface="Symbol" pitchFamily="18" charset="2"/>
                  <a:ea typeface="ＭＳ Ｐゴシック" charset="-128"/>
                </a:rPr>
                <a:t>p</a:t>
              </a:r>
              <a:r>
                <a:rPr lang="en-US" altLang="ja-JP" sz="1400" b="1" dirty="0" err="1">
                  <a:solidFill>
                    <a:schemeClr val="hlink"/>
                  </a:solidFill>
                  <a:latin typeface="Times New Roman" pitchFamily="18" charset="0"/>
                  <a:ea typeface="ＭＳ Ｐゴシック" charset="-128"/>
                  <a:sym typeface="Wingdings" pitchFamily="2" charset="2"/>
                </a:rPr>
                <a:t>K</a:t>
              </a:r>
              <a:r>
                <a:rPr lang="en-US" altLang="ja-JP" sz="1400" b="1" dirty="0">
                  <a:solidFill>
                    <a:schemeClr val="hlink"/>
                  </a:solidFill>
                  <a:latin typeface="Times New Roman" pitchFamily="18" charset="0"/>
                  <a:ea typeface="ＭＳ Ｐゴシック" charset="-128"/>
                  <a:sym typeface="Wingdings" pitchFamily="2" charset="2"/>
                </a:rPr>
                <a:t>)&lt;10%</a:t>
              </a:r>
              <a:endParaRPr lang="en-US" altLang="ja-JP" sz="1400" b="1" dirty="0">
                <a:solidFill>
                  <a:schemeClr val="hlink"/>
                </a:solidFill>
                <a:latin typeface="Times New Roman" pitchFamily="18" charset="0"/>
                <a:ea typeface="ＭＳ Ｐゴシック" charset="-128"/>
              </a:endParaRPr>
            </a:p>
            <a:p>
              <a:pPr algn="ctr"/>
              <a:endParaRPr lang="en-US" altLang="ja-JP" sz="1400" b="1" dirty="0">
                <a:solidFill>
                  <a:schemeClr val="hlink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Fragmentation functions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7D2A9-AE7E-447D-BF6C-636142A6757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890937" y="759024"/>
            <a:ext cx="2552302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1F8C1E"/>
                </a:solidFill>
              </a:rPr>
              <a:t>de </a:t>
            </a:r>
            <a:r>
              <a:rPr lang="en-US" sz="1400" b="1" dirty="0" err="1">
                <a:solidFill>
                  <a:srgbClr val="1F8C1E"/>
                </a:solidFill>
              </a:rPr>
              <a:t>Florian</a:t>
            </a:r>
            <a:r>
              <a:rPr lang="en-US" sz="1400" b="1" dirty="0">
                <a:solidFill>
                  <a:srgbClr val="1F8C1E"/>
                </a:solidFill>
              </a:rPr>
              <a:t>, </a:t>
            </a:r>
            <a:r>
              <a:rPr lang="en-US" sz="1400" b="1" dirty="0" err="1">
                <a:solidFill>
                  <a:srgbClr val="1F8C1E"/>
                </a:solidFill>
              </a:rPr>
              <a:t>Sassot</a:t>
            </a:r>
            <a:r>
              <a:rPr lang="en-US" sz="1400" b="1" dirty="0">
                <a:solidFill>
                  <a:srgbClr val="1F8C1E"/>
                </a:solidFill>
              </a:rPr>
              <a:t>, </a:t>
            </a:r>
            <a:r>
              <a:rPr lang="en-US" sz="1400" b="1" dirty="0" err="1">
                <a:solidFill>
                  <a:srgbClr val="1F8C1E"/>
                </a:solidFill>
              </a:rPr>
              <a:t>Stratmann</a:t>
            </a:r>
            <a:endParaRPr lang="de-DE" sz="14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35062"/>
            <a:ext cx="4419600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31579"/>
            <a:ext cx="469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922179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0"/>
          <p:cNvSpPr>
            <a:spLocks noGrp="1"/>
          </p:cNvSpPr>
          <p:nvPr>
            <p:ph sz="half" idx="1"/>
          </p:nvPr>
        </p:nvSpPr>
        <p:spPr>
          <a:xfrm>
            <a:off x="1600200" y="1143000"/>
            <a:ext cx="4648200" cy="1925664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 results for </a:t>
            </a:r>
            <a:r>
              <a:rPr lang="en-US" sz="2900" dirty="0">
                <a:solidFill>
                  <a:srgbClr val="0000CC"/>
                </a:solidFill>
                <a:latin typeface="Symbol" charset="2"/>
              </a:rPr>
              <a:t>p</a:t>
            </a:r>
            <a:r>
              <a:rPr lang="en-US" sz="2900" baseline="30000" dirty="0">
                <a:solidFill>
                  <a:srgbClr val="0000CC"/>
                </a:solidFill>
                <a:latin typeface="Symbol" charset="2"/>
              </a:rPr>
              <a:t>±</a:t>
            </a:r>
            <a:r>
              <a:rPr lang="en-US" sz="2900" dirty="0">
                <a:solidFill>
                  <a:srgbClr val="0000CC"/>
                </a:solidFill>
              </a:rPr>
              <a:t>, K</a:t>
            </a:r>
            <a:r>
              <a:rPr lang="en-US" sz="2900" baseline="30000" dirty="0">
                <a:solidFill>
                  <a:srgbClr val="0000CC"/>
                </a:solidFill>
              </a:rPr>
              <a:t>±</a:t>
            </a:r>
            <a:r>
              <a:rPr lang="en-US" sz="2900" dirty="0">
                <a:solidFill>
                  <a:srgbClr val="0000CC"/>
                </a:solidFill>
              </a:rPr>
              <a:t>, chg. hadrons</a:t>
            </a:r>
          </a:p>
          <a:p>
            <a:r>
              <a:rPr lang="en-US" sz="2900" dirty="0"/>
              <a:t>full flavor separation for </a:t>
            </a:r>
            <a:r>
              <a:rPr lang="en-US" sz="2900" dirty="0" err="1">
                <a:solidFill>
                  <a:srgbClr val="0000CC"/>
                </a:solidFill>
              </a:rPr>
              <a:t>D</a:t>
            </a:r>
            <a:r>
              <a:rPr lang="en-US" sz="2900" baseline="-25000" dirty="0" err="1">
                <a:solidFill>
                  <a:srgbClr val="0000CC"/>
                </a:solidFill>
              </a:rPr>
              <a:t>i</a:t>
            </a:r>
            <a:r>
              <a:rPr lang="en-US" sz="2900" baseline="30000" dirty="0" err="1">
                <a:solidFill>
                  <a:srgbClr val="0000CC"/>
                </a:solidFill>
              </a:rPr>
              <a:t>H</a:t>
            </a:r>
            <a:r>
              <a:rPr lang="en-US" sz="2900" dirty="0">
                <a:solidFill>
                  <a:srgbClr val="0000CC"/>
                </a:solidFill>
              </a:rPr>
              <a:t>(z) </a:t>
            </a:r>
            <a:r>
              <a:rPr lang="en-US" sz="2900" dirty="0"/>
              <a:t>and</a:t>
            </a:r>
            <a:r>
              <a:rPr lang="en-US" sz="2900" dirty="0">
                <a:solidFill>
                  <a:srgbClr val="0000CC"/>
                </a:solidFill>
              </a:rPr>
              <a:t> </a:t>
            </a:r>
            <a:r>
              <a:rPr lang="en-US" sz="2900" dirty="0" err="1">
                <a:solidFill>
                  <a:srgbClr val="0000CC"/>
                </a:solidFill>
              </a:rPr>
              <a:t>D</a:t>
            </a:r>
            <a:r>
              <a:rPr lang="en-US" sz="2900" baseline="-25000" dirty="0" err="1">
                <a:solidFill>
                  <a:srgbClr val="0000CC"/>
                </a:solidFill>
              </a:rPr>
              <a:t>g</a:t>
            </a:r>
            <a:r>
              <a:rPr lang="en-US" sz="2900" baseline="30000" dirty="0" err="1">
                <a:solidFill>
                  <a:srgbClr val="0000CC"/>
                </a:solidFill>
              </a:rPr>
              <a:t>H</a:t>
            </a:r>
            <a:endParaRPr lang="en-US" sz="2900" dirty="0">
              <a:solidFill>
                <a:srgbClr val="0000CC"/>
              </a:solidFill>
            </a:endParaRPr>
          </a:p>
          <a:p>
            <a:r>
              <a:rPr lang="en-US" sz="2900" dirty="0"/>
              <a:t>fits to all </a:t>
            </a:r>
            <a:r>
              <a:rPr lang="en-US" sz="2900" dirty="0">
                <a:solidFill>
                  <a:srgbClr val="00CC00"/>
                </a:solidFill>
              </a:rPr>
              <a:t>LEP, HERMES, SMC, RHIC, …</a:t>
            </a:r>
            <a:r>
              <a:rPr lang="en-US" sz="2900" dirty="0"/>
              <a:t> data </a:t>
            </a:r>
            <a:endParaRPr lang="de-DE" sz="2900" dirty="0"/>
          </a:p>
          <a:p>
            <a:r>
              <a:rPr lang="en-US" sz="2900" dirty="0"/>
              <a:t>supersede old fits based only on </a:t>
            </a:r>
            <a:r>
              <a:rPr lang="en-US" sz="2900" dirty="0" err="1"/>
              <a:t>e</a:t>
            </a:r>
            <a:r>
              <a:rPr lang="en-US" sz="2900" baseline="30000" dirty="0" err="1"/>
              <a:t>+</a:t>
            </a:r>
            <a:r>
              <a:rPr lang="en-US" sz="2900" dirty="0" err="1"/>
              <a:t>e</a:t>
            </a:r>
            <a:r>
              <a:rPr lang="en-US" sz="2900" baseline="30000" dirty="0"/>
              <a:t>-</a:t>
            </a:r>
            <a:r>
              <a:rPr lang="en-US" sz="2900" dirty="0"/>
              <a:t>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323314" y="2700528"/>
            <a:ext cx="144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n-lt"/>
              </a:rPr>
              <a:t>SIDIS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9595" y="866745"/>
            <a:ext cx="144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baseline="30000" dirty="0" err="1">
                <a:solidFill>
                  <a:srgbClr val="FF0000"/>
                </a:solidFill>
                <a:latin typeface="+mn-lt"/>
              </a:rPr>
              <a:t>+</a:t>
            </a:r>
            <a:r>
              <a:rPr lang="en-US" altLang="ja-JP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altLang="ja-JP" baseline="30000" dirty="0">
                <a:solidFill>
                  <a:srgbClr val="FF0000"/>
                </a:solidFill>
                <a:latin typeface="+mn-lt"/>
              </a:rPr>
              <a:t>-</a:t>
            </a:r>
            <a:endParaRPr lang="ja-JP" altLang="en-US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2031" y="3812533"/>
            <a:ext cx="245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n-lt"/>
              </a:rPr>
              <a:t>pp collisions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85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B factory data (Q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kumimoji="1" lang="en-US" altLang="ja-JP" dirty="0" smtClean="0"/>
                  <a:t>10GeV)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335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81200" y="4526150"/>
                <a:ext cx="8407831" cy="182877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kumimoji="1" lang="en-US" altLang="ja-JP" dirty="0" smtClean="0"/>
                  <a:t>High precision pion and kaon data from both B factory experiments </a:t>
                </a:r>
              </a:p>
              <a:p>
                <a:r>
                  <a:rPr lang="en-US" altLang="ja-JP" dirty="0" smtClean="0"/>
                  <a:t>Precision up to very high z</a:t>
                </a:r>
              </a:p>
              <a:p>
                <a:r>
                  <a:rPr kumimoji="1" lang="en-US" altLang="ja-JP" dirty="0" smtClean="0"/>
                  <a:t>Lever arm to much higher energy (Q</a:t>
                </a: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kumimoji="1" lang="en-US" altLang="ja-JP" b="0" i="1" smtClean="0">
                        <a:latin typeface="Cambria Math"/>
                        <a:ea typeface="Cambria Math"/>
                      </a:rPr>
                      <m:t>20</m:t>
                    </m:r>
                    <m:r>
                      <a:rPr kumimoji="1" lang="en-US" altLang="ja-JP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kumimoji="1" lang="en-US" altLang="ja-JP" b="0" i="1" smtClean="0">
                        <a:latin typeface="Cambria Math"/>
                        <a:ea typeface="Cambria Math"/>
                      </a:rPr>
                      <m:t>200</m:t>
                    </m:r>
                  </m:oMath>
                </a14:m>
                <a:r>
                  <a:rPr kumimoji="1" lang="en-US" altLang="ja-JP" b="0" dirty="0" smtClean="0">
                    <a:ea typeface="Cambria Math"/>
                  </a:rPr>
                  <a:t>GeV) data allows for determination of gluon fragmentation over evolution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81200" y="4526150"/>
                <a:ext cx="8407831" cy="1828775"/>
              </a:xfrm>
              <a:blipFill>
                <a:blip r:embed="rId3"/>
                <a:stretch>
                  <a:fillRect l="-943" t="-6333" r="-1523" b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48" y="1396593"/>
            <a:ext cx="3839353" cy="312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60" y="1401950"/>
            <a:ext cx="411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9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Pion fragmentation 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Light quarks symmetric </a:t>
            </a:r>
          </a:p>
          <a:p>
            <a:r>
              <a:rPr lang="en-US" altLang="ja-JP" dirty="0" smtClean="0"/>
              <a:t>Dominated by favored fragmentation especially at high z</a:t>
            </a:r>
          </a:p>
          <a:p>
            <a:r>
              <a:rPr kumimoji="1" lang="en-US" altLang="ja-JP" dirty="0" smtClean="0"/>
              <a:t>Gluon substantial but falling off faster than quarks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sp>
        <p:nvSpPr>
          <p:cNvPr id="9" name="Rectangle 8"/>
          <p:cNvSpPr/>
          <p:nvPr/>
        </p:nvSpPr>
        <p:spPr>
          <a:xfrm>
            <a:off x="4715649" y="1254406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/>
              <a:t> DSS15: </a:t>
            </a:r>
            <a:r>
              <a:rPr lang="en-US" altLang="ja-JP" sz="1800" dirty="0" err="1">
                <a:hlinkClick r:id="rId2"/>
              </a:rPr>
              <a:t>deFlorian</a:t>
            </a:r>
            <a:r>
              <a:rPr lang="en-US" altLang="ja-JP" sz="1800" dirty="0">
                <a:hlinkClick r:id="rId2"/>
              </a:rPr>
              <a:t> et.al., </a:t>
            </a:r>
            <a:r>
              <a:rPr lang="en-US" altLang="ja-JP" sz="1800" dirty="0" err="1">
                <a:hlinkClick r:id="rId2"/>
              </a:rPr>
              <a:t>Phys.Rev</a:t>
            </a:r>
            <a:r>
              <a:rPr lang="en-US" altLang="ja-JP" sz="1800" dirty="0">
                <a:hlinkClick r:id="rId2"/>
              </a:rPr>
              <a:t>. D91 (2015)  014035</a:t>
            </a:r>
            <a:endParaRPr lang="ja-JP" altLang="en-US" sz="18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802054"/>
            <a:ext cx="5156200" cy="410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5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Spin sum rule</a:t>
            </a:r>
            <a:endParaRPr kumimoji="1" lang="ja-JP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52650" y="2110052"/>
            <a:ext cx="8208052" cy="4498998"/>
          </a:xfrm>
        </p:spPr>
        <p:txBody>
          <a:bodyPr/>
          <a:lstStyle/>
          <a:p>
            <a:endParaRPr kumimoji="1" lang="en-US" altLang="ja-JP" dirty="0" smtClean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pPr>
              <a:buClr>
                <a:schemeClr val="tx1"/>
              </a:buClr>
            </a:pP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Spin Crisis (1980s): Quark </a:t>
            </a:r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spin contributes </a:t>
            </a:r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only little</a:t>
            </a:r>
          </a:p>
          <a:p>
            <a:pPr>
              <a:buClr>
                <a:schemeClr val="tx1"/>
              </a:buClr>
            </a:pPr>
            <a:r>
              <a:rPr kumimoji="1" lang="en-US" altLang="ja-JP" dirty="0" smtClean="0">
                <a:solidFill>
                  <a:srgbClr val="FF0000"/>
                </a:solidFill>
                <a:latin typeface="Symbol" panose="05050102010706020507" pitchFamily="18" charset="2"/>
              </a:rPr>
              <a:t>DS</a:t>
            </a:r>
            <a:r>
              <a:rPr kumimoji="1" lang="en-US" altLang="ja-JP" dirty="0" smtClean="0"/>
              <a:t> and </a:t>
            </a:r>
            <a:r>
              <a:rPr kumimoji="1" lang="en-US" altLang="ja-JP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dirty="0" smtClean="0">
                <a:solidFill>
                  <a:srgbClr val="0000FF"/>
                </a:solidFill>
              </a:rPr>
              <a:t>G</a:t>
            </a:r>
            <a:r>
              <a:rPr kumimoji="1" lang="en-US" altLang="ja-JP" dirty="0" smtClean="0"/>
              <a:t> can be accessed in longitudinally polarized (SI)DIS and pp collisions (currently for x&gt;0.01)</a:t>
            </a:r>
          </a:p>
          <a:p>
            <a:r>
              <a:rPr kumimoji="1" lang="en-US" altLang="ja-JP" dirty="0" smtClean="0"/>
              <a:t>Where is the rest of the spin? Gluons? Lower momentum fractions? Orbital angular momentum?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6C80A-C607-4968-BE3A-712F64113FAF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2" y="2127813"/>
            <a:ext cx="3372381" cy="766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01059"/>
            <a:ext cx="7733332" cy="5622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13468" y="2397978"/>
            <a:ext cx="2549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Jaffe, </a:t>
            </a:r>
            <a:r>
              <a:rPr lang="en-US" altLang="ja-JP" dirty="0" err="1"/>
              <a:t>Manohar</a:t>
            </a:r>
            <a:endParaRPr lang="ja-JP" alt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23162" y="-66723"/>
            <a:ext cx="5159828" cy="2123658"/>
            <a:chOff x="1480815" y="-1440319"/>
            <a:chExt cx="5159828" cy="2123658"/>
          </a:xfrm>
        </p:grpSpPr>
        <p:sp>
          <p:nvSpPr>
            <p:cNvPr id="11" name="TextBox 10"/>
            <p:cNvSpPr txBox="1"/>
            <p:nvPr/>
          </p:nvSpPr>
          <p:spPr>
            <a:xfrm>
              <a:off x="1480815" y="-1440319"/>
              <a:ext cx="5159828" cy="2123658"/>
            </a:xfrm>
            <a:prstGeom prst="rect">
              <a:avLst/>
            </a:prstGeom>
            <a:solidFill>
              <a:schemeClr val="bg2">
                <a:lumMod val="75000"/>
                <a:alpha val="91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Naïve Quark Model picture: 3 valence quarks make up the spin of the nucleon:</a:t>
              </a:r>
            </a:p>
            <a:p>
              <a:r>
                <a:rPr lang="en-US" dirty="0"/>
                <a:t> </a:t>
              </a:r>
            </a:p>
            <a:p>
              <a:r>
                <a:rPr lang="en-US" sz="3200" dirty="0"/>
                <a:t>          =        +        +</a:t>
              </a:r>
            </a:p>
            <a:p>
              <a:r>
                <a:rPr lang="en-US" dirty="0"/>
                <a:t>       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 rot="16200000">
              <a:off x="1925433" y="-262589"/>
              <a:ext cx="571500" cy="7021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 rot="16200000">
              <a:off x="3100404" y="-264645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6200000">
              <a:off x="4277514" y="-268040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 rot="5400000">
              <a:off x="5505750" y="-277591"/>
              <a:ext cx="571500" cy="702129"/>
            </a:xfrm>
            <a:prstGeom prst="downArrow">
              <a:avLst>
                <a:gd name="adj1" fmla="val 32857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91000" y="279808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 spin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23685" y="280134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Gluon spin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94994" y="2797314"/>
            <a:ext cx="1853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33FF"/>
                </a:solidFill>
              </a:rPr>
              <a:t>Orbital angular momentum</a:t>
            </a:r>
            <a:endParaRPr lang="en-US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Kaon fragmentation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Strange quarks are dominating kaon fragmentation </a:t>
            </a:r>
          </a:p>
          <a:p>
            <a:r>
              <a:rPr lang="en-US" altLang="ja-JP" dirty="0" smtClean="0"/>
              <a:t>Also dominated by favored u quark fragmentation at high-z</a:t>
            </a:r>
          </a:p>
          <a:p>
            <a:r>
              <a:rPr kumimoji="1" lang="en-US" altLang="ja-JP" dirty="0" smtClean="0"/>
              <a:t>At lower z penalty for producing </a:t>
            </a:r>
            <a:r>
              <a:rPr kumimoji="1" lang="en-US" altLang="ja-JP" dirty="0" err="1" smtClean="0"/>
              <a:t>ss</a:t>
            </a:r>
            <a:r>
              <a:rPr lang="en-US" altLang="ja-JP" dirty="0" smtClean="0">
                <a:latin typeface="Calibri"/>
              </a:rPr>
              <a:t>̅</a:t>
            </a:r>
            <a:r>
              <a:rPr kumimoji="1" lang="en-US" altLang="ja-JP" dirty="0" smtClean="0"/>
              <a:t> pair in fragmentation (</a:t>
            </a:r>
            <a:r>
              <a:rPr kumimoji="1" lang="en-US" altLang="ja-JP" dirty="0" err="1" smtClean="0"/>
              <a:t>u+u</a:t>
            </a:r>
            <a:r>
              <a:rPr kumimoji="1" lang="en-US" altLang="ja-JP" dirty="0" smtClean="0">
                <a:latin typeface="Calibri"/>
              </a:rPr>
              <a:t>̅</a:t>
            </a:r>
            <a:r>
              <a:rPr kumimoji="1" lang="en-US" altLang="ja-JP" dirty="0" smtClean="0"/>
              <a:t> &lt; </a:t>
            </a:r>
            <a:r>
              <a:rPr kumimoji="1" lang="en-US" altLang="ja-JP" dirty="0" err="1" smtClean="0"/>
              <a:t>s+s</a:t>
            </a:r>
            <a:r>
              <a:rPr kumimoji="1" lang="en-US" altLang="ja-JP" dirty="0" smtClean="0">
                <a:latin typeface="Calibri"/>
              </a:rPr>
              <a:t>̅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Charm fragmentation comparable (what about weak decays?)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98475-DCD6-4BF0-A467-79C826FE8E49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71" y="1676400"/>
            <a:ext cx="49109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8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524000" y="3352800"/>
            <a:ext cx="9144000" cy="12954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524000" y="3352800"/>
            <a:ext cx="9144000" cy="12954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sidis-diagram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717550"/>
            <a:ext cx="3369310" cy="24066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304F9-49AD-2B49-BBFE-F3F057415A0D}" type="slidenum">
              <a:rPr lang="it-IT"/>
              <a:pPr>
                <a:defRPr/>
              </a:pPr>
              <a:t>41</a:t>
            </a:fld>
            <a:endParaRPr lang="it-IT"/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it-IT" dirty="0"/>
          </a:p>
        </p:txBody>
      </p:sp>
      <p:sp>
        <p:nvSpPr>
          <p:cNvPr id="30" name="Date Placeholder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it-IT"/>
          </a:p>
        </p:txBody>
      </p:sp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3058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SIDIS: access to individual quark polarizations</a:t>
            </a: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4802188" y="701676"/>
            <a:ext cx="59613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Correlation between detected </a:t>
            </a: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hadron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and struck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q</a:t>
            </a:r>
            <a:r>
              <a:rPr lang="en-US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</a:t>
            </a:r>
            <a:endParaRPr lang="en-US" baseline="-25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       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         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“Flavor – Separation”</a:t>
            </a:r>
          </a:p>
        </p:txBody>
      </p:sp>
      <p:sp>
        <p:nvSpPr>
          <p:cNvPr id="598020" name="Line 4"/>
          <p:cNvSpPr>
            <a:spLocks noChangeShapeType="1"/>
          </p:cNvSpPr>
          <p:nvPr/>
        </p:nvSpPr>
        <p:spPr bwMode="auto">
          <a:xfrm>
            <a:off x="4991100" y="1177925"/>
            <a:ext cx="53975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98021" name="Text Box 5"/>
          <p:cNvSpPr txBox="1">
            <a:spLocks noChangeArrowheads="1"/>
          </p:cNvSpPr>
          <p:nvPr/>
        </p:nvSpPr>
        <p:spPr bwMode="auto">
          <a:xfrm>
            <a:off x="5630863" y="1341439"/>
            <a:ext cx="1824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Inclusive DIS:</a:t>
            </a:r>
          </a:p>
        </p:txBody>
      </p:sp>
      <p:sp>
        <p:nvSpPr>
          <p:cNvPr id="598022" name="Text Box 6"/>
          <p:cNvSpPr txBox="1">
            <a:spLocks noChangeArrowheads="1"/>
          </p:cNvSpPr>
          <p:nvPr/>
        </p:nvSpPr>
        <p:spPr bwMode="auto">
          <a:xfrm>
            <a:off x="5562601" y="2224088"/>
            <a:ext cx="2523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Semi-inclusive DIS:</a:t>
            </a:r>
          </a:p>
        </p:txBody>
      </p:sp>
      <p:sp>
        <p:nvSpPr>
          <p:cNvPr id="598028" name="Text Box 12"/>
          <p:cNvSpPr txBox="1">
            <a:spLocks noChangeArrowheads="1"/>
          </p:cNvSpPr>
          <p:nvPr/>
        </p:nvSpPr>
        <p:spPr bwMode="auto">
          <a:xfrm>
            <a:off x="2564640" y="5055196"/>
            <a:ext cx="26145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Extract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q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by solving:</a:t>
            </a:r>
          </a:p>
        </p:txBody>
      </p:sp>
      <p:graphicFrame>
        <p:nvGraphicFramePr>
          <p:cNvPr id="598029" name="Object 4"/>
          <p:cNvGraphicFramePr>
            <a:graphicFrameLocks noChangeAspect="1"/>
          </p:cNvGraphicFramePr>
          <p:nvPr/>
        </p:nvGraphicFramePr>
        <p:xfrm>
          <a:off x="1773238" y="5889625"/>
          <a:ext cx="4800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" name="Equation" r:id="rId5" imgW="4800600" imgH="419040" progId="">
                  <p:embed/>
                </p:oleObj>
              </mc:Choice>
              <mc:Fallback>
                <p:oleObj name="Equation" r:id="rId5" imgW="4800600" imgH="419040" progId="">
                  <p:embed/>
                  <p:pic>
                    <p:nvPicPr>
                      <p:cNvPr id="5980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3238" y="5889625"/>
                        <a:ext cx="4800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8030" name="Object 5"/>
          <p:cNvGraphicFramePr>
            <a:graphicFrameLocks noChangeAspect="1"/>
          </p:cNvGraphicFramePr>
          <p:nvPr/>
        </p:nvGraphicFramePr>
        <p:xfrm>
          <a:off x="6921500" y="5757863"/>
          <a:ext cx="36703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" name="Equation" r:id="rId7" imgW="3670200" imgH="685800" progId="">
                  <p:embed/>
                </p:oleObj>
              </mc:Choice>
              <mc:Fallback>
                <p:oleObj name="Equation" r:id="rId7" imgW="3670200" imgH="685800" progId="">
                  <p:embed/>
                  <p:pic>
                    <p:nvPicPr>
                      <p:cNvPr id="5980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0" y="5757863"/>
                        <a:ext cx="36703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31" name="Text Box 15"/>
          <p:cNvSpPr txBox="1">
            <a:spLocks noChangeArrowheads="1"/>
          </p:cNvSpPr>
          <p:nvPr/>
        </p:nvSpPr>
        <p:spPr bwMode="auto">
          <a:xfrm>
            <a:off x="1751013" y="3367088"/>
            <a:ext cx="1484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In LO-QCD: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808982" y="4419601"/>
            <a:ext cx="4676777" cy="633413"/>
            <a:chOff x="3300" y="2597"/>
            <a:chExt cx="2946" cy="399"/>
          </a:xfrm>
        </p:grpSpPr>
        <p:sp>
          <p:nvSpPr>
            <p:cNvPr id="598034" name="AutoShape 18"/>
            <p:cNvSpPr>
              <a:spLocks/>
            </p:cNvSpPr>
            <p:nvPr/>
          </p:nvSpPr>
          <p:spPr bwMode="auto">
            <a:xfrm rot="5400000">
              <a:off x="4335" y="1619"/>
              <a:ext cx="87" cy="2043"/>
            </a:xfrm>
            <a:prstGeom prst="rightBrace">
              <a:avLst>
                <a:gd name="adj1" fmla="val 195690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aphicFrame>
          <p:nvGraphicFramePr>
            <p:cNvPr id="21512" name="Object 8"/>
            <p:cNvGraphicFramePr>
              <a:graphicFrameLocks noChangeAspect="1"/>
            </p:cNvGraphicFramePr>
            <p:nvPr/>
          </p:nvGraphicFramePr>
          <p:xfrm>
            <a:off x="3300" y="2708"/>
            <a:ext cx="960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6" name="Equation" r:id="rId9" imgW="1523880" imgH="457200" progId="">
                    <p:embed/>
                  </p:oleObj>
                </mc:Choice>
                <mc:Fallback>
                  <p:oleObj name="Equation" r:id="rId9" imgW="1523880" imgH="457200" progId="">
                    <p:embed/>
                    <p:pic>
                      <p:nvPicPr>
                        <p:cNvPr id="2151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0" y="2708"/>
                          <a:ext cx="960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8036" name="Line 20"/>
            <p:cNvSpPr>
              <a:spLocks noChangeShapeType="1"/>
            </p:cNvSpPr>
            <p:nvPr/>
          </p:nvSpPr>
          <p:spPr bwMode="auto">
            <a:xfrm flipH="1">
              <a:off x="4358" y="2841"/>
              <a:ext cx="344" cy="0"/>
            </a:xfrm>
            <a:prstGeom prst="line">
              <a:avLst/>
            </a:prstGeom>
            <a:noFill/>
            <a:ln w="76200" cmpd="tri">
              <a:solidFill>
                <a:srgbClr val="0033CC"/>
              </a:solidFill>
              <a:round/>
              <a:headEnd/>
              <a:tailEnd type="triangle" w="med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598037" name="Text Box 21"/>
            <p:cNvSpPr txBox="1">
              <a:spLocks noChangeArrowheads="1"/>
            </p:cNvSpPr>
            <p:nvPr/>
          </p:nvSpPr>
          <p:spPr bwMode="auto">
            <a:xfrm>
              <a:off x="4665" y="2694"/>
              <a:ext cx="15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</a:rPr>
                <a:t>MC or </a:t>
              </a:r>
              <a:r>
                <a:rPr lang="en-US" sz="2400" i="1" dirty="0" err="1">
                  <a:solidFill>
                    <a:srgbClr val="0033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charset="0"/>
                </a:rPr>
                <a:t>DSSxPDF</a:t>
              </a:r>
              <a:endParaRPr lang="en-US" sz="2400" i="1" dirty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598039" name="Oval 23"/>
          <p:cNvSpPr>
            <a:spLocks noChangeArrowheads="1"/>
          </p:cNvSpPr>
          <p:nvPr/>
        </p:nvSpPr>
        <p:spPr bwMode="auto">
          <a:xfrm>
            <a:off x="1527176" y="2490788"/>
            <a:ext cx="1298575" cy="298450"/>
          </a:xfrm>
          <a:prstGeom prst="ellips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98040" name="Text Box 24"/>
          <p:cNvSpPr txBox="1">
            <a:spLocks noChangeArrowheads="1"/>
          </p:cNvSpPr>
          <p:nvPr/>
        </p:nvSpPr>
        <p:spPr bwMode="auto">
          <a:xfrm>
            <a:off x="1592264" y="2674938"/>
            <a:ext cx="454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DF</a:t>
            </a:r>
            <a:endParaRPr lang="en-GB" sz="1600" dirty="0">
              <a:solidFill>
                <a:srgbClr val="FF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598041" name="Oval 25"/>
          <p:cNvSpPr>
            <a:spLocks noChangeArrowheads="1"/>
          </p:cNvSpPr>
          <p:nvPr/>
        </p:nvSpPr>
        <p:spPr bwMode="auto">
          <a:xfrm>
            <a:off x="3871914" y="1371601"/>
            <a:ext cx="1385887" cy="1782763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98042" name="Text Box 26"/>
          <p:cNvSpPr txBox="1">
            <a:spLocks noChangeArrowheads="1"/>
          </p:cNvSpPr>
          <p:nvPr/>
        </p:nvSpPr>
        <p:spPr bwMode="auto">
          <a:xfrm>
            <a:off x="4732338" y="2316163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66FF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FF</a:t>
            </a:r>
            <a:endParaRPr lang="en-GB" sz="1600" dirty="0">
              <a:solidFill>
                <a:srgbClr val="66FF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81600" y="3505200"/>
            <a:ext cx="5334000" cy="9906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95244" name="Object 12"/>
          <p:cNvGraphicFramePr>
            <a:graphicFrameLocks noChangeAspect="1"/>
          </p:cNvGraphicFramePr>
          <p:nvPr/>
        </p:nvGraphicFramePr>
        <p:xfrm>
          <a:off x="1566864" y="3352800"/>
          <a:ext cx="7577137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" name="Equation" r:id="rId11" imgW="3416040" imgH="533160" progId="Equation.3">
                  <p:embed/>
                </p:oleObj>
              </mc:Choice>
              <mc:Fallback>
                <p:oleObj name="Equation" r:id="rId11" imgW="3416040" imgH="533160" progId="Equation.3">
                  <p:embed/>
                  <p:pic>
                    <p:nvPicPr>
                      <p:cNvPr id="952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4" y="3352800"/>
                        <a:ext cx="7577137" cy="1182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5" name="Object 13"/>
          <p:cNvGraphicFramePr>
            <a:graphicFrameLocks noChangeAspect="1"/>
          </p:cNvGraphicFramePr>
          <p:nvPr/>
        </p:nvGraphicFramePr>
        <p:xfrm>
          <a:off x="1558924" y="3352801"/>
          <a:ext cx="8956676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" name="Equation" r:id="rId13" imgW="4038480" imgH="533160" progId="Equation.3">
                  <p:embed/>
                </p:oleObj>
              </mc:Choice>
              <mc:Fallback>
                <p:oleObj name="Equation" r:id="rId13" imgW="4038480" imgH="533160" progId="Equation.3">
                  <p:embed/>
                  <p:pic>
                    <p:nvPicPr>
                      <p:cNvPr id="9524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4" y="3352801"/>
                        <a:ext cx="8956676" cy="1182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1524000" y="3352800"/>
            <a:ext cx="9144000" cy="12954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257800" y="3352800"/>
            <a:ext cx="3810000" cy="1295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067800" y="3352800"/>
            <a:ext cx="1600200" cy="129540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5246" name="Object 14"/>
          <p:cNvGraphicFramePr>
            <a:graphicFrameLocks noChangeAspect="1"/>
          </p:cNvGraphicFramePr>
          <p:nvPr/>
        </p:nvGraphicFramePr>
        <p:xfrm>
          <a:off x="1524000" y="3389314"/>
          <a:ext cx="8986838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" name="Equation" r:id="rId15" imgW="4051080" imgH="533160" progId="Equation.3">
                  <p:embed/>
                </p:oleObj>
              </mc:Choice>
              <mc:Fallback>
                <p:oleObj name="Equation" r:id="rId15" imgW="4051080" imgH="533160" progId="Equation.3">
                  <p:embed/>
                  <p:pic>
                    <p:nvPicPr>
                      <p:cNvPr id="9524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389314"/>
                        <a:ext cx="8986838" cy="1182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6"/>
          <p:cNvGrpSpPr/>
          <p:nvPr/>
        </p:nvGrpSpPr>
        <p:grpSpPr>
          <a:xfrm>
            <a:off x="5334000" y="5029200"/>
            <a:ext cx="1752600" cy="762000"/>
            <a:chOff x="3810000" y="5029200"/>
            <a:chExt cx="1752600" cy="762000"/>
          </a:xfrm>
        </p:grpSpPr>
        <p:sp>
          <p:nvSpPr>
            <p:cNvPr id="46" name="Rectangle 45"/>
            <p:cNvSpPr/>
            <p:nvPr/>
          </p:nvSpPr>
          <p:spPr>
            <a:xfrm>
              <a:off x="3810000" y="5029200"/>
              <a:ext cx="685800" cy="762000"/>
            </a:xfrm>
            <a:prstGeom prst="rect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29200" y="5029200"/>
              <a:ext cx="533400" cy="762000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495800" y="5029200"/>
              <a:ext cx="533400" cy="76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/>
          </p:nvGraphicFramePr>
          <p:xfrm>
            <a:off x="3810000" y="5029200"/>
            <a:ext cx="1652671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0" name="Equation" r:id="rId17" imgW="545760" imgH="241200" progId="Equation.3">
                    <p:embed/>
                  </p:oleObj>
                </mc:Choice>
                <mc:Fallback>
                  <p:oleObj name="Equation" r:id="rId17" imgW="545760" imgH="241200" progId="Equation.3">
                    <p:embed/>
                    <p:pic>
                      <p:nvPicPr>
                        <p:cNvPr id="43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5029200"/>
                          <a:ext cx="1652671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Rectangle 47"/>
          <p:cNvSpPr/>
          <p:nvPr/>
        </p:nvSpPr>
        <p:spPr>
          <a:xfrm>
            <a:off x="5181600" y="1733491"/>
            <a:ext cx="558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ymbol" pitchFamily="18" charset="2"/>
                <a:sym typeface="Wingdings" pitchFamily="2" charset="2"/>
              </a:rPr>
              <a:t>DS</a:t>
            </a:r>
            <a:r>
              <a:rPr lang="en-US" sz="2400" dirty="0">
                <a:solidFill>
                  <a:srgbClr val="7030A0"/>
                </a:solidFill>
                <a:sym typeface="Wingdings" pitchFamily="2" charset="2"/>
              </a:rPr>
              <a:t> =</a:t>
            </a:r>
            <a:r>
              <a:rPr lang="en-US" sz="2400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olidFill>
                  <a:srgbClr val="7030A0"/>
                </a:solidFill>
                <a:sym typeface="Wingdings" pitchFamily="2" charset="2"/>
              </a:rPr>
              <a:t>u + </a:t>
            </a:r>
            <a:r>
              <a:rPr lang="en-US" sz="2400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olidFill>
                  <a:srgbClr val="7030A0"/>
                </a:solidFill>
                <a:sym typeface="Symbol"/>
              </a:rPr>
              <a:t>u</a:t>
            </a:r>
            <a:r>
              <a:rPr lang="en-US" sz="2400" dirty="0">
                <a:sym typeface="Wingdings" pitchFamily="2" charset="2"/>
              </a:rPr>
              <a:t> + </a:t>
            </a:r>
            <a:r>
              <a:rPr lang="en-US" sz="2400" dirty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 err="1">
                <a:solidFill>
                  <a:srgbClr val="0070C0"/>
                </a:solidFill>
                <a:sym typeface="Wingdings" pitchFamily="2" charset="2"/>
              </a:rPr>
              <a:t>d</a:t>
            </a: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 + </a:t>
            </a:r>
            <a:r>
              <a:rPr lang="en-US" sz="2400" dirty="0" err="1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olidFill>
                  <a:srgbClr val="0070C0"/>
                </a:solidFill>
                <a:sym typeface="Symbol"/>
              </a:rPr>
              <a:t>d</a:t>
            </a:r>
            <a:r>
              <a:rPr lang="en-US" sz="2400" dirty="0">
                <a:sym typeface="Wingdings" pitchFamily="2" charset="2"/>
              </a:rPr>
              <a:t> + 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olidFill>
                  <a:srgbClr val="008000"/>
                </a:solidFill>
                <a:sym typeface="Wingdings" pitchFamily="2" charset="2"/>
              </a:rPr>
              <a:t>s + 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>
                <a:solidFill>
                  <a:srgbClr val="008000"/>
                </a:solidFill>
                <a:sym typeface="Symbol"/>
              </a:rPr>
              <a:t>s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5715000" y="2662536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ymbol" pitchFamily="18" charset="2"/>
                <a:sym typeface="Wingdings" pitchFamily="2" charset="2"/>
              </a:rPr>
              <a:t>(</a:t>
            </a:r>
            <a:r>
              <a:rPr lang="en-US" sz="2400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olidFill>
                  <a:srgbClr val="7030A0"/>
                </a:solidFill>
                <a:sym typeface="Wingdings" pitchFamily="2" charset="2"/>
              </a:rPr>
              <a:t>u ,  </a:t>
            </a:r>
            <a:r>
              <a:rPr lang="en-US" sz="2400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olidFill>
                  <a:srgbClr val="7030A0"/>
                </a:solidFill>
                <a:sym typeface="Symbol"/>
              </a:rPr>
              <a:t>u</a:t>
            </a:r>
            <a:r>
              <a:rPr lang="en-US" sz="2400" dirty="0">
                <a:sym typeface="Wingdings" pitchFamily="2" charset="2"/>
              </a:rPr>
              <a:t> ,  </a:t>
            </a:r>
            <a:r>
              <a:rPr lang="en-US" sz="2400" dirty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 err="1">
                <a:solidFill>
                  <a:srgbClr val="0070C0"/>
                </a:solidFill>
                <a:sym typeface="Wingdings" pitchFamily="2" charset="2"/>
              </a:rPr>
              <a:t>d</a:t>
            </a: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 ,  </a:t>
            </a:r>
            <a:r>
              <a:rPr lang="en-US" sz="2400" dirty="0" err="1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 err="1">
                <a:solidFill>
                  <a:srgbClr val="0070C0"/>
                </a:solidFill>
                <a:sym typeface="Symbol"/>
              </a:rPr>
              <a:t>d</a:t>
            </a:r>
            <a:r>
              <a:rPr lang="en-US" sz="2400" dirty="0">
                <a:sym typeface="Wingdings" pitchFamily="2" charset="2"/>
              </a:rPr>
              <a:t> , 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 </a:t>
            </a:r>
            <a:r>
              <a:rPr lang="en-US" sz="2400" dirty="0">
                <a:solidFill>
                  <a:srgbClr val="008000"/>
                </a:solidFill>
                <a:sym typeface="Wingdings" pitchFamily="2" charset="2"/>
              </a:rPr>
              <a:t>s ,   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400" dirty="0">
                <a:solidFill>
                  <a:srgbClr val="008000"/>
                </a:solidFill>
                <a:sym typeface="Symbol"/>
              </a:rPr>
              <a:t>s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99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9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9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8028" grpId="0"/>
      <p:bldP spid="39" grpId="0" animBg="1"/>
      <p:bldP spid="39" grpId="1" animBg="1"/>
      <p:bldP spid="40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755" y="152400"/>
            <a:ext cx="5370163" cy="1143000"/>
          </a:xfrm>
        </p:spPr>
        <p:txBody>
          <a:bodyPr/>
          <a:lstStyle/>
          <a:p>
            <a:r>
              <a:rPr kumimoji="1" lang="en-US" altLang="ja-JP" dirty="0" smtClean="0"/>
              <a:t>Purities as example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08149-68F3-496F-8EB5-834C2E66A613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4" y="1041489"/>
            <a:ext cx="8012624" cy="531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2174" y="152400"/>
            <a:ext cx="3913322" cy="476010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Simply put: probability of having initial quark type a when having detected a hadron h</a:t>
            </a:r>
          </a:p>
          <a:p>
            <a:r>
              <a:rPr lang="en-US" altLang="ja-JP" dirty="0" smtClean="0"/>
              <a:t>Here: leading order only (no gluons at LO in DIS)</a:t>
            </a:r>
          </a:p>
          <a:p>
            <a:r>
              <a:rPr lang="en-US" altLang="ja-JP" dirty="0" smtClean="0"/>
              <a:t>Due to u-quark dominance (charge 2/3 vs 1/3 and 2 vs 1 valence quarks) even </a:t>
            </a:r>
            <a:r>
              <a:rPr lang="en-US" altLang="ja-JP" dirty="0" smtClean="0">
                <a:latin typeface="Symbol" panose="05050102010706020507" pitchFamily="18" charset="2"/>
              </a:rPr>
              <a:t>p</a:t>
            </a:r>
            <a:r>
              <a:rPr lang="en-US" altLang="ja-JP" dirty="0" smtClean="0"/>
              <a:t>- most likely from u-quark on proton target</a:t>
            </a:r>
          </a:p>
          <a:p>
            <a:pPr marL="0" indent="0">
              <a:buNone/>
            </a:pPr>
            <a:r>
              <a:rPr lang="en-US" altLang="ja-JP" dirty="0" smtClean="0"/>
              <a:t>But: Use to solve set of linear equations for  quark helicities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579808" y="13716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2450421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3550831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1960" y="4642157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7D2A9-AE7E-447D-BF6C-636142A6757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594846"/>
            <a:ext cx="7696200" cy="633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1236"/>
            <a:ext cx="8229600" cy="847164"/>
          </a:xfrm>
        </p:spPr>
        <p:txBody>
          <a:bodyPr/>
          <a:lstStyle/>
          <a:p>
            <a:r>
              <a:rPr lang="en-US" dirty="0" smtClean="0"/>
              <a:t>Semi-inclusive World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Ralf Seidl: experimental rsults </a:t>
            </a:r>
            <a:endParaRPr lang="en-US" altLang="ja-JP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0052"/>
            <a:ext cx="8305800" cy="4719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newer COMPASS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03500" y="6544736"/>
            <a:ext cx="1993900" cy="300564"/>
          </a:xfrm>
        </p:spPr>
        <p:txBody>
          <a:bodyPr/>
          <a:lstStyle/>
          <a:p>
            <a:pPr algn="l"/>
            <a:r>
              <a:rPr lang="en-US" altLang="ja-JP" smtClean="0">
                <a:solidFill>
                  <a:srgbClr val="0000FF"/>
                </a:solidFill>
              </a:rPr>
              <a:t>8/28-30/2022, TPIC autumn school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17138" y="6581776"/>
            <a:ext cx="550862" cy="276225"/>
          </a:xfrm>
        </p:spPr>
        <p:txBody>
          <a:bodyPr/>
          <a:lstStyle/>
          <a:p>
            <a:fld id="{1EC7F85B-340E-9941-AF39-030851572DD6}" type="slidenum">
              <a:rPr lang="en-US" altLang="ja-JP" smtClean="0">
                <a:solidFill>
                  <a:srgbClr val="FF0000"/>
                </a:solidFill>
              </a:rPr>
              <a:pPr/>
              <a:t>44</a:t>
            </a:fld>
            <a:endParaRPr lang="en-US" altLang="ja-JP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24001" y="685800"/>
            <a:ext cx="6410325" cy="3448050"/>
            <a:chOff x="0" y="711123"/>
            <a:chExt cx="6410325" cy="3448050"/>
          </a:xfrm>
        </p:grpSpPr>
        <p:pic>
          <p:nvPicPr>
            <p:cNvPr id="1546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1123"/>
              <a:ext cx="6410325" cy="344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22515" y="3635071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Deuterium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1250" y="3429000"/>
            <a:ext cx="6479151" cy="3418998"/>
            <a:chOff x="2669072" y="3439002"/>
            <a:chExt cx="6479151" cy="3418998"/>
          </a:xfrm>
        </p:grpSpPr>
        <p:pic>
          <p:nvPicPr>
            <p:cNvPr id="1546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072" y="3439002"/>
              <a:ext cx="6479151" cy="3418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528686" y="6031468"/>
              <a:ext cx="9396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Proton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7499" y="3914776"/>
            <a:ext cx="1761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Phys.Lett</a:t>
            </a:r>
            <a:r>
              <a:rPr lang="en-US" altLang="ja-JP" dirty="0"/>
              <a:t>. B680 (2009) 217-224</a:t>
            </a:r>
            <a:endParaRPr lang="ja-JP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057400" y="58674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Phys.Lett</a:t>
            </a:r>
            <a:r>
              <a:rPr lang="en-US" altLang="ja-JP" dirty="0"/>
              <a:t>. B690 (2010) 466-472</a:t>
            </a:r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5" y="292750"/>
            <a:ext cx="3597919" cy="30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97" y="5489815"/>
            <a:ext cx="6516859" cy="938170"/>
          </a:xfrm>
          <a:prstGeom prst="rect">
            <a:avLst/>
          </a:prstGeom>
        </p:spPr>
      </p:pic>
      <p:pic>
        <p:nvPicPr>
          <p:cNvPr id="28" name="Content Placeholder 27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74038" y="1708150"/>
            <a:ext cx="5412673" cy="3799995"/>
          </a:xfrm>
          <a:prstGeom prst="rect">
            <a:avLst/>
          </a:prstGeom>
        </p:spPr>
      </p:pic>
      <p:pic>
        <p:nvPicPr>
          <p:cNvPr id="4101" name="Picture 5" descr="hermes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28600"/>
            <a:ext cx="1295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/>
              <a:t> SIDIS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746126"/>
            <a:ext cx="4648200" cy="44354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HERMES semi-inclusive LO extraction of quark helicities from p and d targets</a:t>
            </a:r>
          </a:p>
          <a:p>
            <a:pPr eaLnBrk="1" hangingPunct="1"/>
            <a:r>
              <a:rPr lang="en-US" dirty="0" smtClean="0"/>
              <a:t>semi-inclusive results from COMPASS, asymmetries and helicities consistent</a:t>
            </a:r>
          </a:p>
          <a:p>
            <a:pPr eaLnBrk="1" hangingPunct="1"/>
            <a:r>
              <a:rPr lang="en-US" dirty="0" smtClean="0"/>
              <a:t>Small strangeness seen in measured range in both experiments</a:t>
            </a:r>
          </a:p>
          <a:p>
            <a:pPr eaLnBrk="1" hangingPunct="1"/>
            <a:r>
              <a:rPr lang="en-US" dirty="0" smtClean="0"/>
              <a:t>Consistent with a symmetric light sea within errors</a:t>
            </a:r>
          </a:p>
        </p:txBody>
      </p:sp>
      <p:sp>
        <p:nvSpPr>
          <p:cNvPr id="41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410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410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22CB2D-347C-4795-A3A6-160C34017333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>
              <a:solidFill>
                <a:srgbClr val="045C75"/>
              </a:solidFill>
            </a:endParaRPr>
          </a:p>
        </p:txBody>
      </p:sp>
      <p:sp>
        <p:nvSpPr>
          <p:cNvPr id="4108" name="Text Box 6 1"/>
          <p:cNvSpPr txBox="1">
            <a:spLocks noChangeArrowheads="1"/>
          </p:cNvSpPr>
          <p:nvPr/>
        </p:nvSpPr>
        <p:spPr bwMode="auto">
          <a:xfrm>
            <a:off x="1447800" y="563562"/>
            <a:ext cx="46085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/>
              <a:t>HERMES, </a:t>
            </a:r>
            <a:r>
              <a:rPr lang="de-DE" sz="1200" dirty="0">
                <a:hlinkClick r:id="rId7"/>
              </a:rPr>
              <a:t>PRL 92 (2004) 012005</a:t>
            </a:r>
            <a:r>
              <a:rPr lang="de-DE" sz="1200" dirty="0"/>
              <a:t>, </a:t>
            </a:r>
            <a:r>
              <a:rPr lang="de-DE" sz="1200" dirty="0">
                <a:hlinkClick r:id="rId8"/>
              </a:rPr>
              <a:t>PRD 71 (2005) 012003</a:t>
            </a:r>
            <a:endParaRPr lang="de-DE" sz="1200" dirty="0"/>
          </a:p>
        </p:txBody>
      </p:sp>
      <p:sp>
        <p:nvSpPr>
          <p:cNvPr id="4120" name="Text Box 27"/>
          <p:cNvSpPr txBox="1">
            <a:spLocks noChangeArrowheads="1"/>
          </p:cNvSpPr>
          <p:nvPr/>
        </p:nvSpPr>
        <p:spPr bwMode="auto">
          <a:xfrm>
            <a:off x="8100144" y="5444558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/>
              <a:t>L.O.</a:t>
            </a:r>
          </a:p>
        </p:txBody>
      </p:sp>
      <p:graphicFrame>
        <p:nvGraphicFramePr>
          <p:cNvPr id="1577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566532"/>
              </p:ext>
            </p:extLst>
          </p:nvPr>
        </p:nvGraphicFramePr>
        <p:xfrm>
          <a:off x="4336610" y="4449493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8" name="Clip" r:id="rId9" imgW="2438095" imgH="2438095" progId="">
                  <p:embed/>
                </p:oleObj>
              </mc:Choice>
              <mc:Fallback>
                <p:oleObj name="Clip" r:id="rId9" imgW="2438095" imgH="2438095" progId="">
                  <p:embed/>
                  <p:pic>
                    <p:nvPicPr>
                      <p:cNvPr id="1577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16000"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6610" y="4449493"/>
                        <a:ext cx="7620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10983" y="5319443"/>
            <a:ext cx="168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COMPASS:</a:t>
            </a:r>
            <a:r>
              <a:rPr lang="en-US" sz="1200" dirty="0" smtClean="0">
                <a:hlinkClick r:id="rId11"/>
              </a:rPr>
              <a:t> PLB 693 (2010) 227</a:t>
            </a:r>
            <a:endParaRPr lang="en-US" sz="1200" dirty="0"/>
          </a:p>
        </p:txBody>
      </p:sp>
      <p:pic>
        <p:nvPicPr>
          <p:cNvPr id="32" name="Picture 10" descr="Dq-6Pfit_sbar_eq_0-xDens_col_bands_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860" y="1205069"/>
            <a:ext cx="3719513" cy="5545137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9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DSSV08 global fit</a:t>
            </a:r>
            <a:endParaRPr kumimoji="1" lang="ja-JP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first real global fit including DIS data, SIDIS data and (early) RHIC data</a:t>
            </a:r>
          </a:p>
          <a:p>
            <a:r>
              <a:rPr lang="en-US" dirty="0"/>
              <a:t>Valence quark helicities reasonably well determined</a:t>
            </a:r>
          </a:p>
          <a:p>
            <a:r>
              <a:rPr lang="en-US" dirty="0"/>
              <a:t>Some (weak) indication of asymmetric sea </a:t>
            </a:r>
          </a:p>
          <a:p>
            <a:r>
              <a:rPr lang="en-US" dirty="0"/>
              <a:t>Relatively small gluon spin </a:t>
            </a:r>
          </a:p>
          <a:p>
            <a:r>
              <a:rPr lang="en-US" dirty="0"/>
              <a:t>Negative strange helicities at low x due to hyperon decays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Ralf Seidl: experimental rsults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92FE2-1205-4AD6-B14B-45526DC157E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79" y="914400"/>
            <a:ext cx="44577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862379" y="1973264"/>
            <a:ext cx="4038600" cy="4412039"/>
          </a:xfrm>
          <a:prstGeom prst="rect">
            <a:avLst/>
          </a:prstGeom>
        </p:spPr>
        <p:txBody>
          <a:bodyPr/>
          <a:lstStyle>
            <a:lvl1pPr marL="273050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1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4345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hlinkClick r:id="rId3"/>
              </a:rPr>
              <a:t>PRL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101 (2008) </a:t>
            </a:r>
            <a:r>
              <a:rPr lang="en-US" dirty="0" smtClean="0">
                <a:hlinkClick r:id="rId3"/>
              </a:rPr>
              <a:t>072001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descr="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Real W production as access to (anti)quark helicities</a:t>
            </a:r>
            <a:endParaRPr lang="en-US" dirty="0"/>
          </a:p>
        </p:txBody>
      </p:sp>
      <p:sp>
        <p:nvSpPr>
          <p:cNvPr id="9219" name="Content Placeholder 7" descr=" 9219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3394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200" dirty="0">
                <a:ea typeface="ＭＳ Ｐゴシック" pitchFamily="50" charset="-128"/>
              </a:rPr>
              <a:t>Maximally parity violating V-A interaction selects only </a:t>
            </a:r>
            <a:r>
              <a:rPr lang="en-US" altLang="ja-JP" sz="2200" dirty="0" err="1">
                <a:solidFill>
                  <a:srgbClr val="0070C0"/>
                </a:solidFill>
                <a:ea typeface="ＭＳ Ｐゴシック" pitchFamily="50" charset="-128"/>
              </a:rPr>
              <a:t>lefthanded</a:t>
            </a:r>
            <a:r>
              <a:rPr lang="en-US" altLang="ja-JP" sz="2200" dirty="0">
                <a:ea typeface="ＭＳ Ｐゴシック" pitchFamily="50" charset="-128"/>
              </a:rPr>
              <a:t> quarks and </a:t>
            </a:r>
            <a:r>
              <a:rPr lang="en-US" altLang="ja-JP" sz="2200" dirty="0" err="1">
                <a:solidFill>
                  <a:srgbClr val="FF0000"/>
                </a:solidFill>
                <a:ea typeface="ＭＳ Ｐゴシック" pitchFamily="50" charset="-128"/>
              </a:rPr>
              <a:t>righthanded</a:t>
            </a:r>
            <a:r>
              <a:rPr lang="en-US" altLang="ja-JP" sz="2200" dirty="0">
                <a:ea typeface="ＭＳ Ｐゴシック" pitchFamily="50" charset="-128"/>
              </a:rPr>
              <a:t> antiquarks: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US" altLang="ja-JP" sz="2200" dirty="0">
                <a:ea typeface="ＭＳ Ｐゴシック" pitchFamily="50" charset="-128"/>
                <a:sym typeface="Wingdings" pitchFamily="2" charset="2"/>
              </a:rPr>
              <a:t>Having different helicities for the incoming proton then selects  spin parallel or antiparallel of the quarks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en-US" altLang="ja-JP" sz="2200" dirty="0">
                <a:ea typeface="ＭＳ Ｐゴシック" pitchFamily="50" charset="-128"/>
                <a:sym typeface="Wingdings" pitchFamily="2" charset="2"/>
              </a:rPr>
              <a:t>Difference of the cross sections gives quark helicities </a:t>
            </a:r>
            <a:r>
              <a:rPr lang="en-US" altLang="ja-JP" sz="2200" dirty="0" err="1">
                <a:latin typeface="Symbol" pitchFamily="18" charset="2"/>
                <a:ea typeface="ＭＳ Ｐゴシック" pitchFamily="50" charset="-128"/>
                <a:sym typeface="Wingdings" pitchFamily="2" charset="2"/>
              </a:rPr>
              <a:t>D</a:t>
            </a:r>
            <a:r>
              <a:rPr lang="en-US" altLang="ja-JP" sz="2200" dirty="0" err="1">
                <a:ea typeface="ＭＳ Ｐゴシック" pitchFamily="50" charset="-128"/>
                <a:sym typeface="Wingdings" pitchFamily="2" charset="2"/>
              </a:rPr>
              <a:t>q</a:t>
            </a:r>
            <a:r>
              <a:rPr lang="en-US" altLang="ja-JP" sz="2200" dirty="0">
                <a:ea typeface="ＭＳ Ｐゴシック" pitchFamily="50" charset="-128"/>
                <a:sym typeface="Wingdings" pitchFamily="2" charset="2"/>
              </a:rPr>
              <a:t>(x)	</a:t>
            </a:r>
          </a:p>
          <a:p>
            <a:pPr>
              <a:lnSpc>
                <a:spcPct val="80000"/>
              </a:lnSpc>
            </a:pPr>
            <a:r>
              <a:rPr lang="en-US" altLang="ja-JP" sz="2200" dirty="0">
                <a:ea typeface="ＭＳ Ｐゴシック" pitchFamily="50" charset="-128"/>
                <a:sym typeface="Wingdings" pitchFamily="2" charset="2"/>
              </a:rPr>
              <a:t>No Fragmentation function required</a:t>
            </a:r>
          </a:p>
          <a:p>
            <a:pPr>
              <a:lnSpc>
                <a:spcPct val="80000"/>
              </a:lnSpc>
            </a:pPr>
            <a:r>
              <a:rPr lang="en-US" altLang="ja-JP" sz="2200" dirty="0">
                <a:ea typeface="ＭＳ Ｐゴシック" pitchFamily="50" charset="-128"/>
                <a:sym typeface="Wingdings" pitchFamily="2" charset="2"/>
              </a:rPr>
              <a:t>Very high scale defined by W mass	</a:t>
            </a:r>
            <a:endParaRPr lang="en-US" altLang="ja-JP" sz="2200" dirty="0">
              <a:ea typeface="ＭＳ Ｐゴシック" pitchFamily="50" charset="-128"/>
            </a:endParaRPr>
          </a:p>
        </p:txBody>
      </p:sp>
      <p:sp>
        <p:nvSpPr>
          <p:cNvPr id="9" name="Content Placeholder 8" descr=" 9"/>
          <p:cNvSpPr>
            <a:spLocks noGrp="1"/>
          </p:cNvSpPr>
          <p:nvPr>
            <p:ph sz="half" idx="2"/>
          </p:nvPr>
        </p:nvSpPr>
        <p:spPr>
          <a:xfrm>
            <a:off x="6324600" y="152400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 helicity +           p helicity -</a:t>
            </a:r>
            <a:endParaRPr lang="en-US" dirty="0"/>
          </a:p>
        </p:txBody>
      </p:sp>
      <p:sp>
        <p:nvSpPr>
          <p:cNvPr id="9220" name="Date Placeholder 3" descr=" 9220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</a:rPr>
              <a:t>8/28-30/2022, TPIC autumn school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5" name="Footer Placeholder 4" descr="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9222" name="Slide Number Placeholder 5" descr=" 922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>
                <a:solidFill>
                  <a:srgbClr val="045C75"/>
                </a:solidFill>
                <a:latin typeface="Constantia" pitchFamily="18" charset="0"/>
              </a:rPr>
              <a:t>11</a:t>
            </a:r>
          </a:p>
        </p:txBody>
      </p:sp>
      <p:sp>
        <p:nvSpPr>
          <p:cNvPr id="25" name="TextBox 24" descr=" 25"/>
          <p:cNvSpPr txBox="1"/>
          <p:nvPr/>
        </p:nvSpPr>
        <p:spPr>
          <a:xfrm>
            <a:off x="3668713" y="5868989"/>
            <a:ext cx="5270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 err="1">
                <a:solidFill>
                  <a:schemeClr val="bg1">
                    <a:lumMod val="50000"/>
                  </a:schemeClr>
                </a:solidFill>
              </a:rPr>
              <a:t>Bourrely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 , </a:t>
            </a:r>
            <a:r>
              <a:rPr lang="en-US" altLang="ja-JP" b="1" dirty="0" err="1">
                <a:solidFill>
                  <a:schemeClr val="bg1">
                    <a:lumMod val="50000"/>
                  </a:schemeClr>
                </a:solidFill>
              </a:rPr>
              <a:t>Soffer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ja-JP" b="1" dirty="0" err="1">
                <a:solidFill>
                  <a:schemeClr val="bg1">
                    <a:lumMod val="50000"/>
                  </a:schemeClr>
                </a:solidFill>
              </a:rPr>
              <a:t>Nucl.Phys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. B423 (1994) 329-348</a:t>
            </a: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Content Placeholder 7" descr="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2287" y="1"/>
            <a:ext cx="1475784" cy="26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343400"/>
            <a:ext cx="3969600" cy="2977200"/>
          </a:xfrm>
          <a:prstGeom prst="rect">
            <a:avLst/>
          </a:prstGeom>
        </p:spPr>
      </p:pic>
      <p:pic>
        <p:nvPicPr>
          <p:cNvPr id="18" name="Picture 17" descr="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00" y="4343400"/>
            <a:ext cx="3969600" cy="2977200"/>
          </a:xfrm>
          <a:prstGeom prst="rect">
            <a:avLst/>
          </a:prstGeom>
        </p:spPr>
      </p:pic>
      <p:grpSp>
        <p:nvGrpSpPr>
          <p:cNvPr id="10" name="Group 9" descr=" 13"/>
          <p:cNvGrpSpPr/>
          <p:nvPr/>
        </p:nvGrpSpPr>
        <p:grpSpPr>
          <a:xfrm>
            <a:off x="4800600" y="2076207"/>
            <a:ext cx="3969600" cy="2977200"/>
            <a:chOff x="2587200" y="2076207"/>
            <a:chExt cx="3969600" cy="2977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200" y="2076207"/>
              <a:ext cx="3969600" cy="29772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5410200" y="2514600"/>
              <a:ext cx="7048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429000" y="3581400"/>
              <a:ext cx="6667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 descr=" 14"/>
          <p:cNvGrpSpPr/>
          <p:nvPr/>
        </p:nvGrpSpPr>
        <p:grpSpPr>
          <a:xfrm>
            <a:off x="7460400" y="2071962"/>
            <a:ext cx="3969600" cy="2977200"/>
            <a:chOff x="5148794" y="2071962"/>
            <a:chExt cx="3969600" cy="2977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794" y="2071962"/>
              <a:ext cx="3969600" cy="2977200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7981950" y="2514600"/>
              <a:ext cx="7048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962650" y="3581400"/>
              <a:ext cx="666750" cy="0"/>
            </a:xfrm>
            <a:prstGeom prst="straightConnector1">
              <a:avLst/>
            </a:prstGeom>
            <a:ln w="4445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20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8" descr="y_asymmetriesptcut_range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9"/>
          <a:stretch/>
        </p:blipFill>
        <p:spPr bwMode="auto">
          <a:xfrm>
            <a:off x="4613702" y="1468438"/>
            <a:ext cx="305222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8855" y="1766889"/>
            <a:ext cx="990600" cy="1978025"/>
          </a:xfrm>
          <a:prstGeom prst="rect">
            <a:avLst/>
          </a:prstGeom>
          <a:solidFill>
            <a:schemeClr val="accent5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1" name="Picture 8" descr="y_asymmetriesptcut_range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657479" y="1468000"/>
            <a:ext cx="3086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839200" y="1766884"/>
            <a:ext cx="914495" cy="1978025"/>
          </a:xfrm>
          <a:prstGeom prst="rect">
            <a:avLst/>
          </a:prstGeom>
          <a:solidFill>
            <a:schemeClr val="accent5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266" name="Title 6"/>
          <p:cNvSpPr>
            <a:spLocks noGrp="1"/>
          </p:cNvSpPr>
          <p:nvPr>
            <p:ph type="title"/>
          </p:nvPr>
        </p:nvSpPr>
        <p:spPr>
          <a:xfrm>
            <a:off x="1524000" y="-762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ja-JP" sz="4000"/>
              <a:t>Sea quark polarization via W production</a:t>
            </a:r>
          </a:p>
        </p:txBody>
      </p:sp>
      <p:sp>
        <p:nvSpPr>
          <p:cNvPr id="11267" name="Content Placeholder 7"/>
          <p:cNvSpPr>
            <a:spLocks noGrp="1"/>
          </p:cNvSpPr>
          <p:nvPr>
            <p:ph idx="1"/>
          </p:nvPr>
        </p:nvSpPr>
        <p:spPr>
          <a:xfrm>
            <a:off x="1600200" y="990600"/>
            <a:ext cx="2971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è"/>
            </a:pPr>
            <a:r>
              <a:rPr lang="en-US" altLang="ja-JP" sz="2200">
                <a:ea typeface="ＭＳ Ｐゴシック" pitchFamily="50" charset="-128"/>
                <a:sym typeface="Wingdings" pitchFamily="2" charset="2"/>
              </a:rPr>
              <a:t>Single spin asymmetry proportional           to quark polarizations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200">
                <a:cs typeface="HGP明朝E"/>
                <a:sym typeface="Wingdings" pitchFamily="2" charset="2"/>
              </a:rPr>
              <a:t>Large asymmetries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200">
                <a:cs typeface="HGP明朝E"/>
                <a:sym typeface="Wingdings" pitchFamily="2" charset="2"/>
              </a:rPr>
              <a:t>Forward/backward separation smeared by W decay kinematics </a:t>
            </a:r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</a:rPr>
              <a:t>8/28-30/2022, TPIC autumn school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45C75"/>
                </a:solidFill>
                <a:latin typeface="Constantia" pitchFamily="18" charset="0"/>
                <a:cs typeface="HGP明朝E"/>
              </a:rPr>
              <a:t>Ralf Seidl: experimental rsults </a:t>
            </a:r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112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fld id="{1733B99D-3E18-4A4F-9EF0-1227E380C4B4}" type="slidenum">
              <a:rPr lang="en-US" altLang="ja-JP" sz="1200">
                <a:solidFill>
                  <a:srgbClr val="045C75"/>
                </a:solidFill>
                <a:latin typeface="Constantia" pitchFamily="18" charset="0"/>
              </a:rPr>
              <a:pPr eaLnBrk="1" hangingPunct="1"/>
              <a:t>48</a:t>
            </a:fld>
            <a:endParaRPr lang="en-US" altLang="ja-JP" sz="1200">
              <a:solidFill>
                <a:srgbClr val="045C75"/>
              </a:solidFill>
              <a:latin typeface="Constant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0" y="1766889"/>
            <a:ext cx="463550" cy="197802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73664" y="1766889"/>
            <a:ext cx="465137" cy="197802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9175" y="1766889"/>
            <a:ext cx="331788" cy="1978025"/>
          </a:xfrm>
          <a:prstGeom prst="rect">
            <a:avLst/>
          </a:prstGeom>
          <a:solidFill>
            <a:schemeClr val="accent4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20289" y="1766889"/>
            <a:ext cx="465137" cy="197802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71307" y="1766889"/>
            <a:ext cx="463550" cy="197802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57855" y="1766889"/>
            <a:ext cx="331788" cy="1978025"/>
          </a:xfrm>
          <a:prstGeom prst="rect">
            <a:avLst/>
          </a:prstGeom>
          <a:solidFill>
            <a:schemeClr val="accent4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>
              <a:solidFill>
                <a:srgbClr val="FFFFFF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096000" y="32766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+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144000" y="32575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-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9982200" y="32575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-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229600" y="32766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-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105400" y="32766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+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934200" y="32766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50" charset="-128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baseline="30000" dirty="0">
                <a:ea typeface="Arial Unicode MS" pitchFamily="50" charset="-128"/>
                <a:cs typeface="Arial Unicode MS" pitchFamily="50" charset="-128"/>
              </a:rPr>
              <a:t>+</a:t>
            </a:r>
            <a:endParaRPr lang="en-US" altLang="ja-JP" dirty="0"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443413"/>
            <a:ext cx="71072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80645"/>
      </p:ext>
    </p:extLst>
  </p:cSld>
  <p:clrMapOvr>
    <a:masterClrMapping/>
  </p:clrMapOvr>
  <p:transition advTm="165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Forward W+Z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1" lang="en-US" altLang="ja-JP" dirty="0" smtClean="0">
                <a:sym typeface="Wingdings" panose="05000000000000000000" pitchFamily="2" charset="2"/>
              </a:rPr>
              <a:t> asymmetries</a:t>
            </a:r>
            <a:endParaRPr kumimoji="1" lang="ja-JP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4473"/>
          <a:stretch/>
        </p:blipFill>
        <p:spPr>
          <a:xfrm>
            <a:off x="7239000" y="1216621"/>
            <a:ext cx="4114800" cy="4041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757146"/>
            <a:ext cx="3657600" cy="250096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38199" y="4191000"/>
            <a:ext cx="6400801" cy="19859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Precise measurements of </a:t>
            </a:r>
            <a:r>
              <a:rPr lang="en-US" dirty="0" err="1" smtClean="0"/>
              <a:t>W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e</a:t>
            </a:r>
            <a:r>
              <a:rPr lang="en-US" dirty="0" smtClean="0"/>
              <a:t>/m asymmetries </a:t>
            </a:r>
          </a:p>
          <a:p>
            <a:r>
              <a:rPr lang="en-US" dirty="0" smtClean="0"/>
              <a:t>Asymmetries overall as expected (dominated by quark helicities)</a:t>
            </a:r>
          </a:p>
          <a:p>
            <a:r>
              <a:rPr lang="en-US" dirty="0" smtClean="0"/>
              <a:t>clear preference </a:t>
            </a:r>
            <a:r>
              <a:rPr lang="en-US" dirty="0" err="1" smtClean="0"/>
              <a:t>wrt</a:t>
            </a:r>
            <a:r>
              <a:rPr lang="en-US" dirty="0" smtClean="0"/>
              <a:t> to parameterization uncertainty bands determines sea quark helicities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380272"/>
            <a:ext cx="4530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STAR: </a:t>
            </a:r>
            <a:r>
              <a:rPr lang="en-US" i="1" dirty="0" smtClean="0">
                <a:hlinkClick r:id="rId4"/>
              </a:rPr>
              <a:t>Phys.Rev.D</a:t>
            </a:r>
            <a:r>
              <a:rPr lang="en-US" dirty="0" smtClean="0">
                <a:hlinkClick r:id="rId4"/>
              </a:rPr>
              <a:t> </a:t>
            </a:r>
            <a:r>
              <a:rPr lang="en-US" dirty="0">
                <a:hlinkClick r:id="rId4"/>
              </a:rPr>
              <a:t>99 (2019</a:t>
            </a:r>
            <a:r>
              <a:rPr lang="en-US" dirty="0" smtClean="0">
                <a:hlinkClick r:id="rId4"/>
              </a:rPr>
              <a:t>) </a:t>
            </a:r>
            <a:r>
              <a:rPr lang="en-US" dirty="0">
                <a:hlinkClick r:id="rId4"/>
              </a:rPr>
              <a:t>051102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5183981"/>
            <a:ext cx="426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PHENIX: </a:t>
            </a:r>
          </a:p>
          <a:p>
            <a:r>
              <a:rPr lang="en-US" i="1" dirty="0">
                <a:hlinkClick r:id="rId5"/>
              </a:rPr>
              <a:t>Phys.Rev.D</a:t>
            </a:r>
            <a:r>
              <a:rPr lang="en-US" dirty="0">
                <a:hlinkClick r:id="rId5"/>
              </a:rPr>
              <a:t> 98 (2018</a:t>
            </a:r>
            <a:r>
              <a:rPr lang="en-US" dirty="0" smtClean="0">
                <a:hlinkClick r:id="rId5"/>
              </a:rPr>
              <a:t>) 032007 </a:t>
            </a:r>
            <a:r>
              <a:rPr lang="en-US" dirty="0" smtClean="0"/>
              <a:t>,</a:t>
            </a:r>
            <a:endParaRPr lang="en-US" dirty="0"/>
          </a:p>
          <a:p>
            <a:r>
              <a:rPr lang="en-US" i="1" dirty="0" smtClean="0">
                <a:hlinkClick r:id="rId6"/>
              </a:rPr>
              <a:t>Phys.Rev.D</a:t>
            </a:r>
            <a:r>
              <a:rPr lang="en-US" dirty="0" smtClean="0">
                <a:hlinkClick r:id="rId6"/>
              </a:rPr>
              <a:t> </a:t>
            </a:r>
            <a:r>
              <a:rPr lang="en-US" dirty="0">
                <a:hlinkClick r:id="rId6"/>
              </a:rPr>
              <a:t>93 (2016) </a:t>
            </a:r>
            <a:r>
              <a:rPr lang="en-US" dirty="0" smtClean="0">
                <a:hlinkClick r:id="rId6"/>
              </a:rPr>
              <a:t>051103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978982" y="5044440"/>
            <a:ext cx="4114800" cy="1813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Charged current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3215640"/>
            <a:ext cx="4432515" cy="3642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dirty="0"/>
              <a:t>Neutral current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proton structure</a:t>
            </a:r>
            <a:endParaRPr lang="en-US" dirty="0"/>
          </a:p>
        </p:txBody>
      </p:sp>
      <p:pic>
        <p:nvPicPr>
          <p:cNvPr id="15" name="Picture 1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699099" y="1483676"/>
            <a:ext cx="6864858" cy="16459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9B6B-0897-4AA4-8DF9-B7A5394262D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172200" y="2238703"/>
            <a:ext cx="4038600" cy="30269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 measures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charge square</a:t>
            </a:r>
            <a:r>
              <a:rPr lang="en-US" dirty="0" smtClean="0"/>
              <a:t> weighted total quark spin contribution to the nucleon</a:t>
            </a:r>
          </a:p>
          <a:p>
            <a:r>
              <a:rPr lang="en-US" dirty="0" smtClean="0"/>
              <a:t>Flavor information from </a:t>
            </a:r>
            <a:r>
              <a:rPr lang="en-US" dirty="0" err="1" smtClean="0"/>
              <a:t>gZ</a:t>
            </a:r>
            <a:r>
              <a:rPr lang="en-US" dirty="0" smtClean="0"/>
              <a:t> interference, Z exchange and in particular charged </a:t>
            </a:r>
            <a:r>
              <a:rPr lang="en-US" dirty="0" err="1" smtClean="0"/>
              <a:t>curent</a:t>
            </a:r>
            <a:r>
              <a:rPr lang="en-US" dirty="0" smtClean="0"/>
              <a:t> (W exchange) interactions</a:t>
            </a:r>
            <a:endParaRPr lang="en-US" dirty="0"/>
          </a:p>
        </p:txBody>
      </p:sp>
      <p:pic>
        <p:nvPicPr>
          <p:cNvPr id="18" name="Content Placeholder 17" descr="addin_tmp.png"/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99161" y="3307206"/>
            <a:ext cx="4126230" cy="3440430"/>
          </a:xfrm>
        </p:spPr>
      </p:pic>
      <p:pic>
        <p:nvPicPr>
          <p:cNvPr id="19" name="Picture 18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024592" y="5288421"/>
            <a:ext cx="399669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52400"/>
            <a:ext cx="5726624" cy="1143000"/>
          </a:xfrm>
        </p:spPr>
        <p:txBody>
          <a:bodyPr/>
          <a:lstStyle/>
          <a:p>
            <a:r>
              <a:rPr kumimoji="1" lang="en-US" altLang="ja-JP" dirty="0" smtClean="0"/>
              <a:t>Sea quark </a:t>
            </a:r>
            <a:r>
              <a:rPr kumimoji="1" lang="en-US" altLang="ja-JP" dirty="0" err="1" smtClean="0"/>
              <a:t>helicites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69192"/>
            <a:ext cx="4876800" cy="465600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RHIC data at boundary of DSSV/NNPDFpol1.1 uncertainty bands </a:t>
            </a:r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Reweighted NNPDFpol1.1 and DSSV14 fits shows substantial polarized light sea asymmetry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opposite sign to most pion cloud models (where polarized and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unpolarized</a:t>
            </a:r>
            <a:r>
              <a:rPr kumimoji="1" lang="en-US" altLang="ja-JP" dirty="0" smtClean="0">
                <a:sym typeface="Wingdings" panose="05000000000000000000" pitchFamily="2" charset="2"/>
              </a:rPr>
              <a:t> light sea asymmetries have same sign)</a:t>
            </a:r>
            <a:endParaRPr kumimoji="1" lang="en-US" altLang="ja-JP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8/28-30/2022, TPIC autumn school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AE70B-A6FF-47F0-817A-8FB3FDBC860D}" type="slidenum">
              <a:rPr lang="en-US" altLang="ja-JP" smtClean="0"/>
              <a:pPr>
                <a:defRPr/>
              </a:pPr>
              <a:t>50</a:t>
            </a:fld>
            <a:endParaRPr lang="en-US" altLang="ja-JP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4233428"/>
            <a:ext cx="2503097" cy="230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37445" y="3044279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ja-JP" altLang="ja-JP" sz="1800" dirty="0"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67" y="109662"/>
            <a:ext cx="2097405" cy="38290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130" y="4257144"/>
            <a:ext cx="2493753" cy="227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30383" y="3797141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NNPDFpol1.1: </a:t>
            </a:r>
            <a:r>
              <a:rPr lang="en-US" altLang="ja-JP" dirty="0">
                <a:hlinkClick r:id="rId6"/>
              </a:rPr>
              <a:t>arXiv:1406.7122</a:t>
            </a:r>
            <a:endParaRPr lang="ja-JP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646689"/>
            <a:ext cx="3886200" cy="30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2"/>
    </mc:Choice>
    <mc:Fallback xmlns="">
      <p:transition spd="slow" advTm="5087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for polarized nucleon structure/PDFs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Gluon spin contribution positive and large but so far only measured from x&gt;0.01 need to understand lower x for spin sum rule</a:t>
            </a:r>
          </a:p>
          <a:p>
            <a:r>
              <a:rPr lang="en-US" dirty="0" smtClean="0"/>
              <a:t>Hyperon decays + SU(3)</a:t>
            </a:r>
            <a:r>
              <a:rPr lang="en-US" baseline="-25000" dirty="0" smtClean="0"/>
              <a:t>F</a:t>
            </a:r>
            <a:r>
              <a:rPr lang="en-US" dirty="0" smtClean="0"/>
              <a:t> push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s negative but current data consistent with zero: hidden at low-x or issues with symmetry assumptions?</a:t>
            </a:r>
          </a:p>
          <a:p>
            <a:r>
              <a:rPr lang="en-US" dirty="0" smtClean="0"/>
              <a:t>Do the integrals over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g(x) and </a:t>
            </a:r>
            <a:r>
              <a:rPr lang="en-US" dirty="0" smtClean="0">
                <a:latin typeface="Symbol" panose="05050102010706020507" pitchFamily="18" charset="2"/>
              </a:rPr>
              <a:t>DS</a:t>
            </a:r>
            <a:r>
              <a:rPr lang="en-US" dirty="0" smtClean="0"/>
              <a:t>(x) leave room for net orbital angular momentum?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8/28-30/2022, TPIC autumn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Ralf Seidl: experimental rsults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702E3-23ED-4561-A0A0-337D53A17365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5146"/>
            <a:ext cx="2971800" cy="282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57" y="2335971"/>
            <a:ext cx="514941" cy="2454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9779" y="1110893"/>
            <a:ext cx="3134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5"/>
              </a:rPr>
              <a:t>PRD92 (2015), 094030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340" y="4222465"/>
            <a:ext cx="5274520" cy="21081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95789" y="6229290"/>
            <a:ext cx="3034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PRD 102 (2020), 094018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800" y="1462336"/>
            <a:ext cx="3119409" cy="2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3" descr=" 69"/>
          <p:cNvSpPr>
            <a:spLocks noGrp="1"/>
          </p:cNvSpPr>
          <p:nvPr>
            <p:ph type="ftr" sz="quarter" idx="11"/>
          </p:nvPr>
        </p:nvSpPr>
        <p:spPr>
          <a:xfrm>
            <a:off x="4953000" y="6400801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2">
                    <a:shade val="90000"/>
                  </a:schemeClr>
                </a:solidFill>
              </a:rPr>
              <a:t>Ralf Seidl: experimental rsults </a:t>
            </a:r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0" name="Slide Number Placeholder 4" descr=" 70"/>
          <p:cNvSpPr>
            <a:spLocks noGrp="1"/>
          </p:cNvSpPr>
          <p:nvPr>
            <p:ph type="sldNum" sz="quarter" idx="12"/>
          </p:nvPr>
        </p:nvSpPr>
        <p:spPr>
          <a:xfrm>
            <a:off x="9067800" y="6356351"/>
            <a:ext cx="609600" cy="365125"/>
          </a:xfrm>
        </p:spPr>
        <p:txBody>
          <a:bodyPr/>
          <a:lstStyle/>
          <a:p>
            <a:pPr algn="l">
              <a:defRPr/>
            </a:pPr>
            <a:fld id="{8D2E4288-1C28-4619-807F-C9EE92605F15}" type="slidenum">
              <a:rPr lang="en-US">
                <a:solidFill>
                  <a:schemeClr val="tx2">
                    <a:shade val="90000"/>
                  </a:schemeClr>
                </a:solidFill>
              </a:rPr>
              <a:pPr algn="l">
                <a:defRPr/>
              </a:pPr>
              <a:t>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71" name="Date Placeholder 5" descr=" 71"/>
          <p:cNvSpPr>
            <a:spLocks noGrp="1"/>
          </p:cNvSpPr>
          <p:nvPr>
            <p:ph type="dt" sz="quarter" idx="10"/>
          </p:nvPr>
        </p:nvSpPr>
        <p:spPr>
          <a:xfrm>
            <a:off x="1219200" y="6400801"/>
            <a:ext cx="2667000" cy="365125"/>
          </a:xfrm>
        </p:spPr>
        <p:txBody>
          <a:bodyPr/>
          <a:lstStyle/>
          <a:p>
            <a:pPr algn="r">
              <a:defRPr/>
            </a:pPr>
            <a:r>
              <a:rPr lang="en-US" altLang="ja-JP" smtClean="0">
                <a:solidFill>
                  <a:schemeClr val="tx2">
                    <a:shade val="90000"/>
                  </a:schemeClr>
                </a:solidFill>
                <a:ea typeface="ＭＳ Ｐゴシック" pitchFamily="50" charset="-128"/>
              </a:rPr>
              <a:t>8/28-30/2022, TPIC autumn school</a:t>
            </a:r>
            <a:endParaRPr lang="en-US" altLang="ja-JP" dirty="0">
              <a:solidFill>
                <a:schemeClr val="tx2">
                  <a:shade val="90000"/>
                </a:schemeClr>
              </a:solidFill>
              <a:ea typeface="ＭＳ Ｐゴシック" pitchFamily="50" charset="-128"/>
            </a:endParaRPr>
          </a:p>
        </p:txBody>
      </p:sp>
      <p:sp>
        <p:nvSpPr>
          <p:cNvPr id="30725" name="Text Box 188" descr=" 30725"/>
          <p:cNvSpPr txBox="1">
            <a:spLocks noChangeArrowheads="1"/>
          </p:cNvSpPr>
          <p:nvPr/>
        </p:nvSpPr>
        <p:spPr bwMode="auto">
          <a:xfrm>
            <a:off x="6629400" y="3048000"/>
            <a:ext cx="3505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q(x), </a:t>
            </a:r>
            <a:r>
              <a:rPr lang="en-US" sz="4400">
                <a:latin typeface="Symbol" pitchFamily="18" charset="2"/>
              </a:rPr>
              <a:t>D</a:t>
            </a:r>
            <a:r>
              <a:rPr lang="en-US" sz="4400"/>
              <a:t>G(x)</a:t>
            </a:r>
          </a:p>
        </p:txBody>
      </p:sp>
      <p:sp>
        <p:nvSpPr>
          <p:cNvPr id="644278" name="Rectangle 182" descr=" 644278"/>
          <p:cNvSpPr>
            <a:spLocks noChangeArrowheads="1"/>
          </p:cNvSpPr>
          <p:nvPr/>
        </p:nvSpPr>
        <p:spPr bwMode="auto">
          <a:xfrm>
            <a:off x="5943600" y="2895600"/>
            <a:ext cx="4267200" cy="1066800"/>
          </a:xfrm>
          <a:prstGeom prst="rect">
            <a:avLst/>
          </a:prstGeom>
          <a:solidFill>
            <a:srgbClr val="00FFFF">
              <a:alpha val="6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Difference of quarks with parallel and antiparallel polarization relative to </a:t>
            </a:r>
            <a:r>
              <a:rPr lang="en-US" sz="1600">
                <a:solidFill>
                  <a:srgbClr val="FF0000"/>
                </a:solidFill>
              </a:rPr>
              <a:t>longitudinally</a:t>
            </a:r>
            <a:r>
              <a:rPr lang="en-US" sz="1600"/>
              <a:t> polarized proton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600"/>
              <a:t>	(known from fixed target (SI)DIS experiments)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600"/>
          </a:p>
        </p:txBody>
      </p:sp>
      <p:sp>
        <p:nvSpPr>
          <p:cNvPr id="30727" name="Text Box 187" descr=" 30727"/>
          <p:cNvSpPr txBox="1">
            <a:spLocks noChangeArrowheads="1"/>
          </p:cNvSpPr>
          <p:nvPr/>
        </p:nvSpPr>
        <p:spPr bwMode="auto">
          <a:xfrm>
            <a:off x="7010400" y="1447800"/>
            <a:ext cx="26670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q(x),G(x)</a:t>
            </a:r>
          </a:p>
        </p:txBody>
      </p:sp>
      <p:sp>
        <p:nvSpPr>
          <p:cNvPr id="644099" name="Rectangle 3" descr=" 644099"/>
          <p:cNvSpPr>
            <a:spLocks noGrp="1" noChangeArrowheads="1"/>
          </p:cNvSpPr>
          <p:nvPr>
            <p:ph type="body" idx="1"/>
          </p:nvPr>
        </p:nvSpPr>
        <p:spPr>
          <a:xfrm>
            <a:off x="5943600" y="1295400"/>
            <a:ext cx="4267200" cy="1143000"/>
          </a:xfrm>
          <a:solidFill>
            <a:srgbClr val="FF9966">
              <a:alpha val="78038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Sum of quarks with parallel and antiparallel polarization relative to proton  spin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/>
              <a:t>	(well known from Collider DIS experiments)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/>
          </a:p>
        </p:txBody>
      </p:sp>
      <p:sp>
        <p:nvSpPr>
          <p:cNvPr id="644285" name="Text Box 189" descr=" 644285"/>
          <p:cNvSpPr txBox="1">
            <a:spLocks noChangeArrowheads="1"/>
          </p:cNvSpPr>
          <p:nvPr/>
        </p:nvSpPr>
        <p:spPr bwMode="auto">
          <a:xfrm>
            <a:off x="7467600" y="4648200"/>
            <a:ext cx="1981200" cy="762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d</a:t>
            </a:r>
            <a:r>
              <a:rPr lang="en-US" sz="4400" dirty="0" err="1">
                <a:solidFill>
                  <a:schemeClr val="bg1">
                    <a:lumMod val="65000"/>
                  </a:schemeClr>
                </a:solidFill>
              </a:rPr>
              <a:t>q</a:t>
            </a:r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(x)</a:t>
            </a:r>
          </a:p>
        </p:txBody>
      </p:sp>
      <p:sp>
        <p:nvSpPr>
          <p:cNvPr id="30734" name="Rectangle 2" descr=" 30734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10515600" cy="898035"/>
          </a:xfrm>
        </p:spPr>
        <p:txBody>
          <a:bodyPr/>
          <a:lstStyle/>
          <a:p>
            <a:pPr eaLnBrk="1" hangingPunct="1"/>
            <a:r>
              <a:rPr lang="en-US" dirty="0" smtClean="0"/>
              <a:t>Quark distributions</a:t>
            </a:r>
          </a:p>
        </p:txBody>
      </p:sp>
      <p:sp>
        <p:nvSpPr>
          <p:cNvPr id="30745" name="Text Box 184" descr=" 30745"/>
          <p:cNvSpPr txBox="1">
            <a:spLocks noChangeArrowheads="1"/>
          </p:cNvSpPr>
          <p:nvPr/>
        </p:nvSpPr>
        <p:spPr bwMode="auto">
          <a:xfrm>
            <a:off x="1600200" y="2133601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Unpolarized distribution function q(x)</a:t>
            </a:r>
          </a:p>
        </p:txBody>
      </p:sp>
      <p:sp>
        <p:nvSpPr>
          <p:cNvPr id="30746" name="Text Box 185" descr=" 30746"/>
          <p:cNvSpPr txBox="1">
            <a:spLocks noChangeArrowheads="1"/>
          </p:cNvSpPr>
          <p:nvPr/>
        </p:nvSpPr>
        <p:spPr bwMode="auto">
          <a:xfrm>
            <a:off x="1600200" y="3870326"/>
            <a:ext cx="43434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Helicity distribution function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q(x)</a:t>
            </a:r>
          </a:p>
        </p:txBody>
      </p:sp>
      <p:sp>
        <p:nvSpPr>
          <p:cNvPr id="644282" name="Text Box 186" descr=" 644282"/>
          <p:cNvSpPr txBox="1">
            <a:spLocks noChangeArrowheads="1"/>
          </p:cNvSpPr>
          <p:nvPr/>
        </p:nvSpPr>
        <p:spPr bwMode="auto">
          <a:xfrm>
            <a:off x="1600200" y="5715001"/>
            <a:ext cx="4495800" cy="39687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Transversity distribution function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Symbol" pitchFamily="18" charset="2"/>
              </a:rPr>
              <a:t>d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q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(x)</a:t>
            </a:r>
          </a:p>
        </p:txBody>
      </p:sp>
      <p:sp>
        <p:nvSpPr>
          <p:cNvPr id="60" name="Line 25" descr=" 30738"/>
          <p:cNvSpPr>
            <a:spLocks noChangeShapeType="1"/>
          </p:cNvSpPr>
          <p:nvPr/>
        </p:nvSpPr>
        <p:spPr bwMode="auto">
          <a:xfrm>
            <a:off x="3352800" y="1447800"/>
            <a:ext cx="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61" name="Group 26" descr=" 6"/>
          <p:cNvGrpSpPr>
            <a:grpSpLocks/>
          </p:cNvGrpSpPr>
          <p:nvPr/>
        </p:nvGrpSpPr>
        <p:grpSpPr bwMode="auto">
          <a:xfrm rot="-5400000">
            <a:off x="1866900" y="1181100"/>
            <a:ext cx="838200" cy="1066800"/>
            <a:chOff x="240" y="528"/>
            <a:chExt cx="2496" cy="3168"/>
          </a:xfrm>
        </p:grpSpPr>
        <p:sp>
          <p:nvSpPr>
            <p:cNvPr id="62" name="AutoShape 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AutoShape 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6" name="Group 31" descr=" 7"/>
          <p:cNvGrpSpPr>
            <a:grpSpLocks/>
          </p:cNvGrpSpPr>
          <p:nvPr/>
        </p:nvGrpSpPr>
        <p:grpSpPr bwMode="auto">
          <a:xfrm rot="5400000">
            <a:off x="4114800" y="1143000"/>
            <a:ext cx="838200" cy="1143000"/>
            <a:chOff x="3120" y="528"/>
            <a:chExt cx="2496" cy="3168"/>
          </a:xfrm>
        </p:grpSpPr>
        <p:sp>
          <p:nvSpPr>
            <p:cNvPr id="67" name="AutoShape 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8" name="Oval 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2" name="AutoShape 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Oval 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4" name="Line 36" descr=" 644132"/>
          <p:cNvSpPr>
            <a:spLocks noChangeShapeType="1"/>
          </p:cNvSpPr>
          <p:nvPr/>
        </p:nvSpPr>
        <p:spPr bwMode="auto">
          <a:xfrm>
            <a:off x="3124200" y="1676400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75" name="Group 126" descr=" 8"/>
          <p:cNvGrpSpPr>
            <a:grpSpLocks/>
          </p:cNvGrpSpPr>
          <p:nvPr/>
        </p:nvGrpSpPr>
        <p:grpSpPr bwMode="auto">
          <a:xfrm rot="-5400000">
            <a:off x="1866900" y="2901378"/>
            <a:ext cx="838200" cy="1066800"/>
            <a:chOff x="240" y="528"/>
            <a:chExt cx="2496" cy="3168"/>
          </a:xfrm>
        </p:grpSpPr>
        <p:sp>
          <p:nvSpPr>
            <p:cNvPr id="76" name="AutoShape 127"/>
            <p:cNvSpPr>
              <a:spLocks noChangeArrowheads="1"/>
            </p:cNvSpPr>
            <p:nvPr/>
          </p:nvSpPr>
          <p:spPr bwMode="auto">
            <a:xfrm>
              <a:off x="96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Oval 128"/>
            <p:cNvSpPr>
              <a:spLocks noChangeArrowheads="1"/>
            </p:cNvSpPr>
            <p:nvPr/>
          </p:nvSpPr>
          <p:spPr bwMode="auto">
            <a:xfrm>
              <a:off x="24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AutoShape 129"/>
            <p:cNvSpPr>
              <a:spLocks noChangeArrowheads="1"/>
            </p:cNvSpPr>
            <p:nvPr/>
          </p:nvSpPr>
          <p:spPr bwMode="auto">
            <a:xfrm>
              <a:off x="1296" y="230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Oval 130"/>
            <p:cNvSpPr>
              <a:spLocks noChangeArrowheads="1"/>
            </p:cNvSpPr>
            <p:nvPr/>
          </p:nvSpPr>
          <p:spPr bwMode="auto">
            <a:xfrm>
              <a:off x="1200" y="28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0" name="Group 131" descr=" 9"/>
          <p:cNvGrpSpPr>
            <a:grpSpLocks/>
          </p:cNvGrpSpPr>
          <p:nvPr/>
        </p:nvGrpSpPr>
        <p:grpSpPr bwMode="auto">
          <a:xfrm rot="5400000">
            <a:off x="4114800" y="2863278"/>
            <a:ext cx="838200" cy="1143000"/>
            <a:chOff x="3120" y="528"/>
            <a:chExt cx="2496" cy="3168"/>
          </a:xfrm>
        </p:grpSpPr>
        <p:sp>
          <p:nvSpPr>
            <p:cNvPr id="81" name="AutoShape 132"/>
            <p:cNvSpPr>
              <a:spLocks noChangeArrowheads="1"/>
            </p:cNvSpPr>
            <p:nvPr/>
          </p:nvSpPr>
          <p:spPr bwMode="auto">
            <a:xfrm>
              <a:off x="3840" y="528"/>
              <a:ext cx="1056" cy="816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8080"/>
            </a:solidFill>
            <a:ln w="28575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" name="Oval 133"/>
            <p:cNvSpPr>
              <a:spLocks noChangeArrowheads="1"/>
            </p:cNvSpPr>
            <p:nvPr/>
          </p:nvSpPr>
          <p:spPr bwMode="auto">
            <a:xfrm>
              <a:off x="3120" y="1296"/>
              <a:ext cx="2496" cy="2400"/>
            </a:xfrm>
            <a:prstGeom prst="ellipse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3" name="AutoShape 134"/>
            <p:cNvSpPr>
              <a:spLocks noChangeArrowheads="1"/>
            </p:cNvSpPr>
            <p:nvPr/>
          </p:nvSpPr>
          <p:spPr bwMode="auto">
            <a:xfrm rot="10800000">
              <a:off x="4176" y="2064"/>
              <a:ext cx="384" cy="576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993366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" name="Oval 135"/>
            <p:cNvSpPr>
              <a:spLocks noChangeArrowheads="1"/>
            </p:cNvSpPr>
            <p:nvPr/>
          </p:nvSpPr>
          <p:spPr bwMode="auto">
            <a:xfrm>
              <a:off x="4080" y="1632"/>
              <a:ext cx="576" cy="528"/>
            </a:xfrm>
            <a:prstGeom prst="ellipse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5" name="Line 136" descr=" 30744"/>
          <p:cNvSpPr>
            <a:spLocks noChangeShapeType="1"/>
          </p:cNvSpPr>
          <p:nvPr/>
        </p:nvSpPr>
        <p:spPr bwMode="auto">
          <a:xfrm>
            <a:off x="3124200" y="3396678"/>
            <a:ext cx="4572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BD020-6FB2-EE46-B61B-7663D98496CF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Ralf Seidl: experimental rsults </a:t>
            </a:r>
            <a:endParaRPr lang="it-IT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8/28-30/2022, TPIC autumn school</a:t>
            </a:r>
            <a:endParaRPr lang="it-IT"/>
          </a:p>
        </p:txBody>
      </p:sp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853" y="-178504"/>
            <a:ext cx="8305800" cy="77464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Polarized inclusive DIS</a:t>
            </a:r>
            <a:endParaRPr lang="en-GB" dirty="0"/>
          </a:p>
        </p:txBody>
      </p:sp>
      <p:pic>
        <p:nvPicPr>
          <p:cNvPr id="492547" name="Picture 3 1" descr="uli_d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039" y="660401"/>
            <a:ext cx="26447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5" name="Picture 8 1" descr="uli_d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765176"/>
            <a:ext cx="29511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557" name="Text Box 13"/>
          <p:cNvSpPr txBox="1">
            <a:spLocks noChangeArrowheads="1"/>
          </p:cNvSpPr>
          <p:nvPr/>
        </p:nvSpPr>
        <p:spPr bwMode="auto">
          <a:xfrm>
            <a:off x="1143001" y="3027363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Virtual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photon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*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can only couple to quarks of opposite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helicity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Select 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r>
              <a:rPr lang="en-US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(x)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or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q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(x)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by changing the orientation of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target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nucleon spin or helicity of incident lepton beam</a:t>
            </a: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92561" name="Text Box 17 1"/>
          <p:cNvSpPr txBox="1">
            <a:spLocks noChangeArrowheads="1"/>
          </p:cNvSpPr>
          <p:nvPr/>
        </p:nvSpPr>
        <p:spPr bwMode="auto">
          <a:xfrm>
            <a:off x="838200" y="4634981"/>
            <a:ext cx="25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Asymmetry definition: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92563" name="Text Box 19"/>
          <p:cNvSpPr txBox="1">
            <a:spLocks noChangeArrowheads="1"/>
          </p:cNvSpPr>
          <p:nvPr/>
        </p:nvSpPr>
        <p:spPr bwMode="auto">
          <a:xfrm>
            <a:off x="1671638" y="6178550"/>
            <a:ext cx="30087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inclusive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DIS: only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e’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info used</a:t>
            </a:r>
            <a:endParaRPr lang="en-GB" sz="18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5426825" y="4983957"/>
            <a:ext cx="57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/>
              <a:t>L.O.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44105" y="4204106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18" charset="2"/>
              </a:rPr>
              <a:t>D</a:t>
            </a:r>
            <a:r>
              <a:rPr lang="en-US" sz="2400" dirty="0" err="1">
                <a:latin typeface="+mn-lt"/>
              </a:rPr>
              <a:t>q</a:t>
            </a:r>
            <a:r>
              <a:rPr lang="en-US" sz="2400" dirty="0">
                <a:latin typeface="+mn-lt"/>
              </a:rPr>
              <a:t>(x) = </a:t>
            </a:r>
            <a:r>
              <a:rPr lang="en-US" sz="2400" dirty="0">
                <a:solidFill>
                  <a:srgbClr val="008000"/>
                </a:solidFill>
                <a:latin typeface="+mn-lt"/>
              </a:rPr>
              <a:t>q</a:t>
            </a:r>
            <a:r>
              <a:rPr lang="en-US" sz="2400" baseline="30000" dirty="0">
                <a:solidFill>
                  <a:srgbClr val="008000"/>
                </a:solidFill>
                <a:latin typeface="+mn-lt"/>
              </a:rPr>
              <a:t>+</a:t>
            </a:r>
            <a:r>
              <a:rPr lang="en-US" sz="2400" dirty="0">
                <a:solidFill>
                  <a:srgbClr val="008000"/>
                </a:solidFill>
                <a:latin typeface="+mn-lt"/>
              </a:rPr>
              <a:t>(x)</a:t>
            </a:r>
            <a:r>
              <a:rPr lang="en-US" sz="2400" dirty="0">
                <a:latin typeface="+mn-lt"/>
              </a:rPr>
              <a:t> –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q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(x)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90600"/>
            <a:ext cx="2410505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8" y="982155"/>
            <a:ext cx="2413786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0" y="5084633"/>
            <a:ext cx="7346321" cy="103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First polarized DIS measurements </a:t>
            </a:r>
            <a:br>
              <a:rPr lang="en-US" sz="4000" dirty="0"/>
            </a:br>
            <a:r>
              <a:rPr lang="en-US" sz="4000" dirty="0"/>
              <a:t>and spin crisis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First SLAC measurements consistent with naïve quark model (valence quarks make up proton spin)</a:t>
            </a:r>
          </a:p>
          <a:p>
            <a:pPr eaLnBrk="1" hangingPunct="1">
              <a:defRPr/>
            </a:pPr>
            <a:r>
              <a:rPr lang="en-US" dirty="0" smtClean="0"/>
              <a:t>EMC finds quark contribution of only ~12%</a:t>
            </a:r>
          </a:p>
          <a:p>
            <a:pPr lvl="1" eaLnBrk="1" hangingPunct="1">
              <a:defRPr/>
            </a:pPr>
            <a:r>
              <a:rPr lang="en-US" dirty="0" smtClean="0"/>
              <a:t>Anomaly?: huge gluon </a:t>
            </a:r>
          </a:p>
          <a:p>
            <a:pPr lvl="1" eaLnBrk="1" hangingPunct="1">
              <a:buFont typeface="Wingdings 2" pitchFamily="18" charset="2"/>
              <a:buNone/>
              <a:defRPr/>
            </a:pPr>
            <a:r>
              <a:rPr lang="en-US" dirty="0" smtClean="0"/>
              <a:t>	and orbital angular momentum contribution?</a:t>
            </a:r>
          </a:p>
          <a:p>
            <a:pPr eaLnBrk="1" hangingPunct="1">
              <a:defRPr/>
            </a:pPr>
            <a:r>
              <a:rPr lang="en-US" dirty="0" smtClean="0"/>
              <a:t>20 years later </a:t>
            </a:r>
            <a:r>
              <a:rPr lang="en-US" dirty="0" smtClean="0">
                <a:latin typeface="Symbol" pitchFamily="18" charset="2"/>
              </a:rPr>
              <a:t>DS</a:t>
            </a:r>
            <a:r>
              <a:rPr lang="en-US" dirty="0" smtClean="0"/>
              <a:t> around 0.3</a:t>
            </a:r>
          </a:p>
        </p:txBody>
      </p:sp>
      <p:sp>
        <p:nvSpPr>
          <p:cNvPr id="307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0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 dirty="0">
              <a:solidFill>
                <a:srgbClr val="045C75"/>
              </a:solidFill>
            </a:endParaRPr>
          </a:p>
        </p:txBody>
      </p:sp>
      <p:sp>
        <p:nvSpPr>
          <p:cNvPr id="30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70269E-A173-4D00-A30B-B14C8EFAF0C7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solidFill>
                <a:srgbClr val="045C75"/>
              </a:solidFill>
            </a:endParaRPr>
          </a:p>
        </p:txBody>
      </p:sp>
      <p:pic>
        <p:nvPicPr>
          <p:cNvPr id="3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600" y="2274920"/>
            <a:ext cx="5156200" cy="35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0741"/>
            <a:ext cx="6731000" cy="9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DIS Experiments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532771"/>
            <a:ext cx="4322802" cy="464419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dirty="0">
                <a:cs typeface="HGP明朝E"/>
              </a:rPr>
              <a:t>EMC/NMC/SMC/COMPASS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err="1" smtClean="0">
                <a:cs typeface="HGP明朝E"/>
              </a:rPr>
              <a:t>Pol.</a:t>
            </a:r>
            <a:r>
              <a:rPr lang="en-US" altLang="ja-JP" dirty="0" err="1" smtClean="0">
                <a:latin typeface="Symbol" pitchFamily="18" charset="2"/>
                <a:cs typeface="HGP明朝E"/>
              </a:rPr>
              <a:t>m</a:t>
            </a:r>
            <a:r>
              <a:rPr lang="ja-JP" altLang="en-US" dirty="0" smtClean="0">
                <a:latin typeface="Symbol" pitchFamily="18" charset="2"/>
                <a:cs typeface="HGP明朝E"/>
              </a:rPr>
              <a:t>　</a:t>
            </a:r>
            <a:r>
              <a:rPr lang="en-US" altLang="ja-JP" dirty="0" smtClean="0">
                <a:cs typeface="HGP明朝E"/>
              </a:rPr>
              <a:t>from </a:t>
            </a:r>
            <a:r>
              <a:rPr lang="en-US" altLang="ja-JP" dirty="0" smtClean="0">
                <a:latin typeface="Symbol" pitchFamily="18" charset="2"/>
                <a:cs typeface="HGP明朝E"/>
              </a:rPr>
              <a:t>p</a:t>
            </a:r>
            <a:r>
              <a:rPr lang="en-US" altLang="ja-JP" dirty="0" smtClean="0">
                <a:cs typeface="HGP明朝E"/>
              </a:rPr>
              <a:t> decay (why polarized?)</a:t>
            </a:r>
            <a:endParaRPr lang="en-US" altLang="ja-JP" dirty="0">
              <a:cs typeface="HGP明朝E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Energy 160-200 </a:t>
            </a:r>
            <a:r>
              <a:rPr lang="en-US" altLang="ja-JP" dirty="0" err="1" smtClean="0">
                <a:cs typeface="HGP明朝E"/>
              </a:rPr>
              <a:t>GeV</a:t>
            </a:r>
            <a:endParaRPr lang="en-US" altLang="ja-JP" dirty="0" smtClean="0">
              <a:cs typeface="HGP明朝E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 smtClean="0">
                <a:cs typeface="HGP明朝E"/>
              </a:rPr>
              <a:t>Solid state targets (NH3,LiD), longitudinal, transverse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52" name="Date Placeholder 4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8/28-30/2022, TPIC autumn school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4" name="Footer Placeholder 4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45C75"/>
                </a:solidFill>
              </a:rPr>
              <a:t>Ralf Seidl: experimental rsults </a:t>
            </a:r>
            <a:endParaRPr lang="en-US">
              <a:solidFill>
                <a:srgbClr val="045C75"/>
              </a:solidFill>
            </a:endParaRPr>
          </a:p>
        </p:txBody>
      </p:sp>
      <p:sp>
        <p:nvSpPr>
          <p:cNvPr id="31753" name="Slide Number Placeholder 4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E80085-6B41-4B6D-9326-2681ED81738F}" type="slidenum">
              <a:rPr lang="en-US" smtClean="0">
                <a:solidFill>
                  <a:srgbClr val="045C75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solidFill>
                <a:srgbClr val="045C75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57800" y="1313816"/>
            <a:ext cx="6442075" cy="4826000"/>
            <a:chOff x="1714" y="960"/>
            <a:chExt cx="4445" cy="3342"/>
          </a:xfrm>
        </p:grpSpPr>
        <p:pic>
          <p:nvPicPr>
            <p:cNvPr id="3176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6" y="960"/>
              <a:ext cx="4443" cy="30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</p:pic>
        <p:sp>
          <p:nvSpPr>
            <p:cNvPr id="31767" name="Line 6"/>
            <p:cNvSpPr>
              <a:spLocks noChangeShapeType="1"/>
            </p:cNvSpPr>
            <p:nvPr/>
          </p:nvSpPr>
          <p:spPr bwMode="auto">
            <a:xfrm flipV="1">
              <a:off x="1759" y="3475"/>
              <a:ext cx="482" cy="273"/>
            </a:xfrm>
            <a:prstGeom prst="line">
              <a:avLst/>
            </a:prstGeom>
            <a:noFill/>
            <a:ln w="28575">
              <a:solidFill>
                <a:srgbClr val="187534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Text Box 7"/>
            <p:cNvSpPr txBox="1">
              <a:spLocks noChangeArrowheads="1"/>
            </p:cNvSpPr>
            <p:nvPr/>
          </p:nvSpPr>
          <p:spPr bwMode="auto">
            <a:xfrm>
              <a:off x="1714" y="3702"/>
              <a:ext cx="884" cy="40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>
                  <a:solidFill>
                    <a:srgbClr val="187534"/>
                  </a:solidFill>
                  <a:latin typeface="Comic Sans MS" pitchFamily="66" charset="0"/>
                  <a:ea typeface="Osaka"/>
                  <a:cs typeface="Osaka"/>
                </a:rPr>
                <a:t>Pol.</a:t>
              </a:r>
              <a:r>
                <a:rPr lang="en-US" altLang="ja-JP" sz="1600" b="1">
                  <a:solidFill>
                    <a:srgbClr val="187534"/>
                  </a:solidFill>
                  <a:latin typeface="Symbol" pitchFamily="18" charset="2"/>
                  <a:ea typeface="Osaka"/>
                  <a:cs typeface="Osaka"/>
                </a:rPr>
                <a:t>m</a:t>
              </a:r>
              <a:r>
                <a:rPr lang="en-US" altLang="ja-JP" sz="1600" b="1">
                  <a:solidFill>
                    <a:srgbClr val="187534"/>
                  </a:solidFill>
                  <a:latin typeface="Comic Sans MS" pitchFamily="66" charset="0"/>
                  <a:ea typeface="Osaka"/>
                  <a:cs typeface="Osaka"/>
                </a:rPr>
                <a:t> Beam: </a:t>
              </a:r>
              <a:endParaRPr lang="en-US" altLang="ja-JP" sz="1800" b="1">
                <a:solidFill>
                  <a:srgbClr val="187534"/>
                </a:solidFill>
                <a:latin typeface="Comic Sans MS" pitchFamily="66" charset="0"/>
                <a:ea typeface="Osaka"/>
                <a:cs typeface="Osaka"/>
              </a:endParaRPr>
            </a:p>
          </p:txBody>
        </p:sp>
        <p:sp>
          <p:nvSpPr>
            <p:cNvPr id="31769" name="Text Box 8"/>
            <p:cNvSpPr txBox="1">
              <a:spLocks noChangeArrowheads="1"/>
            </p:cNvSpPr>
            <p:nvPr/>
          </p:nvSpPr>
          <p:spPr bwMode="auto">
            <a:xfrm>
              <a:off x="2028" y="1958"/>
              <a:ext cx="832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0A0AC2"/>
                  </a:solidFill>
                  <a:latin typeface="Comic Sans MS" pitchFamily="66" charset="0"/>
                  <a:ea typeface="Osaka"/>
                  <a:cs typeface="Osaka"/>
                </a:rPr>
                <a:t>RICH-1</a:t>
              </a:r>
            </a:p>
          </p:txBody>
        </p:sp>
        <p:sp>
          <p:nvSpPr>
            <p:cNvPr id="11286" name="Text Box 9"/>
            <p:cNvSpPr txBox="1">
              <a:spLocks noChangeArrowheads="1"/>
            </p:cNvSpPr>
            <p:nvPr/>
          </p:nvSpPr>
          <p:spPr bwMode="auto">
            <a:xfrm>
              <a:off x="2666" y="3759"/>
              <a:ext cx="862" cy="5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sz="1800" dirty="0">
                  <a:solidFill>
                    <a:schemeClr val="bg2"/>
                  </a:solidFill>
                  <a:latin typeface="Comic Sans MS" pitchFamily="66" charset="0"/>
                  <a:ea typeface="Osaka" pitchFamily="1" charset="-128"/>
                </a:rPr>
                <a:t>Pol.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altLang="ja-JP" sz="1800" dirty="0">
                  <a:solidFill>
                    <a:schemeClr val="bg2"/>
                  </a:solidFill>
                  <a:latin typeface="Comic Sans MS" pitchFamily="66" charset="0"/>
                  <a:ea typeface="Osaka" pitchFamily="1" charset="-128"/>
                </a:rPr>
                <a:t>Target</a:t>
              </a:r>
              <a:endParaRPr lang="en-US" altLang="ja-JP" sz="1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  <a:ea typeface="Osaka" pitchFamily="1" charset="-128"/>
              </a:endParaRPr>
            </a:p>
          </p:txBody>
        </p:sp>
        <p:sp>
          <p:nvSpPr>
            <p:cNvPr id="31771" name="Text Box 10"/>
            <p:cNvSpPr txBox="1">
              <a:spLocks noChangeArrowheads="1"/>
            </p:cNvSpPr>
            <p:nvPr/>
          </p:nvSpPr>
          <p:spPr bwMode="auto">
            <a:xfrm>
              <a:off x="2236" y="2496"/>
              <a:ext cx="624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hlink"/>
                  </a:solidFill>
                  <a:latin typeface="Comic Sans MS" pitchFamily="66" charset="0"/>
                  <a:ea typeface="Osaka"/>
                  <a:cs typeface="Osaka"/>
                </a:rPr>
                <a:t>SM1</a:t>
              </a:r>
            </a:p>
          </p:txBody>
        </p:sp>
        <p:sp>
          <p:nvSpPr>
            <p:cNvPr id="31772" name="Text Box 11"/>
            <p:cNvSpPr txBox="1">
              <a:spLocks noChangeArrowheads="1"/>
            </p:cNvSpPr>
            <p:nvPr/>
          </p:nvSpPr>
          <p:spPr bwMode="auto">
            <a:xfrm>
              <a:off x="3484" y="1776"/>
              <a:ext cx="624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hlink"/>
                  </a:solidFill>
                  <a:latin typeface="Comic Sans MS" pitchFamily="66" charset="0"/>
                  <a:ea typeface="Osaka"/>
                  <a:cs typeface="Osaka"/>
                </a:rPr>
                <a:t>SM2</a:t>
              </a:r>
            </a:p>
          </p:txBody>
        </p:sp>
        <p:sp>
          <p:nvSpPr>
            <p:cNvPr id="31773" name="Line 12"/>
            <p:cNvSpPr>
              <a:spLocks noChangeShapeType="1"/>
            </p:cNvSpPr>
            <p:nvPr/>
          </p:nvSpPr>
          <p:spPr bwMode="auto">
            <a:xfrm flipH="1" flipV="1">
              <a:off x="2440" y="3430"/>
              <a:ext cx="499" cy="27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4" name="Line 13"/>
            <p:cNvSpPr>
              <a:spLocks noChangeShapeType="1"/>
            </p:cNvSpPr>
            <p:nvPr/>
          </p:nvSpPr>
          <p:spPr bwMode="auto">
            <a:xfrm>
              <a:off x="2444" y="2160"/>
              <a:ext cx="312" cy="576"/>
            </a:xfrm>
            <a:prstGeom prst="line">
              <a:avLst/>
            </a:prstGeom>
            <a:noFill/>
            <a:ln w="28575">
              <a:solidFill>
                <a:srgbClr val="0A0AC2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Line 14"/>
            <p:cNvSpPr>
              <a:spLocks noChangeShapeType="1"/>
            </p:cNvSpPr>
            <p:nvPr/>
          </p:nvSpPr>
          <p:spPr bwMode="auto">
            <a:xfrm flipH="1">
              <a:off x="3484" y="2016"/>
              <a:ext cx="156" cy="24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Line 15"/>
            <p:cNvSpPr>
              <a:spLocks noChangeShapeType="1"/>
            </p:cNvSpPr>
            <p:nvPr/>
          </p:nvSpPr>
          <p:spPr bwMode="auto">
            <a:xfrm>
              <a:off x="2496" y="2736"/>
              <a:ext cx="0" cy="19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Text Box 16"/>
            <p:cNvSpPr txBox="1">
              <a:spLocks noChangeArrowheads="1"/>
            </p:cNvSpPr>
            <p:nvPr/>
          </p:nvSpPr>
          <p:spPr bwMode="auto">
            <a:xfrm>
              <a:off x="4016" y="3168"/>
              <a:ext cx="2016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>
                  <a:solidFill>
                    <a:schemeClr val="bg2">
                      <a:lumMod val="50000"/>
                    </a:schemeClr>
                  </a:solidFill>
                  <a:latin typeface="Comic Sans MS" pitchFamily="66" charset="0"/>
                  <a:ea typeface="Osaka"/>
                  <a:cs typeface="Osaka"/>
                </a:rPr>
                <a:t>2-stage spectrometer</a:t>
              </a:r>
            </a:p>
            <a:p>
              <a:pPr>
                <a:buFontTx/>
                <a:buChar char="•"/>
              </a:pPr>
              <a:r>
                <a:rPr lang="en-US" altLang="ja-JP" dirty="0">
                  <a:solidFill>
                    <a:srgbClr val="1822CD"/>
                  </a:solidFill>
                  <a:latin typeface="Comic Sans MS" pitchFamily="66" charset="0"/>
                  <a:ea typeface="Osaka"/>
                  <a:cs typeface="Osaka"/>
                </a:rPr>
                <a:t> LAS (Large angle)</a:t>
              </a:r>
              <a:r>
                <a:rPr lang="en-US" altLang="ja-JP" dirty="0">
                  <a:solidFill>
                    <a:srgbClr val="0A0AC2"/>
                  </a:solidFill>
                  <a:latin typeface="Comic Sans MS" pitchFamily="66" charset="0"/>
                  <a:ea typeface="Osaka"/>
                  <a:cs typeface="Osaka"/>
                </a:rPr>
                <a:t> </a:t>
              </a:r>
              <a:r>
                <a:rPr lang="en-US" altLang="ja-JP" i="1" dirty="0" err="1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ea typeface="Osaka"/>
                  <a:cs typeface="Osaka"/>
                </a:rPr>
                <a:t>K</a:t>
              </a:r>
              <a:r>
                <a:rPr lang="en-US" altLang="ja-JP" i="1" dirty="0" err="1">
                  <a:solidFill>
                    <a:schemeClr val="bg2">
                      <a:lumMod val="50000"/>
                    </a:schemeClr>
                  </a:solidFill>
                  <a:latin typeface="Symbol" pitchFamily="18" charset="2"/>
                  <a:ea typeface="Osaka"/>
                  <a:cs typeface="Osaka"/>
                </a:rPr>
                <a:t>p</a:t>
              </a:r>
              <a:endParaRPr lang="en-US" altLang="ja-JP" dirty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  <a:ea typeface="Osaka"/>
                <a:cs typeface="Osaka"/>
              </a:endParaRPr>
            </a:p>
            <a:p>
              <a:pPr>
                <a:buFontTx/>
                <a:buChar char="•"/>
              </a:pPr>
              <a:r>
                <a:rPr lang="en-US" altLang="ja-JP" dirty="0">
                  <a:solidFill>
                    <a:schemeClr val="hlink"/>
                  </a:solidFill>
                  <a:latin typeface="Comic Sans MS" pitchFamily="66" charset="0"/>
                  <a:ea typeface="Osaka"/>
                  <a:cs typeface="Osaka"/>
                </a:rPr>
                <a:t> SAS(Small angle)</a:t>
              </a:r>
              <a:r>
                <a:rPr lang="en-US" altLang="ja-JP" dirty="0">
                  <a:solidFill>
                    <a:srgbClr val="0A0AC2"/>
                  </a:solidFill>
                  <a:latin typeface="Comic Sans MS" pitchFamily="66" charset="0"/>
                  <a:ea typeface="Osaka"/>
                  <a:cs typeface="Osaka"/>
                </a:rPr>
                <a:t> </a:t>
              </a:r>
              <a:r>
                <a:rPr lang="en-US" altLang="ja-JP" i="1" dirty="0">
                  <a:solidFill>
                    <a:schemeClr val="bg2">
                      <a:lumMod val="50000"/>
                    </a:schemeClr>
                  </a:solidFill>
                  <a:latin typeface="Symbol" pitchFamily="18" charset="2"/>
                  <a:ea typeface="Osaka"/>
                  <a:cs typeface="Osaka"/>
                </a:rPr>
                <a:t></a:t>
              </a:r>
            </a:p>
          </p:txBody>
        </p:sp>
        <p:sp>
          <p:nvSpPr>
            <p:cNvPr id="31778" name="Line 17"/>
            <p:cNvSpPr>
              <a:spLocks noChangeShapeType="1"/>
            </p:cNvSpPr>
            <p:nvPr/>
          </p:nvSpPr>
          <p:spPr bwMode="auto">
            <a:xfrm flipV="1">
              <a:off x="2875" y="3216"/>
              <a:ext cx="869" cy="463"/>
            </a:xfrm>
            <a:prstGeom prst="line">
              <a:avLst/>
            </a:prstGeom>
            <a:noFill/>
            <a:ln w="28575">
              <a:solidFill>
                <a:srgbClr val="1822CD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Line 18"/>
            <p:cNvSpPr>
              <a:spLocks noChangeShapeType="1"/>
            </p:cNvSpPr>
            <p:nvPr/>
          </p:nvSpPr>
          <p:spPr bwMode="auto">
            <a:xfrm flipV="1">
              <a:off x="3683" y="2112"/>
              <a:ext cx="2349" cy="12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Text Box 19"/>
            <p:cNvSpPr txBox="1">
              <a:spLocks noChangeArrowheads="1"/>
            </p:cNvSpPr>
            <p:nvPr/>
          </p:nvSpPr>
          <p:spPr bwMode="auto">
            <a:xfrm>
              <a:off x="4720" y="2933"/>
              <a:ext cx="624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chemeClr val="hlink"/>
                  </a:solidFill>
                  <a:latin typeface="Comic Sans MS" pitchFamily="66" charset="0"/>
                  <a:ea typeface="Osaka"/>
                  <a:cs typeface="Osaka"/>
                </a:rPr>
                <a:t>SAS</a:t>
              </a:r>
            </a:p>
          </p:txBody>
        </p:sp>
        <p:sp>
          <p:nvSpPr>
            <p:cNvPr id="31781" name="Text Box 20"/>
            <p:cNvSpPr txBox="1">
              <a:spLocks noChangeArrowheads="1"/>
            </p:cNvSpPr>
            <p:nvPr/>
          </p:nvSpPr>
          <p:spPr bwMode="auto">
            <a:xfrm>
              <a:off x="3172" y="3456"/>
              <a:ext cx="624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1822CD"/>
                  </a:solidFill>
                  <a:latin typeface="Comic Sans MS" pitchFamily="66" charset="0"/>
                  <a:ea typeface="Osaka"/>
                  <a:cs typeface="Osaka"/>
                </a:rPr>
                <a:t>LAS</a:t>
              </a:r>
            </a:p>
          </p:txBody>
        </p:sp>
        <p:sp>
          <p:nvSpPr>
            <p:cNvPr id="31782" name="Text Box 21"/>
            <p:cNvSpPr txBox="1">
              <a:spLocks noChangeArrowheads="1"/>
            </p:cNvSpPr>
            <p:nvPr/>
          </p:nvSpPr>
          <p:spPr bwMode="auto">
            <a:xfrm>
              <a:off x="2600" y="2130"/>
              <a:ext cx="59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Ecal1 &amp;</a:t>
              </a:r>
            </a:p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 Hcal1</a:t>
              </a:r>
            </a:p>
          </p:txBody>
        </p:sp>
        <p:sp>
          <p:nvSpPr>
            <p:cNvPr id="31783" name="Line 22"/>
            <p:cNvSpPr>
              <a:spLocks noChangeShapeType="1"/>
            </p:cNvSpPr>
            <p:nvPr/>
          </p:nvSpPr>
          <p:spPr bwMode="auto">
            <a:xfrm>
              <a:off x="2808" y="2496"/>
              <a:ext cx="104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784" name="Text Box 23"/>
            <p:cNvSpPr txBox="1">
              <a:spLocks noChangeArrowheads="1"/>
            </p:cNvSpPr>
            <p:nvPr/>
          </p:nvSpPr>
          <p:spPr bwMode="auto">
            <a:xfrm>
              <a:off x="3159" y="1389"/>
              <a:ext cx="6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Symbol" pitchFamily="18" charset="2"/>
                  <a:cs typeface="HGP明朝E"/>
                </a:rPr>
                <a:t>m </a:t>
              </a:r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filter 1</a:t>
              </a:r>
              <a:endParaRPr lang="en-US" altLang="ja-JP" sz="16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HGP明朝E"/>
              </a:endParaRPr>
            </a:p>
          </p:txBody>
        </p:sp>
        <p:sp>
          <p:nvSpPr>
            <p:cNvPr id="31785" name="Text Box 24"/>
            <p:cNvSpPr txBox="1">
              <a:spLocks noChangeArrowheads="1"/>
            </p:cNvSpPr>
            <p:nvPr/>
          </p:nvSpPr>
          <p:spPr bwMode="auto">
            <a:xfrm>
              <a:off x="4688" y="1131"/>
              <a:ext cx="623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Symbol" pitchFamily="18" charset="2"/>
                  <a:cs typeface="HGP明朝E"/>
                </a:rPr>
                <a:t>m </a:t>
              </a:r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filter 2</a:t>
              </a:r>
              <a:endParaRPr lang="en-US" altLang="ja-JP" sz="1600" dirty="0">
                <a:solidFill>
                  <a:schemeClr val="bg2">
                    <a:lumMod val="50000"/>
                  </a:schemeClr>
                </a:solidFill>
                <a:latin typeface="Symbol" pitchFamily="18" charset="2"/>
                <a:cs typeface="HGP明朝E"/>
              </a:endParaRPr>
            </a:p>
          </p:txBody>
        </p:sp>
        <p:sp>
          <p:nvSpPr>
            <p:cNvPr id="31786" name="Line 25"/>
            <p:cNvSpPr>
              <a:spLocks noChangeShapeType="1"/>
            </p:cNvSpPr>
            <p:nvPr/>
          </p:nvSpPr>
          <p:spPr bwMode="auto">
            <a:xfrm flipH="1">
              <a:off x="3172" y="1632"/>
              <a:ext cx="208" cy="10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787" name="Text Box 26"/>
            <p:cNvSpPr txBox="1">
              <a:spLocks noChangeArrowheads="1"/>
            </p:cNvSpPr>
            <p:nvPr/>
          </p:nvSpPr>
          <p:spPr bwMode="auto">
            <a:xfrm>
              <a:off x="3887" y="1104"/>
              <a:ext cx="592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Ecal2 &amp;</a:t>
              </a:r>
            </a:p>
            <a:p>
              <a:r>
                <a:rPr lang="en-US" altLang="ja-JP" sz="1600" dirty="0">
                  <a:solidFill>
                    <a:schemeClr val="bg2">
                      <a:lumMod val="50000"/>
                    </a:schemeClr>
                  </a:solidFill>
                  <a:latin typeface="Times New Roman" pitchFamily="18" charset="0"/>
                  <a:cs typeface="HGP明朝E"/>
                </a:rPr>
                <a:t> Hcal2</a:t>
              </a:r>
            </a:p>
          </p:txBody>
        </p:sp>
        <p:sp>
          <p:nvSpPr>
            <p:cNvPr id="31788" name="Line 27"/>
            <p:cNvSpPr>
              <a:spLocks noChangeShapeType="1"/>
            </p:cNvSpPr>
            <p:nvPr/>
          </p:nvSpPr>
          <p:spPr bwMode="auto">
            <a:xfrm>
              <a:off x="4160" y="1488"/>
              <a:ext cx="26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31789" name="Picture 28" descr="compass-logo-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9" y="981"/>
              <a:ext cx="975" cy="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90" name="Text Box 29"/>
            <p:cNvSpPr txBox="1">
              <a:spLocks noChangeArrowheads="1"/>
            </p:cNvSpPr>
            <p:nvPr/>
          </p:nvSpPr>
          <p:spPr bwMode="auto">
            <a:xfrm>
              <a:off x="5199" y="2640"/>
              <a:ext cx="833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0A0AC2"/>
                  </a:solidFill>
                  <a:latin typeface="Comic Sans MS" pitchFamily="66" charset="0"/>
                  <a:ea typeface="Osaka"/>
                  <a:cs typeface="Osaka"/>
                </a:rPr>
                <a:t>RICH-2</a:t>
              </a:r>
            </a:p>
          </p:txBody>
        </p:sp>
        <p:sp>
          <p:nvSpPr>
            <p:cNvPr id="31791" name="Line 30"/>
            <p:cNvSpPr>
              <a:spLocks noChangeShapeType="1"/>
            </p:cNvSpPr>
            <p:nvPr/>
          </p:nvSpPr>
          <p:spPr bwMode="auto">
            <a:xfrm flipH="1" flipV="1">
              <a:off x="4316" y="2544"/>
              <a:ext cx="884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0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97"/>
  <p:tag name="DEFAULTHEIGHT" val="5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449.944"/>
  <p:tag name="LATEXADDIN" val="\documentclass{article}&#10;\usepackage[usenames,dvipsnames]{color}&#10;\usepackage{amsmath}&#10;&#10;\pagestyle{empty}&#10;\begin{document}&#10;\begin{eqnarray}&#10;A_1(x) \approx \frac{{\color{OliveGreen}\sigma_{1/2}} - {\color{red} \sigma_{3/2}} }{{\color{OliveGreen}\sigma_{1/2}} +  {\color{red} \sigma_{3/2}}} \approx  \frac{\sum_q e_q^2 \Delta q(x)}{\sum_q e_q^2 q(x)} = \frac{g_1(x)}{F_1(x)}\nonumber&#10;\end{eqnarray} &#10;&#10;\end{document}"/>
  <p:tag name="IGUANATEXSIZE" val="20"/>
  <p:tag name="IGUANATEXCURSOR" val="2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&#10;&#10;${\color{OliveGreen}\Delta g(x)}$&#10;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5.1|16|1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2747.657"/>
  <p:tag name="LATEXADDIN" val="\documentclass{article}&#10;\usepackage{amsmath}&#10;\usepackage[usenames,dvipsnames]{color}&#10;\pagestyle{empty}&#10;\begin{document}&#10;\begin{equation}&#10;\sigma^{\color{blue}h}(x,{\color {OliveGreen} z},Q^2,P_{h\perp}) \propto \sum_q e^2_q q(x,p_{t},Q^2) D_{1,q}^h({\color {OliveGreen} z},k_t,Q^2) \nonumber&#10;\end{equation}&#10;\end{document}"/>
  <p:tag name="IGUANATEXSIZE" val="16"/>
  <p:tag name="IGUANATEXCURSOR" val="2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2959.88"/>
  <p:tag name="LATEXADDIN" val="\documentclass{article}&#10;\usepackage{amsmath}&#10;\usepackage[usenames,dvipsnames]{color}&#10;\pagestyle{empty}&#10;\begin{document}&#10;\begin{equation}&#10;\sigma^{\color{blue}h}({\color {OliveGreen} z},Q^2,k_{t}) \propto \sum_q e^2_q  \left(D_{1,q}^h({\color {OliveGreen} z},k_{t},Q^2) +D_{1,\overline{q}}^h({\color {OliveGreen} z},k_{t},Q^2)\right) \nonumber&#10;\end{equation}&#10;\end{document}"/>
  <p:tag name="IGUANATEXSIZE" val="16"/>
  <p:tag name="IGUANATEXCURSOR" val="1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\begin{equation}&#10;\sigma^{\color{blue}h}(P_T ) \propto \int_{x_1,x_2,z} \sum_{a,a' \in q,g} f_a(x_1) \otimes  f_{a'}(x_2) \otimes \sigma_{aa'}  \otimes D_{1,q}^h({\color {OliveGreen} z}) \nonumber&#10;\end{equation}&#10;\end{document}"/>
  <p:tag name="IGUANATEXSIZE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.4563"/>
  <p:tag name="ORIGINALWIDTH" val="2427.447"/>
  <p:tag name="LATEXADDIN" val="\documentclass{article}&#10;\usepackage[usenames,dvipsnames]{color}&#10;\usepackage{amsmath}&#10;&#10;\pagestyle{empty}&#10;\begin{document}&#10;\begin{eqnarray}&#10;A^h_1(x) \approx \frac{{\color{OliveGreen}\sigma_{1/2}} - {\color{red} \sigma_{3/2}} }{{\color{OliveGreen}\sigma_{1/2}} +  {\color{red} \sigma_{3/2}}} \approx  \frac{\int_z \sum_q e_q^2 {\color{blue} \Delta q(x)} {\color{Orange} D_q^h(z)}}{\int_z \sum_q e_q^2 q(x) {\color{Orange} D_q^h(z)}} \nonumber&#10;\end{eqnarray} &#10;&#10;\end{document}"/>
  <p:tag name="IGUANATEXSIZE" val="20"/>
  <p:tag name="IGUANATEXCURSOR" val="4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&#10;&#10;${\color{Purple}\Delta q(x)}$&#10;${\color{blue}\Delta \bar{q}(x)}$&#10;&#10;\end{document}"/>
  <p:tag name="IGUANATEXSIZE" val="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1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115.111"/>
  <p:tag name="LATEXADDIN" val="\documentclass{article}&#10;\usepackage{amsmath}&#10;\usepackage[usenames,dvipsnames]{color}&#10;\pagestyle{empty}&#10;\begin{document}&#10;\begin{equation}&#10;\frac{1}{2} = \frac{1}{2}{\color{red}\Delta \Sigma} + {\color{blue}\Delta G} + {\color{Orchid} L}\nonumber&#10;\end{equation}&#10;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}&#10;%\usepackage{mathpazo}  %% palatino 2&#10;%\usepackage{epic,eepic}&#10;%\usepackage{fancybox}&#10;%\usepackage{psboxit}&#10;%\usepackage{longtable}&#10;%\usepackage{pstricks,pst-node,pst-text}%,pst-osci}&#10;%\usepackage{palatino}&#10;%\usepackage{helvet}&#10;%\usepackage{bookman}&#10;%\rmfamily&#10;\usepackage{color}&#10;\pagestyle{empty}&#10;\begin{document}&#10;&#10;\begin{eqnarray}&#10;A_L^{W^+}  &amp;\approx &amp; \frac{-{\color{blue} \Delta u(x_1)} \overline{d}(x_2)(1-\cos\theta)^2 + {\color{red}\Delta \overline{d}(x_1)} u(x_2)(1+\cos\theta)^2}{{\color{blue}u(x_1)} \overline{d}(x_2)(1-\cos\theta)^2 + {\color{red}\overline{d}(x_1)} u(x_2)(1+\cos\theta)^2}\nonumber \\&#10;A_L^{W^-}  &amp;\approx &amp; \frac{-{\color{blue} \Delta d(x_1)} \overline{u}(x_2)(1+\cos\theta)^2 + {\color{red}\Delta \overline{u}(x_1)} d(x_2)(1-\cos\theta)^2}{{\color{blue}d(x_1)} \overline{u}(x_2)(1+\cos\theta)^2 + {\color{red}\overline{u}(x_1)} d(x_2)(1-\cos\theta)^2}\nonumber&#10;\end{eqnarray}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usenames,dvipsnames]{color}&#10;\pagestyle{empty}&#10;\begin{document}&#10;&#10;&#10;${\color{Purple}\Delta q(x)}$&#10;${\color{blue}\Delta \bar{q}(x)}$&#10;&#10;\end{document}"/>
  <p:tag name="IGUANATEXSIZE" val="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193.4758"/>
  <p:tag name="LATEXADDIN" val="\documentclass{article}&#10;\usepackage{amsmath}&#10;\usepackage[usenames,dvipsnames]{color}&#10;\pagestyle{empty}&#10;\begin{document}&#10;\begin{equation}&#10;{\color{blue}\Delta G} \nonumber&#10;\end{equation}&#10;&#10;\end{document}"/>
  <p:tag name="IGUANATEXSIZE" val="20"/>
  <p:tag name="IGUANATEXCURSOR" val="1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3805.774"/>
  <p:tag name="LATEXADDIN" val="\documentclass{article}&#10;\usepackage[usenames,dvipsnames]{color}&#10;\usepackage{amsmath}&#10;&#10;\pagestyle{empty}&#10;\begin{document}&#10;\begin{equation}&#10;{\color{red}\Delta \Sigma} = \int dx \left[({\color{blue}\Delta u(x) + \Delta \overline{u}(x)}) +  ({\color{OliveGreen}\Delta d(x) + \Delta \overline{d}(x)} ) + ({\color{RedViolet}\Delta s(x) + \Delta \overline{s}(x)})\right] \nonumber&#10;\end{equation}&#10;&#10;\end{document}"/>
  <p:tag name="IGUANATEXSIZE" val="20"/>
  <p:tag name="IGUANATEXCURSOR" val="3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\frac{d^2\Delta\sigma^i}{dxdy} &amp;=&amp; \frac{2\pi\alpha^2}{xyQ^2} \eta^i \left[Y_+ {\color{blue}2g_5^i - g_L^i} \mp Y_-{\color{green} 2x g_1^i}+y^2{\color{purple}g_L^i}\right]  \nonumber \\&#10;g_L^i &amp; = &amp; g_4^i - 2x g^i_5 \nonumber \\&#10;Y_\pm &amp; = &amp; 1\pm(1-y)^2 \nonumber &#10;\end{eqnarray}&#10;&#10;\end{document}"/>
  <p:tag name="IGUANATEXSIZE" val="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g_1^\gamma &amp; = &amp; x \sum_q e_q^2 (\Delta q+ \Delta\overline{q}) \nonumber \\&#10;g_1^{\gamma Z} &amp; = &amp; x \sum_q 2 e_q g_V^q (\Delta q+ \Delta\overline{q}) \nonumber \\&#10;g_1^{Z} &amp; = &amp; x \sum_q  ({g_V^q}^2+{g_A^q}^2) (\Delta q+ \Delta\overline{q}) \nonumber \\&#10;g_5^{\gamma Z} &amp; = &amp; \sum_q 2 e_q^2 g_A^q (\Delta q- \Delta \overline{q}) \nonumber \\&#10;g_5^Z &amp; = &amp; \sum_q 2 g_V^q g_A^q (\Delta q- \Delta\overline{q}) \nonumber &#10;\end{eqnarray}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amssymb}&#10;\usepackage{color,rotating}&#10;%\usepackage{mathpazo}  %% palatino 2&#10;\usepackage{epic,eepic}&#10;\usepackage{fancybox}&#10;\usepackage{psboxit}&#10;\usepackage{longtable}&#10;\usepackage{pstricks,pst-node,pst-text}%,pst-osci}&#10;%\usepackage{palatino}&#10;%\usepackage{helvet}&#10;%\usepackage{bookman}&#10;%\rmfamily&#10;\usepackage{color}&#10;\pagestyle{empty}&#10;\begin{document}&#10;&#10;\begin{eqnarray}&#10;g_1^{W^-} &amp; = &amp;  (\Delta u +\Delta\overline{d}  + \Delta\overline{s} + \Delta c \ldots )  \nonumber \\&#10;g_5^{W^-} &amp; = &amp;  ( \Delta u -\Delta\overline{d}  - \Delta\overline{s} +\Delta c \ldots ) \nonumber \\&#10;W^+ &amp; :&amp; u\rightarrow d \dots \nonumber&#10;\end{eqnarray}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7.1803"/>
  <p:tag name="ORIGINALWIDTH" val="1101.612"/>
  <p:tag name="LATEXADDIN" val="\documentclass{article}&#10;\usepackage[usenames,dvipsnames]{color}&#10;\usepackage{amsmath}&#10;&#10;\pagestyle{empty}&#10;\begin{document}&#10;\begin{eqnarray}&#10;{\color{Orange}\vec{S}_\gamma} + {\color{blue}\vec{S}_N} &amp; = &amp;1/2  \nonumber \\ &#10;{\color{blue}\vec{S}_N} &amp; = &amp; {\color{OliveGreen}\vec{S}_q}   \nonumber \\ &#10;\sigma_{1/2} &amp; \propto &amp;  {\color{OliveGreen}q^+ (x)  }\nonumber&#10;\end{eqnarray} &#10;&#10;\end{document}"/>
  <p:tag name="IGUANATEXSIZE" val="20"/>
  <p:tag name="IGUANATEXCURSOR" val="3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7.1803"/>
  <p:tag name="ORIGINALWIDTH" val="1103.112"/>
  <p:tag name="LATEXADDIN" val="\documentclass{article}&#10;\usepackage[usenames,dvipsnames]{color}&#10;\usepackage{amsmath}&#10;&#10;\pagestyle{empty}&#10;\begin{document}&#10;\begin{eqnarray}&#10;{\color{Orange}\vec{S}_\gamma} + {\color{blue}\vec{S}_N} &amp; = &amp;3/2  \nonumber \\ &#10;{\color{blue}\vec{S}_N} &amp; = &amp; -{\color{red}\vec{S}_q}   \nonumber \\ &#10;\sigma_{3/2} &amp; \propto &amp;  {\color{red}q^- (x)  }\nonumber&#10;\end{eqnarray} &#10;&#10;\end{document}"/>
  <p:tag name="IGUANATEXSIZE" val="20"/>
  <p:tag name="IGUANATEXCURSOR" val="3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.4567"/>
  <p:tag name="ORIGINALWIDTH" val="2449.944"/>
  <p:tag name="LATEXADDIN" val="\documentclass{article}&#10;\usepackage[usenames,dvipsnames]{color}&#10;\usepackage{amsmath}&#10;&#10;\pagestyle{empty}&#10;\begin{document}&#10;\begin{eqnarray}&#10;A_1(x) \approx \frac{{\color{OliveGreen}\sigma_{1/2}} - {\color{red} \sigma_{3/2}} }{{\color{OliveGreen}\sigma_{1/2}} +  {\color{red} \sigma_{3/2}}} \approx  \frac{\sum_q e_q^2 \Delta q(x)}{\sum_q e_q^2 q(x)} = \frac{g_1(x)}{F_1(x)}\nonumber&#10;\end{eqnarray} &#10;&#10;\end{document}"/>
  <p:tag name="IGUANATEXSIZE" val="20"/>
  <p:tag name="IGUANATEXCURSOR" val="2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CNUraw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CNUrawa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343967</TotalTime>
  <Words>3266</Words>
  <Application>Microsoft Office PowerPoint</Application>
  <PresentationFormat>Widescreen</PresentationFormat>
  <Paragraphs>633</Paragraphs>
  <Slides>51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76" baseType="lpstr">
      <vt:lpstr>Osaka</vt:lpstr>
      <vt:lpstr>Times New Roman</vt:lpstr>
      <vt:lpstr>MS PGothic</vt:lpstr>
      <vt:lpstr>Calibri Light</vt:lpstr>
      <vt:lpstr>Wingdings 2</vt:lpstr>
      <vt:lpstr>Arial Black</vt:lpstr>
      <vt:lpstr>Arial</vt:lpstr>
      <vt:lpstr>Helvetica</vt:lpstr>
      <vt:lpstr>SimSun</vt:lpstr>
      <vt:lpstr>HGP明朝E</vt:lpstr>
      <vt:lpstr>游ゴシック</vt:lpstr>
      <vt:lpstr>Wingdings</vt:lpstr>
      <vt:lpstr>MS PGothic</vt:lpstr>
      <vt:lpstr>Constantia</vt:lpstr>
      <vt:lpstr>Times</vt:lpstr>
      <vt:lpstr>游ゴシック Light</vt:lpstr>
      <vt:lpstr>Arial Unicode MS</vt:lpstr>
      <vt:lpstr>Cambria Math</vt:lpstr>
      <vt:lpstr>Symbol</vt:lpstr>
      <vt:lpstr>Comic Sans MS</vt:lpstr>
      <vt:lpstr>Calibri</vt:lpstr>
      <vt:lpstr>FCNUrawa2</vt:lpstr>
      <vt:lpstr>1_FCNUrawa2</vt:lpstr>
      <vt:lpstr>Equation</vt:lpstr>
      <vt:lpstr>Clip</vt:lpstr>
      <vt:lpstr>Experimental overview of the nucleon (spin) structure leading up to the EIC</vt:lpstr>
      <vt:lpstr>Outline</vt:lpstr>
      <vt:lpstr>Helicity PDFs, longitudinal spin</vt:lpstr>
      <vt:lpstr>The Spin sum rule</vt:lpstr>
      <vt:lpstr>polarized proton structure</vt:lpstr>
      <vt:lpstr>Quark distributions</vt:lpstr>
      <vt:lpstr>  Polarized inclusive DIS</vt:lpstr>
      <vt:lpstr>First polarized DIS measurements  and spin crisis</vt:lpstr>
      <vt:lpstr>Polarized DIS Experiments</vt:lpstr>
      <vt:lpstr>Polarized DIS Experiments</vt:lpstr>
      <vt:lpstr>Polarized DIS Experiments</vt:lpstr>
      <vt:lpstr>Polarized DIS world data</vt:lpstr>
      <vt:lpstr>Flavor information from DIS</vt:lpstr>
      <vt:lpstr>Example: Hermes g1 Integrals</vt:lpstr>
      <vt:lpstr>Polarized Global inclusive analysis</vt:lpstr>
      <vt:lpstr>NNPDFpol1.0+</vt:lpstr>
      <vt:lpstr>JAM15 fit</vt:lpstr>
      <vt:lpstr>Gluon polarization</vt:lpstr>
      <vt:lpstr>Hard processes at RHIC</vt:lpstr>
      <vt:lpstr>The RHIC ring(s) with  polarized protons</vt:lpstr>
      <vt:lpstr>RHIC, PHENIX and STAR</vt:lpstr>
      <vt:lpstr>Main measurements at RHIC</vt:lpstr>
      <vt:lpstr>Gluon helicities at 200 GeV</vt:lpstr>
      <vt:lpstr>DSSV2014: Nonzero gluon polarization</vt:lpstr>
      <vt:lpstr>Press interest in nonzero gluon spin</vt:lpstr>
      <vt:lpstr>Near future: extend gluon x range</vt:lpstr>
      <vt:lpstr>Gluon spin: To higher energies </vt:lpstr>
      <vt:lpstr>First direct photon xsec and ALL at 510 GeV</vt:lpstr>
      <vt:lpstr> other gluon spin measurements</vt:lpstr>
      <vt:lpstr>Individual (sea)quark helicitiesSIDIS, EW DIS/pp</vt:lpstr>
      <vt:lpstr>Help of Fragmentation Functions  (FF) in DIS  SIDIS</vt:lpstr>
      <vt:lpstr>Fragmentation</vt:lpstr>
      <vt:lpstr>What are fragmentation functions (FF)?</vt:lpstr>
      <vt:lpstr>Access to Fragmentation functions</vt:lpstr>
      <vt:lpstr>Fragmentation functions in e+e- annihilation</vt:lpstr>
      <vt:lpstr>Belle Detector and KEKB</vt:lpstr>
      <vt:lpstr>Fragmentation functions</vt:lpstr>
      <vt:lpstr>B factory data (Q~10GeV)</vt:lpstr>
      <vt:lpstr>Pion fragmentation </vt:lpstr>
      <vt:lpstr>Kaon fragmentation</vt:lpstr>
      <vt:lpstr>SIDIS: access to individual quark polarizations</vt:lpstr>
      <vt:lpstr>Purities as example</vt:lpstr>
      <vt:lpstr>Semi-inclusive World data</vt:lpstr>
      <vt:lpstr> newer COMPASS results</vt:lpstr>
      <vt:lpstr> SIDIS results</vt:lpstr>
      <vt:lpstr>DSSV08 global fit</vt:lpstr>
      <vt:lpstr>Real W production as access to (anti)quark helicities</vt:lpstr>
      <vt:lpstr>Sea quark polarization via W production</vt:lpstr>
      <vt:lpstr>Forward W+Z m asymmetries</vt:lpstr>
      <vt:lpstr>Sea quark helicites</vt:lpstr>
      <vt:lpstr>Open questions for polarized nucleon structure/PDFs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photons</dc:title>
  <dc:creator>rseidl</dc:creator>
  <cp:keywords>SummerSchool</cp:keywords>
  <cp:lastModifiedBy>Ralf Seidl</cp:lastModifiedBy>
  <cp:revision>1188</cp:revision>
  <dcterms:created xsi:type="dcterms:W3CDTF">2005-03-16T12:03:15Z</dcterms:created>
  <dcterms:modified xsi:type="dcterms:W3CDTF">2023-08-28T06:49:15Z</dcterms:modified>
</cp:coreProperties>
</file>