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294" r:id="rId1"/>
    <p:sldMasterId id="2147484307" r:id="rId2"/>
  </p:sldMasterIdLst>
  <p:notesMasterIdLst>
    <p:notesMasterId r:id="rId39"/>
  </p:notesMasterIdLst>
  <p:sldIdLst>
    <p:sldId id="1193" r:id="rId3"/>
    <p:sldId id="1299" r:id="rId4"/>
    <p:sldId id="1333" r:id="rId5"/>
    <p:sldId id="1160" r:id="rId6"/>
    <p:sldId id="1151" r:id="rId7"/>
    <p:sldId id="1158" r:id="rId8"/>
    <p:sldId id="1250" r:id="rId9"/>
    <p:sldId id="1305" r:id="rId10"/>
    <p:sldId id="1251" r:id="rId11"/>
    <p:sldId id="1253" r:id="rId12"/>
    <p:sldId id="1254" r:id="rId13"/>
    <p:sldId id="1255" r:id="rId14"/>
    <p:sldId id="1256" r:id="rId15"/>
    <p:sldId id="1257" r:id="rId16"/>
    <p:sldId id="1306" r:id="rId17"/>
    <p:sldId id="1264" r:id="rId18"/>
    <p:sldId id="1259" r:id="rId19"/>
    <p:sldId id="1260" r:id="rId20"/>
    <p:sldId id="1261" r:id="rId21"/>
    <p:sldId id="1262" r:id="rId22"/>
    <p:sldId id="1273" r:id="rId23"/>
    <p:sldId id="1272" r:id="rId24"/>
    <p:sldId id="1307" r:id="rId25"/>
    <p:sldId id="1266" r:id="rId26"/>
    <p:sldId id="1265" r:id="rId27"/>
    <p:sldId id="1267" r:id="rId28"/>
    <p:sldId id="1308" r:id="rId29"/>
    <p:sldId id="1177" r:id="rId30"/>
    <p:sldId id="1191" r:id="rId31"/>
    <p:sldId id="1181" r:id="rId32"/>
    <p:sldId id="1147" r:id="rId33"/>
    <p:sldId id="1300" r:id="rId34"/>
    <p:sldId id="1185" r:id="rId35"/>
    <p:sldId id="1303" r:id="rId36"/>
    <p:sldId id="1270" r:id="rId37"/>
    <p:sldId id="1249" r:id="rId38"/>
  </p:sldIdLst>
  <p:sldSz cx="12192000" cy="6858000"/>
  <p:notesSz cx="6858000" cy="9144000"/>
  <p:embeddedFontLst>
    <p:embeddedFont>
      <p:font typeface="MS PGothic" panose="020B0600070205080204" pitchFamily="34" charset="-128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Wingdings 2" panose="05020102010507070707" pitchFamily="18" charset="2"/>
      <p:regular r:id="rId43"/>
    </p:embeddedFont>
    <p:embeddedFont>
      <p:font typeface="SimSun" panose="02010600030101010101" pitchFamily="2" charset="-122"/>
      <p:regular r:id="rId44"/>
    </p:embeddedFont>
    <p:embeddedFont>
      <p:font typeface="Palatino Linotype" panose="02040502050505030304" pitchFamily="18" charset="0"/>
      <p:regular r:id="rId45"/>
      <p:bold r:id="rId46"/>
      <p:italic r:id="rId47"/>
      <p:boldItalic r:id="rId48"/>
    </p:embeddedFont>
    <p:embeddedFont>
      <p:font typeface="游ゴシック" panose="020B0400000000000000" pitchFamily="34" charset="-128"/>
      <p:regular r:id="rId49"/>
      <p:bold r:id="rId50"/>
    </p:embeddedFont>
    <p:embeddedFont>
      <p:font typeface="MS PGothic" panose="020B0600070205080204" pitchFamily="34" charset="-128"/>
      <p:regular r:id="rId4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游ゴシック Light" panose="020B0300000000000000" pitchFamily="34" charset="-128"/>
      <p:regular r:id="rId55"/>
    </p:embeddedFont>
    <p:embeddedFont>
      <p:font typeface="Arial Unicode MS" panose="020B0604020202020204" charset="-128"/>
      <p:regular r:id="rId56"/>
    </p:embeddedFont>
    <p:embeddedFont>
      <p:font typeface="Cambria Math" panose="02040503050406030204" pitchFamily="18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008000"/>
    <a:srgbClr val="FF99CC"/>
    <a:srgbClr val="CC00FF"/>
    <a:srgbClr val="3E1A86"/>
    <a:srgbClr val="3A366A"/>
    <a:srgbClr val="996633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1" autoAdjust="0"/>
    <p:restoredTop sz="88129" autoAdjust="0"/>
  </p:normalViewPr>
  <p:slideViewPr>
    <p:cSldViewPr>
      <p:cViewPr varScale="1">
        <p:scale>
          <a:sx n="96" d="100"/>
          <a:sy n="96" d="100"/>
        </p:scale>
        <p:origin x="59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4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247EC34D-60DE-4FFE-9860-0909B55CD6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6635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BEC1B4-B25D-4628-8861-2C49F35B37C9}" type="slidenum">
              <a:rPr lang="en-US" smtClean="0">
                <a:latin typeface="Arial Unicode MS" pitchFamily="50" charset="-128"/>
              </a:rPr>
              <a:pPr>
                <a:defRPr/>
              </a:pPr>
              <a:t>7</a:t>
            </a:fld>
            <a:endParaRPr lang="en-US" smtClean="0">
              <a:latin typeface="Arial Unicode MS" pitchFamily="50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8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C50DFA93-BB3B-4186-A08A-436BF06DD020}" type="slidenum">
              <a:rPr lang="en-US" altLang="ja-JP" sz="1200" smtClean="0">
                <a:cs typeface="Arial Unicode MS" pitchFamily="50" charset="-128"/>
              </a:rPr>
              <a:pPr eaLnBrk="1" hangingPunct="1"/>
              <a:t>11</a:t>
            </a:fld>
            <a:endParaRPr lang="en-US" altLang="ja-JP" sz="1200" smtClean="0">
              <a:cs typeface="Arial Unicode MS" pitchFamily="50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181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en-US" altLang="zh-CN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46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8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2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399"/>
            <a:ext cx="10515600" cy="459156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5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2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9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53848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066800"/>
            <a:ext cx="53848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33800"/>
            <a:ext cx="53848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D31F5-55C3-425E-B6F6-8B67F92792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925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64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4166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400803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1600" y="6416678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E70B-A6FF-47F0-817A-8FB3FDBC86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9264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308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310" name="Group 309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386" name="Group 385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87" name="Group 586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91" name="Group 590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8" name="Flowchart: Decision 60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9" name="Flowchart: Decision 60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0" name="Flowchart: Decision 60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2" name="Group 591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5" name="Flowchart: Decision 60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6" name="Flowchart: Decision 60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7" name="Flowchart: Decision 60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3" name="Group 592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2" name="Flowchart: Decision 60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3" name="Flowchart: Decision 60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" name="Flowchart: Decision 60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4" name="Group 593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99" name="Flowchart: Decision 59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Flowchart: Decision 59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1" name="Flowchart: Decision 60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5" name="Group 594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96" name="Flowchart: Decision 59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7" name="Flowchart: Decision 59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9" name="Oval 588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Oval 589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7" name="Group 386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63" name="Group 56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67" name="Group 566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4" name="Flowchart: Decision 58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Flowchart: Decision 58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6" name="Flowchart: Decision 58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8" name="Group 56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1" name="Flowchart: Decision 58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2" name="Flowchart: Decision 58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Flowchart: Decision 58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9" name="Group 56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8" name="Flowchart: Decision 57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Flowchart: Decision 57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0" name="Flowchart: Decision 57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0" name="Group 56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5" name="Flowchart: Decision 5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lowchart: Decision 5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Flowchart: Decision 57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1" name="Group 57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72" name="Flowchart: Decision 57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3" name="Flowchart: Decision 57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66" name="Oval 56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8" name="Group 387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39" name="Group 53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43" name="Group 542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60" name="Flowchart: Decision 55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1" name="Flowchart: Decision 56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4" name="Group 54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7" name="Flowchart: Decision 55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8" name="Flowchart: Decision 55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9" name="Flowchart: Decision 55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5" name="Group 54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4" name="Flowchart: Decision 55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5" name="Flowchart: Decision 55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6" name="Flowchart: Decision 55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6" name="Group 54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1" name="Flowchart: Decision 55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" name="Flowchart: Decision 55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3" name="Flowchart: Decision 55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7" name="Group 54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48" name="Flowchart: Decision 5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9" name="Flowchart: Decision 5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40" name="Oval 539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Oval 540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5" name="Group 51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519" name="Group 518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6" name="Flowchart: Decision 53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lowchart: Decision 53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lowchart: Decision 53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0" name="Group 519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3" name="Flowchart: Decision 53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lowchart: Decision 53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lowchart: Decision 53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1" name="Group 520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0" name="Flowchart: Decision 5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lowchart: Decision 5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lowchart: Decision 5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2" name="Group 521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7" name="Flowchart: Decision 5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lowchart: Decision 5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lowchart: Decision 5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3" name="Group 522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4" name="Flowchart: Decision 5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lowchart: Decision 5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lowchart: Decision 5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0" name="Group 389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91" name="Group 49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95" name="Group 494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12" name="Flowchart: Decision 5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lowchart: Decision 5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6" name="Group 49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9" name="Flowchart: Decision 50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lowchart: Decision 50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Flowchart: Decision 51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7" name="Group 49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6" name="Flowchart: Decision 50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7" name="Flowchart: Decision 50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lowchart: Decision 50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8" name="Group 49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3" name="Flowchart: Decision 50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4" name="Flowchart: Decision 50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5" name="Flowchart: Decision 50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9" name="Group 49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00" name="Flowchart: Decision 4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Flowchart: Decision 5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92" name="Oval 491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7" name="Group 46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471" name="Group 470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8" name="Flowchart: Decision 48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lowchart: Decision 48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lowchart: Decision 48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2" name="Group 471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5" name="Flowchart: Decision 48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lowchart: Decision 48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lowchart: Decision 48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3" name="Group 472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2" name="Flowchart: Decision 48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lowchart: Decision 48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lowchart: Decision 48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4" name="Group 473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9" name="Flowchart: Decision 47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lowchart: Decision 47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lowchart: Decision 48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" name="Group 474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6" name="Flowchart: Decision 47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Flowchart: Decision 47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lowchart: Decision 47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2" name="Group 391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43" name="Group 44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47" name="Group 446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64" name="Flowchart: Decision 4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5" name="Flowchart: Decision 4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8" name="Group 44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61" name="Flowchart: Decision 4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2" name="Flowchart: Decision 4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Flowchart: Decision 4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9" name="Group 44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8" name="Flowchart: Decision 45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lowchart: Decision 45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lowchart: Decision 45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0" name="Group 44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5" name="Flowchart: Decision 45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lowchart: Decision 45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lowchart: Decision 45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1" name="Group 45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52" name="Flowchart: Decision 45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lowchart: Decision 45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44" name="Oval 443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" name="Group 392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19" name="Group 41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23" name="Group 422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40" name="Flowchart: Decision 43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Flowchart: Decision 44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Flowchart: Decision 44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4" name="Group 42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7" name="Flowchart: Decision 4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Flowchart: Decision 4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Flowchart: Decision 43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5" name="Group 42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4" name="Flowchart: Decision 43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Flowchart: Decision 43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Flowchart: Decision 43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6" name="Group 42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1" name="Flowchart: Decision 43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Flowchart: Decision 43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Flowchart: Decision 43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7" name="Group 42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28" name="Flowchart: Decision 4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Flowchart: Decision 4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2" name="Oval 42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oup 393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395" name="Group 394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399" name="Group 398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6" name="Flowchart: Decision 41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7" name="Flowchart: Decision 41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Flowchart: Decision 41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0" name="Group 399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3" name="Flowchart: Decision 41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lowchart: Decision 41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" name="Flowchart: Decision 41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1" name="Group 400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0" name="Flowchart: Decision 4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" name="Flowchart: Decision 4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Flowchart: Decision 41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2" name="Group 401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07" name="Flowchart: Decision 40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8" name="Flowchart: Decision 40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9" name="Flowchart: Decision 40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" name="Group 402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04" name="Flowchart: Decision 40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5" name="Flowchart: Decision 40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7" name="Oval 396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1" name="Group 310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62" name="Group 36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66" name="Group 36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3" name="Flowchart: Decision 38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lowchart: Decision 38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lowchart: Decision 38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" name="Group 36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0" name="Flowchart: Decision 37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lowchart: Decision 38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lowchart: Decision 38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8" name="Group 36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7" name="Flowchart: Decision 37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lowchart: Decision 37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lowchart: Decision 37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4" name="Flowchart: Decision 37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lowchart: Decision 37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lowchart: Decision 37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71" name="Flowchart: Decision 37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lowchart: Decision 37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5" name="Oval 36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311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8" name="Group 337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43" name="Group 342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6" name="Flowchart: Decision 35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lowchart: Decision 35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lowchart: Decision 35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4" name="Group 343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3" name="Flowchart: Decision 35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lowchart: Decision 35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lowchart: Decision 35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5" name="Group 344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0" name="Flowchart: Decision 34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lowchart: Decision 35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lowchart: Decision 35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6" name="Group 345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47" name="Flowchart: Decision 34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lowchart: Decision 34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9" name="Oval 338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41" name="Oval 340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312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14" name="Group 313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18" name="Group 31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5" name="Flowchart: Decision 33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lowchart: Decision 33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lowchart: Decision 33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" name="Group 31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2" name="Flowchart: Decision 33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lowchart: Decision 33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lowchart: Decision 33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" name="Group 31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9" name="Flowchart: Decision 32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lowchart: Decision 32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lowchart: Decision 33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6" name="Flowchart: Decision 32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lowchart: Decision 32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lowchart: Decision 32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" name="Group 321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23" name="Flowchart: Decision 32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lowchart: Decision 32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17" name="Oval 316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836" y="5948054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8" name="Group 7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51" name="Group 25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54" name="Group 25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70" name="Flowchart: Decision 26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Flowchart: Decision 27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Flowchart: Decision 27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7" name="Flowchart: Decision 26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Flowchart: Decision 26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Flowchart: Decision 26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" name="Group 25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4" name="Flowchart: Decision 2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lowchart: Decision 2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lowchart: Decision 26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" name="Group 25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1" name="Flowchart: Decision 2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lowchart: Decision 2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lowchart: Decision 2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" name="Group 25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59" name="Flowchart: Decision 25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lowchart: Decision 25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52" name="Oval 25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Oval 25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72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30" name="Group 229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32" name="Group 231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8" name="Flowchart: Decision 2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Flowchart: Decision 2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Flowchart: Decision 24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" name="Group 23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5" name="Flowchart: Decision 24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Flowchart: Decision 24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Flowchart: Decision 24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" name="Group 23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2" name="Flowchart: Decision 24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Flowchart: Decision 24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Flowchart: Decision 24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" name="Group 23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39" name="Flowchart: Decision 23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" name="Flowchart: Decision 23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" name="Flowchart: Decision 24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" name="Group 23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37" name="Flowchart: Decision 2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lowchart: Decision 2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31" name="Oval 23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08" name="Group 207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12" name="Group 211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28" name="Flowchart: Decision 2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Flowchart: Decision 2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" name="Group 21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5" name="Flowchart: Decision 22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lowchart: Decision 22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Flowchart: Decision 22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21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2" name="Flowchart: Decision 22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Flowchart: Decision 22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Flowchart: Decision 22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" name="Group 21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19" name="Flowchart: Decision 21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lowchart: Decision 21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Flowchart: Decision 22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" name="Group 21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17" name="Flowchart: Decision 21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Flowchart: Decision 21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" name="Oval 208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209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21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oup 7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88" name="Group 18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5" name="Flowchart: Decision 20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lowchart: Decision 20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lowchart: Decision 20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" name="Group 18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2" name="Flowchart: Decision 20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lowchart: Decision 20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lowchart: Decision 20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" name="Group 18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9" name="Flowchart: Decision 19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lowchart: Decision 19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lowchart: Decision 20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6" name="Flowchart: Decision 19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lowchart: Decision 19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lowchart: Decision 19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3" name="Flowchart: Decision 19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lowchart: Decision 19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lowchart: Decision 19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66" name="Group 165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70" name="Group 169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86" name="Flowchart: Decision 18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7" name="Flowchart: Decision 18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1" name="Group 170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3" name="Flowchart: Decision 18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Flowchart: Decision 18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Flowchart: Decision 18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2" name="Group 171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0" name="Flowchart: Decision 17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Flowchart: Decision 18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Flowchart: Decision 18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72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77" name="Flowchart: Decision 17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lowchart: Decision 17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lowchart: Decision 17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4" name="Group 173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75" name="Flowchart: Decision 1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lowchart: Decision 1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67" name="Oval 166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7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46" name="Group 14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3" name="Flowchart: Decision 1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lowchart: Decision 1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lowchart: Decision 1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" name="Group 14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0" name="Flowchart: Decision 1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lowchart: Decision 1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lowchart: Decision 1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" name="Group 14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7" name="Flowchart: Decision 15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lowchart: Decision 15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lowchart: Decision 15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" name="Group 14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4" name="Flowchart: Decision 15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lowchart: Decision 15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lowchart: Decision 15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1" name="Flowchart: Decision 15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lowchart: Decision 15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lowchart: Decision 15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77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24" name="Group 123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28" name="Group 127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44" name="Flowchart: Decision 14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" name="Flowchart: Decision 14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128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41" name="Flowchart: Decision 14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lowchart: Decision 14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Flowchart: Decision 14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129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8" name="Flowchart: Decision 13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Flowchart: Decision 13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Flowchart: Decision 13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1" name="Group 130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5" name="Flowchart: Decision 13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Flowchart: Decision 13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Flowchart: Decision 13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2" name="Group 131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33" name="Flowchart: Decision 13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Flowchart: Decision 13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5" name="Oval 124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03" name="Group 10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05" name="Group 104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21" name="Flowchart: Decision 12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lowchart: Decision 12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lowchart: Decision 12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8" name="Flowchart: Decision 11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Flowchart: Decision 11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lowchart: Decision 11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" name="Group 10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5" name="Flowchart: Decision 11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lowchart: Decision 11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lowchart: Decision 11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8" name="Group 10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2" name="Flowchart: Decision 1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lowchart: Decision 1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lowchart: Decision 11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9" name="Group 10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10" name="Flowchart: Decision 1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lowchart: Decision 1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4" name="Oval 10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81" name="Group 8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84" name="Group 8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00" name="Flowchart: Decision 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lowchart: Decision 1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lowchart: Decision 10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oup 8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7" name="Flowchart: Decision 9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lowchart: Decision 9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lowchart: Decision 9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oup 8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4" name="Flowchart: Decision 9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lowchart: Decision 9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lowchart: Decision 9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7" name="Group 8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1" name="Flowchart: Decision 9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lowchart: Decision 9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lowchart: Decision 9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89" name="Flowchart: Decision 8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lowchart: Decision 8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2" name="Oval 8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8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51" name="Group 50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53" name="Group 52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9" name="Flowchart: Decision 6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lowchart: Decision 6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lowchart: Decision 7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6" name="Flowchart: Decision 6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lowchart: Decision 6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lowchart: Decision 6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3" name="Flowchart: Decision 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lowchart: Decision 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lowchart: Decision 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0" name="Flowchart: Decision 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lowchart: Decision 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lowchart: Decision 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58" name="Flowchart: Decision 5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lowchart: Decision 5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2" name="Oval 51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6" name="Group 35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" name="Flowchart: Decision 4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lowchart: Decision 4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lowchart: Decision 4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5" name="Flowchart: Decision 4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lowchart: Decision 4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lowchart: Decision 4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2" name="Flowchart: Decision 4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lowchart: Decision 4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lowchart: Decision 4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38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40" name="Flowchart: Decision 3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lowchart: Decision 4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Oval 33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14" name="Group 13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0" name="Flowchart: Decision 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lowchart: Decision 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lowchart: Decision 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7" name="Flowchart: Decision 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lowchart: Decision 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lowchart: Decision 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4" name="Flowchart: Decision 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lowchart: Decision 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lowchart: Decision 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1" name="Flowchart: Decision 2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lowchart: Decision 2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lowchart: Decision 2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19" name="Flowchart: Decision 1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lowchart: Decision 1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Oval 12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39" y="5928772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8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20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0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2.wmf"/><Relationship Id="rId2" Type="http://schemas.openxmlformats.org/officeDocument/2006/relationships/tags" Target="../tags/tag11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9.wmf"/><Relationship Id="rId5" Type="http://schemas.openxmlformats.org/officeDocument/2006/relationships/image" Target="../media/image43.png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.png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6.wmf"/><Relationship Id="rId5" Type="http://schemas.openxmlformats.org/officeDocument/2006/relationships/image" Target="../media/image48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47.png"/><Relationship Id="rId9" Type="http://schemas.openxmlformats.org/officeDocument/2006/relationships/image" Target="../media/image4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006.422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hyperlink" Target="https://arxiv.org/abs/1408.440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11800" TargetMode="Externa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abs/1708.07080" TargetMode="Externa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507.0682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arxiv.org/abs/arXiv:1512.02252" TargetMode="External"/><Relationship Id="rId5" Type="http://schemas.openxmlformats.org/officeDocument/2006/relationships/hyperlink" Target="http://arxiv.org/abs/arXiv:1506.05864" TargetMode="Externa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3.xml"/><Relationship Id="rId7" Type="http://schemas.openxmlformats.org/officeDocument/2006/relationships/image" Target="../media/image62.wmf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803.236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arxiv.org/abs/arXiv:1401.7873" TargetMode="Externa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7.emf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hyperlink" Target="http://arxiv.org/abs/arXiv:1802.05212" TargetMode="External"/><Relationship Id="rId5" Type="http://schemas.openxmlformats.org/officeDocument/2006/relationships/hyperlink" Target="http://arxiv.org/abs/arXiv:1504.00415" TargetMode="External"/><Relationship Id="rId4" Type="http://schemas.openxmlformats.org/officeDocument/2006/relationships/hyperlink" Target="http://arxiv.org/abs/arXiv:1710.10215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Phys.Rev.Lett.%20120%20(2018)%2019,%20192001" TargetMode="External"/><Relationship Id="rId3" Type="http://schemas.openxmlformats.org/officeDocument/2006/relationships/image" Target="../media/image71.emf"/><Relationship Id="rId7" Type="http://schemas.openxmlformats.org/officeDocument/2006/relationships/hyperlink" Target="https://arxiv.org/abs/2306.12998" TargetMode="External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hyperlink" Target="https://arxiv.org/abs/2012.05135" TargetMode="Externa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hyperlink" Target="https://arxiv.org/abs/0805.2677" TargetMode="External"/><Relationship Id="rId5" Type="http://schemas.openxmlformats.org/officeDocument/2006/relationships/image" Target="../media/image77.emf"/><Relationship Id="rId10" Type="http://schemas.openxmlformats.org/officeDocument/2006/relationships/image" Target="../media/image14.png"/><Relationship Id="rId4" Type="http://schemas.openxmlformats.org/officeDocument/2006/relationships/image" Target="../media/image76.emf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5.emf"/><Relationship Id="rId5" Type="http://schemas.openxmlformats.org/officeDocument/2006/relationships/hyperlink" Target="http://arxiv.org/abs/arXiv:1511.06003" TargetMode="External"/><Relationship Id="rId4" Type="http://schemas.openxmlformats.org/officeDocument/2006/relationships/image" Target="../media/image2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hyperlink" Target="http://arxiv.org/abs/arXiv:1505.05589" TargetMode="External"/><Relationship Id="rId7" Type="http://schemas.openxmlformats.org/officeDocument/2006/relationships/hyperlink" Target="https://arxiv.org/abs/2305.07473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emf"/><Relationship Id="rId5" Type="http://schemas.openxmlformats.org/officeDocument/2006/relationships/hyperlink" Target="http://arxiv.org/abs/arXiv:1112.4423" TargetMode="Externa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tags" Target="../tags/tag21.xml"/><Relationship Id="rId7" Type="http://schemas.openxmlformats.org/officeDocument/2006/relationships/image" Target="../media/image9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9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9806356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image" Target="../media/image98.png"/><Relationship Id="rId5" Type="http://schemas.openxmlformats.org/officeDocument/2006/relationships/hyperlink" Target="https://arxiv.org/abs/1212.5037" TargetMode="External"/><Relationship Id="rId4" Type="http://schemas.openxmlformats.org/officeDocument/2006/relationships/hyperlink" Target="https://arxiv.org/abs/hep-ph/000102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0.jpeg"/><Relationship Id="rId4" Type="http://schemas.openxmlformats.org/officeDocument/2006/relationships/image" Target="../media/image9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2.13585" TargetMode="External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2.jpeg"/><Relationship Id="rId4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indico.bnl.gov/event/11884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2002.0838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903.07422" TargetMode="External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2207.108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hep-ph/9208213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1103/PhysRevD.41.8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tags" Target="../tags/tag8.xml"/><Relationship Id="rId21" Type="http://schemas.openxmlformats.org/officeDocument/2006/relationships/image" Target="../media/image25.png"/><Relationship Id="rId34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NULL"/><Relationship Id="rId25" Type="http://schemas.openxmlformats.org/officeDocument/2006/relationships/image" Target="../media/image27.png"/><Relationship Id="rId33" Type="http://schemas.openxmlformats.org/officeDocument/2006/relationships/image" Target="NULL"/><Relationship Id="rId2" Type="http://schemas.openxmlformats.org/officeDocument/2006/relationships/tags" Target="../tags/tag7.xml"/><Relationship Id="rId16" Type="http://schemas.openxmlformats.org/officeDocument/2006/relationships/image" Target="../media/image22.png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7.png"/><Relationship Id="rId24" Type="http://schemas.openxmlformats.org/officeDocument/2006/relationships/image" Target="NULL"/><Relationship Id="rId32" Type="http://schemas.openxmlformats.org/officeDocument/2006/relationships/image" Target="../media/image32.png"/><Relationship Id="rId5" Type="http://schemas.openxmlformats.org/officeDocument/2006/relationships/tags" Target="../tags/tag10.xml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28" Type="http://schemas.openxmlformats.org/officeDocument/2006/relationships/image" Target="../media/image30.png"/><Relationship Id="rId36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image" Target="NULL"/><Relationship Id="rId4" Type="http://schemas.openxmlformats.org/officeDocument/2006/relationships/tags" Target="../tags/tag9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NULL"/><Relationship Id="rId27" Type="http://schemas.openxmlformats.org/officeDocument/2006/relationships/image" Target="../media/image29.png"/><Relationship Id="rId30" Type="http://schemas.openxmlformats.org/officeDocument/2006/relationships/image" Target="../media/image31.png"/><Relationship Id="rId35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ex/0408013" TargetMode="External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10200" y="1600200"/>
            <a:ext cx="6659217" cy="1887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overview of the nucleon (spin) structure</a:t>
            </a:r>
            <a:br>
              <a:rPr lang="en-US" dirty="0" smtClean="0"/>
            </a:br>
            <a:r>
              <a:rPr lang="en-US" sz="3200" dirty="0" smtClean="0"/>
              <a:t>leading up to the EIC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4592638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TIDC Autumn School on the EIC,</a:t>
            </a:r>
          </a:p>
          <a:p>
            <a:r>
              <a:rPr lang="en-US" dirty="0" smtClean="0"/>
              <a:t>NTU, Taipei, August 28-30</a:t>
            </a:r>
            <a:endParaRPr lang="en-US" dirty="0"/>
          </a:p>
          <a:p>
            <a:r>
              <a:rPr lang="en-US" dirty="0" smtClean="0"/>
              <a:t>Ralf Seidl (RIKEN)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-6626" y="0"/>
            <a:ext cx="5489172" cy="44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0" y="152400"/>
            <a:ext cx="7315200" cy="914400"/>
          </a:xfrm>
        </p:spPr>
        <p:txBody>
          <a:bodyPr/>
          <a:lstStyle/>
          <a:p>
            <a:r>
              <a:rPr kumimoji="1" lang="en-US" altLang="ja-JP" dirty="0"/>
              <a:t>Collins fragmentation function</a:t>
            </a:r>
            <a:endParaRPr kumimoji="1"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3581400"/>
            <a:ext cx="4267200" cy="2743200"/>
          </a:xfrm>
        </p:spPr>
        <p:txBody>
          <a:bodyPr/>
          <a:lstStyle/>
          <a:p>
            <a:r>
              <a:rPr kumimoji="1" lang="en-US" altLang="ja-JP" dirty="0" smtClean="0"/>
              <a:t>Spin of quark correlates with hadron transverse momentum </a:t>
            </a:r>
          </a:p>
          <a:p>
            <a:pPr marL="0" indent="0">
              <a:buNone/>
            </a:pPr>
            <a:r>
              <a:rPr kumimoji="1" lang="en-US" altLang="ja-JP" dirty="0" smtClean="0">
                <a:sym typeface="Wingdings" panose="05000000000000000000" pitchFamily="2" charset="2"/>
              </a:rPr>
              <a:t></a:t>
            </a:r>
            <a:r>
              <a:rPr kumimoji="1" lang="en-US" altLang="ja-JP" dirty="0" smtClean="0"/>
              <a:t>translates into azimuthal anisotropy of final state hadrons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 altLang="ja-JP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842633-2A28-42D8-8886-1BB12AB03546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1676400" y="1066800"/>
            <a:ext cx="6858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400" dirty="0">
                <a:solidFill>
                  <a:schemeClr val="tx2"/>
                </a:solidFill>
              </a:rPr>
              <a:t>J. Collins, </a:t>
            </a:r>
            <a:r>
              <a:rPr lang="en-US" altLang="zh-CN" sz="1400" dirty="0" err="1">
                <a:solidFill>
                  <a:schemeClr val="tx2"/>
                </a:solidFill>
              </a:rPr>
              <a:t>Nucl</a:t>
            </a:r>
            <a:r>
              <a:rPr lang="en-US" altLang="zh-CN" sz="1400" dirty="0">
                <a:solidFill>
                  <a:schemeClr val="tx2"/>
                </a:solidFill>
              </a:rPr>
              <a:t>. Phys. B396, (1993) 161</a:t>
            </a:r>
          </a:p>
        </p:txBody>
      </p:sp>
      <p:pic>
        <p:nvPicPr>
          <p:cNvPr id="176131" name="Picture 3" descr="C:\Users\rcseidl\Desktop\c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9995" r="10169" b="13928"/>
          <a:stretch/>
        </p:blipFill>
        <p:spPr bwMode="auto">
          <a:xfrm>
            <a:off x="7214394" y="3721100"/>
            <a:ext cx="3453606" cy="23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7648956" cy="74752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8896350" y="4191000"/>
            <a:ext cx="0" cy="7620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6884989" y="2085976"/>
            <a:ext cx="1169987" cy="18764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5105401" y="2773362"/>
            <a:ext cx="1744663" cy="20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4121151" y="3014662"/>
            <a:ext cx="9366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4298950" y="3017837"/>
            <a:ext cx="3684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6932613" y="2790825"/>
            <a:ext cx="563562" cy="2460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5095876" y="3562351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2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6" y="3562351"/>
                        <a:ext cx="112713" cy="214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/>
          <p:cNvGraphicFramePr>
            <a:graphicFrameLocks noChangeAspect="1"/>
          </p:cNvGraphicFramePr>
          <p:nvPr>
            <p:extLst/>
          </p:nvPr>
        </p:nvGraphicFramePr>
        <p:xfrm>
          <a:off x="7153276" y="2397125"/>
          <a:ext cx="25876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" name="Equation" r:id="rId8" imgW="126720" imgH="203040" progId="Equation.3">
                  <p:embed/>
                </p:oleObj>
              </mc:Choice>
              <mc:Fallback>
                <p:oleObj name="Equation" r:id="rId8" imgW="126720" imgH="203040" progId="Equation.3">
                  <p:embed/>
                  <p:pic>
                    <p:nvPicPr>
                      <p:cNvPr id="2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6" y="2397125"/>
                        <a:ext cx="258763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5688" y="3017837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24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endParaRPr lang="en-US" altLang="ja-JP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3925889" y="2474912"/>
            <a:ext cx="1587" cy="361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7510463" y="2163762"/>
            <a:ext cx="11112" cy="8524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8178801" y="3024187"/>
            <a:ext cx="303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3829050" y="2913062"/>
            <a:ext cx="203200" cy="203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" name="Object 5"/>
          <p:cNvGraphicFramePr>
            <a:graphicFrameLocks noChangeAspect="1"/>
          </p:cNvGraphicFramePr>
          <p:nvPr>
            <p:extLst/>
          </p:nvPr>
        </p:nvGraphicFramePr>
        <p:xfrm>
          <a:off x="3444875" y="2190751"/>
          <a:ext cx="4191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4" name="Microsoft Equation 3.0" r:id="rId10" imgW="164880" imgH="241200" progId="Equation.3">
                  <p:embed/>
                </p:oleObj>
              </mc:Choice>
              <mc:Fallback>
                <p:oleObj name="Microsoft Equation 3.0" r:id="rId10" imgW="164880" imgH="241200" progId="Equation.3">
                  <p:embed/>
                  <p:pic>
                    <p:nvPicPr>
                      <p:cNvPr id="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2190751"/>
                        <a:ext cx="419100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6"/>
          <p:cNvGraphicFramePr>
            <a:graphicFrameLocks noChangeAspect="1"/>
          </p:cNvGraphicFramePr>
          <p:nvPr>
            <p:extLst/>
          </p:nvPr>
        </p:nvGraphicFramePr>
        <p:xfrm>
          <a:off x="4427538" y="3036887"/>
          <a:ext cx="2857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" name="Equation" r:id="rId12" imgW="139680" imgH="203040" progId="Equation.3">
                  <p:embed/>
                </p:oleObj>
              </mc:Choice>
              <mc:Fallback>
                <p:oleObj name="Equation" r:id="rId12" imgW="139680" imgH="203040" progId="Equation.3">
                  <p:embed/>
                  <p:pic>
                    <p:nvPicPr>
                      <p:cNvPr id="3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036887"/>
                        <a:ext cx="285750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7"/>
          <p:cNvGraphicFramePr>
            <a:graphicFrameLocks noChangeAspect="1"/>
          </p:cNvGraphicFramePr>
          <p:nvPr>
            <p:extLst/>
          </p:nvPr>
        </p:nvGraphicFramePr>
        <p:xfrm>
          <a:off x="5576888" y="2444751"/>
          <a:ext cx="62706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6" name="Equation" r:id="rId14" imgW="330120" imgH="228600" progId="Equation.3">
                  <p:embed/>
                </p:oleObj>
              </mc:Choice>
              <mc:Fallback>
                <p:oleObj name="Equation" r:id="rId14" imgW="330120" imgH="228600" progId="Equation.3">
                  <p:embed/>
                  <p:pic>
                    <p:nvPicPr>
                      <p:cNvPr id="3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2444751"/>
                        <a:ext cx="627062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8"/>
          <p:cNvGraphicFramePr>
            <a:graphicFrameLocks noChangeAspect="1"/>
          </p:cNvGraphicFramePr>
          <p:nvPr>
            <p:extLst/>
          </p:nvPr>
        </p:nvGraphicFramePr>
        <p:xfrm>
          <a:off x="7015164" y="2984500"/>
          <a:ext cx="441325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7" name="Equation" r:id="rId16" imgW="253800" imgH="228600" progId="Equation.3">
                  <p:embed/>
                </p:oleObj>
              </mc:Choice>
              <mc:Fallback>
                <p:oleObj name="Equation" r:id="rId16" imgW="253800" imgH="228600" progId="Equation.3">
                  <p:embed/>
                  <p:pic>
                    <p:nvPicPr>
                      <p:cNvPr id="3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5164" y="2984500"/>
                        <a:ext cx="441325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Line 8"/>
          <p:cNvSpPr>
            <a:spLocks noChangeShapeType="1"/>
          </p:cNvSpPr>
          <p:nvPr/>
        </p:nvSpPr>
        <p:spPr bwMode="auto">
          <a:xfrm flipH="1">
            <a:off x="8915400" y="4572000"/>
            <a:ext cx="533400" cy="3222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4"/>
          <p:cNvSpPr>
            <a:spLocks noGrp="1"/>
          </p:cNvSpPr>
          <p:nvPr>
            <p:ph type="dt" sz="quarter" idx="10"/>
          </p:nvPr>
        </p:nvSpPr>
        <p:spPr>
          <a:xfrm>
            <a:off x="1600200" y="6416676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rPr>
              <a:t>8/28-30/2022, TPIC autumn school</a:t>
            </a:r>
            <a:endParaRPr lang="en-US" altLang="ja-JP" dirty="0">
              <a:solidFill>
                <a:schemeClr val="tx2">
                  <a:shade val="90000"/>
                </a:schemeClr>
              </a:solidFill>
              <a:latin typeface="+mn-lt"/>
              <a:ea typeface="MS PGothic" pitchFamily="50" charset="-128"/>
              <a:cs typeface="+mn-cs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191000" y="6432550"/>
            <a:ext cx="4038600" cy="349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ja-JP" sz="1200" smtClean="0">
                <a:solidFill>
                  <a:srgbClr val="045C75"/>
                </a:solidFill>
                <a:latin typeface="+mn-lt"/>
                <a:cs typeface="HGP明朝E"/>
              </a:rPr>
              <a:t>Ralf Seidl: experimental rsults </a:t>
            </a:r>
            <a:endParaRPr lang="en-US" altLang="ja-JP" sz="1200" dirty="0">
              <a:solidFill>
                <a:srgbClr val="045C75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F7A5CB15-5EB2-4424-BCEF-DB4B43EE12AD}" type="slidenum">
              <a:rPr lang="en-US" altLang="ja-JP" sz="1200">
                <a:solidFill>
                  <a:srgbClr val="045C75"/>
                </a:solidFill>
                <a:ea typeface="Arial Unicode MS" pitchFamily="50" charset="-128"/>
                <a:cs typeface="Arial Unicode MS" pitchFamily="50" charset="-128"/>
              </a:rPr>
              <a:pPr eaLnBrk="1" hangingPunct="1"/>
              <a:t>11</a:t>
            </a:fld>
            <a:endParaRPr lang="en-US" altLang="ja-JP" sz="1200">
              <a:solidFill>
                <a:srgbClr val="045C75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0"/>
            <a:ext cx="7696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/>
              <a:t>Collins fragmentation</a:t>
            </a:r>
            <a:r>
              <a:rPr lang="en-US" altLang="ja-JP" sz="3600" dirty="0">
                <a:ea typeface="Arial Unicode MS" pitchFamily="50" charset="-128"/>
              </a:rPr>
              <a:t> in </a:t>
            </a:r>
            <a:r>
              <a:rPr lang="en-US" altLang="ja-JP" sz="3600" dirty="0" err="1">
                <a:ea typeface="Arial Unicode MS" pitchFamily="50" charset="-128"/>
              </a:rPr>
              <a:t>e</a:t>
            </a:r>
            <a:r>
              <a:rPr lang="en-US" altLang="ja-JP" sz="3600" baseline="30000" dirty="0" err="1">
                <a:ea typeface="Arial Unicode MS" pitchFamily="50" charset="-128"/>
              </a:rPr>
              <a:t>+</a:t>
            </a:r>
            <a:r>
              <a:rPr lang="en-US" altLang="ja-JP" sz="3600" dirty="0" err="1">
                <a:ea typeface="Arial Unicode MS" pitchFamily="50" charset="-128"/>
              </a:rPr>
              <a:t>e</a:t>
            </a:r>
            <a:r>
              <a:rPr lang="en-US" altLang="ja-JP" sz="3600" baseline="30000" dirty="0">
                <a:ea typeface="Arial Unicode MS" pitchFamily="50" charset="-128"/>
              </a:rPr>
              <a:t>-</a:t>
            </a:r>
            <a:r>
              <a:rPr lang="en-US" altLang="ja-JP" sz="3600" dirty="0">
                <a:ea typeface="Arial Unicode MS" pitchFamily="50" charset="-128"/>
              </a:rPr>
              <a:t> 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/>
              <a:t>Angles and Cross section </a:t>
            </a:r>
            <a:r>
              <a:rPr lang="en-US" sz="3600" dirty="0" err="1"/>
              <a:t>cos</a:t>
            </a:r>
            <a:r>
              <a:rPr lang="en-US" sz="3600" dirty="0"/>
              <a:t>(</a:t>
            </a:r>
            <a:r>
              <a:rPr lang="en-US" sz="3600" dirty="0">
                <a:latin typeface="Symbol" pitchFamily="18" charset="2"/>
              </a:rPr>
              <a:t>f</a:t>
            </a:r>
            <a:r>
              <a:rPr lang="en-US" sz="3600" baseline="-25000" dirty="0"/>
              <a:t>1</a:t>
            </a:r>
            <a:r>
              <a:rPr lang="en-US" sz="3600" dirty="0"/>
              <a:t>+</a:t>
            </a:r>
            <a:r>
              <a:rPr lang="en-US" sz="3600" dirty="0">
                <a:latin typeface="Symbol" pitchFamily="18" charset="2"/>
              </a:rPr>
              <a:t>f</a:t>
            </a:r>
            <a:r>
              <a:rPr lang="en-US" sz="3600" baseline="-25000" dirty="0"/>
              <a:t>2</a:t>
            </a:r>
            <a:r>
              <a:rPr lang="en-US" sz="3600" dirty="0"/>
              <a:t>) method</a:t>
            </a:r>
          </a:p>
        </p:txBody>
      </p:sp>
      <p:pic>
        <p:nvPicPr>
          <p:cNvPr id="29702" name="Picture 2" descr="belle_cangl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4999" r="18750" b="5000"/>
          <a:stretch>
            <a:fillRect/>
          </a:stretch>
        </p:blipFill>
        <p:spPr bwMode="auto">
          <a:xfrm>
            <a:off x="7283450" y="1646238"/>
            <a:ext cx="32321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 descr="belle_cangle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4999"/>
          <a:stretch>
            <a:fillRect/>
          </a:stretch>
        </p:blipFill>
        <p:spPr bwMode="auto">
          <a:xfrm>
            <a:off x="1600200" y="1649414"/>
            <a:ext cx="57150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1905000" y="4572000"/>
            <a:ext cx="7010400" cy="1676400"/>
          </a:xfrm>
          <a:prstGeom prst="rect">
            <a:avLst/>
          </a:prstGeom>
          <a:solidFill>
            <a:srgbClr val="FFCC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endParaRPr lang="ja-JP" altLang="ja-JP">
              <a:cs typeface="HGP明朝E"/>
            </a:endParaRPr>
          </a:p>
        </p:txBody>
      </p:sp>
      <p:sp>
        <p:nvSpPr>
          <p:cNvPr id="29705" name="Text Box 6"/>
          <p:cNvSpPr txBox="1">
            <a:spLocks noChangeArrowheads="1"/>
          </p:cNvSpPr>
          <p:nvPr/>
        </p:nvSpPr>
        <p:spPr bwMode="auto">
          <a:xfrm>
            <a:off x="6934200" y="3124200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ja-JP" sz="2400">
                <a:latin typeface="Symbol" pitchFamily="18" charset="2"/>
              </a:rPr>
              <a:t>j</a:t>
            </a:r>
            <a:r>
              <a:rPr lang="en-US" altLang="ja-JP" sz="2400" baseline="-25000">
                <a:latin typeface="Symbol" pitchFamily="18" charset="2"/>
              </a:rPr>
              <a:t>1</a:t>
            </a:r>
            <a:endParaRPr lang="en-US" altLang="ja-JP" sz="2400">
              <a:latin typeface="Symbol" pitchFamily="18" charset="2"/>
            </a:endParaRPr>
          </a:p>
        </p:txBody>
      </p:sp>
      <p:graphicFrame>
        <p:nvGraphicFramePr>
          <p:cNvPr id="29706" name="Object 7"/>
          <p:cNvGraphicFramePr>
            <a:graphicFrameLocks noChangeAspect="1"/>
          </p:cNvGraphicFramePr>
          <p:nvPr/>
        </p:nvGraphicFramePr>
        <p:xfrm>
          <a:off x="6324601" y="2584450"/>
          <a:ext cx="4921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3" name="Equation" r:id="rId6" imgW="203024" imgH="253780" progId="Equation.3">
                  <p:embed/>
                </p:oleObj>
              </mc:Choice>
              <mc:Fallback>
                <p:oleObj name="Equation" r:id="rId6" imgW="203024" imgH="253780" progId="Equation.3">
                  <p:embed/>
                  <p:pic>
                    <p:nvPicPr>
                      <p:cNvPr id="2970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2584450"/>
                        <a:ext cx="4921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7" name="Object 8"/>
          <p:cNvGraphicFramePr>
            <a:graphicFrameLocks noChangeAspect="1"/>
          </p:cNvGraphicFramePr>
          <p:nvPr/>
        </p:nvGraphicFramePr>
        <p:xfrm>
          <a:off x="1600200" y="2362200"/>
          <a:ext cx="5476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4" name="Equation" r:id="rId8" imgW="228501" imgH="253890" progId="Equation.3">
                  <p:embed/>
                </p:oleObj>
              </mc:Choice>
              <mc:Fallback>
                <p:oleObj name="Equation" r:id="rId8" imgW="228501" imgH="253890" progId="Equation.3">
                  <p:embed/>
                  <p:pic>
                    <p:nvPicPr>
                      <p:cNvPr id="2970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362200"/>
                        <a:ext cx="5476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8" name="Text Box 9"/>
          <p:cNvSpPr txBox="1">
            <a:spLocks noChangeArrowheads="1"/>
          </p:cNvSpPr>
          <p:nvPr/>
        </p:nvSpPr>
        <p:spPr bwMode="auto">
          <a:xfrm>
            <a:off x="1711326" y="16764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ja-JP" sz="2400">
                <a:latin typeface="Symbol" pitchFamily="18" charset="2"/>
              </a:rPr>
              <a:t>j</a:t>
            </a:r>
            <a:r>
              <a:rPr lang="en-US" altLang="ja-JP" sz="2400" baseline="-25000">
                <a:latin typeface="Symbol" pitchFamily="18" charset="2"/>
              </a:rPr>
              <a:t>2</a:t>
            </a:r>
            <a:r>
              <a:rPr lang="en-US" altLang="ja-JP" sz="2400">
                <a:latin typeface="Symbol" pitchFamily="18" charset="2"/>
              </a:rPr>
              <a:t>-p</a:t>
            </a:r>
            <a:endParaRPr lang="en-US" altLang="ja-JP" sz="1400">
              <a:latin typeface="Arial" pitchFamily="34" charset="0"/>
            </a:endParaRPr>
          </a:p>
        </p:txBody>
      </p:sp>
      <p:sp>
        <p:nvSpPr>
          <p:cNvPr id="29709" name="Text Box 10"/>
          <p:cNvSpPr txBox="1">
            <a:spLocks noChangeArrowheads="1"/>
          </p:cNvSpPr>
          <p:nvPr/>
        </p:nvSpPr>
        <p:spPr bwMode="auto">
          <a:xfrm>
            <a:off x="9982200" y="2286000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ja-JP" sz="2400">
                <a:latin typeface="Symbol" pitchFamily="18" charset="2"/>
              </a:rPr>
              <a:t>j</a:t>
            </a:r>
            <a:r>
              <a:rPr lang="en-US" altLang="ja-JP" sz="2400" baseline="-25000">
                <a:latin typeface="Symbol" pitchFamily="18" charset="2"/>
              </a:rPr>
              <a:t>1</a:t>
            </a:r>
            <a:endParaRPr lang="en-US" altLang="ja-JP" sz="1400">
              <a:latin typeface="Arial" pitchFamily="34" charset="0"/>
            </a:endParaRPr>
          </a:p>
        </p:txBody>
      </p:sp>
      <p:sp>
        <p:nvSpPr>
          <p:cNvPr id="29710" name="Text Box 11"/>
          <p:cNvSpPr txBox="1">
            <a:spLocks noChangeArrowheads="1"/>
          </p:cNvSpPr>
          <p:nvPr/>
        </p:nvSpPr>
        <p:spPr bwMode="auto">
          <a:xfrm>
            <a:off x="7924800" y="2971800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ja-JP" sz="2400">
                <a:latin typeface="Symbol" pitchFamily="18" charset="2"/>
              </a:rPr>
              <a:t>j</a:t>
            </a:r>
            <a:r>
              <a:rPr lang="en-US" altLang="ja-JP" sz="2400" baseline="-25000">
                <a:latin typeface="Symbol" pitchFamily="18" charset="2"/>
              </a:rPr>
              <a:t>2</a:t>
            </a:r>
            <a:endParaRPr lang="en-US" altLang="ja-JP" sz="1400">
              <a:latin typeface="Arial" pitchFamily="34" charset="0"/>
            </a:endParaRPr>
          </a:p>
        </p:txBody>
      </p:sp>
      <p:graphicFrame>
        <p:nvGraphicFramePr>
          <p:cNvPr id="29711" name="Object 12"/>
          <p:cNvGraphicFramePr>
            <a:graphicFrameLocks noChangeAspect="1"/>
          </p:cNvGraphicFramePr>
          <p:nvPr/>
        </p:nvGraphicFramePr>
        <p:xfrm>
          <a:off x="2071688" y="4692650"/>
          <a:ext cx="514985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" name="Equation" r:id="rId10" imgW="3670300" imgH="1054100" progId="Equation.3">
                  <p:embed/>
                </p:oleObj>
              </mc:Choice>
              <mc:Fallback>
                <p:oleObj name="Equation" r:id="rId10" imgW="3670300" imgH="1054100" progId="Equation.3">
                  <p:embed/>
                  <p:pic>
                    <p:nvPicPr>
                      <p:cNvPr id="297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4692650"/>
                        <a:ext cx="5149850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2" name="Text Box 13"/>
          <p:cNvSpPr txBox="1">
            <a:spLocks noChangeArrowheads="1"/>
          </p:cNvSpPr>
          <p:nvPr/>
        </p:nvSpPr>
        <p:spPr bwMode="auto">
          <a:xfrm>
            <a:off x="1752600" y="4191000"/>
            <a:ext cx="7391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u="sng">
                <a:latin typeface="Arial" pitchFamily="34" charset="0"/>
              </a:rPr>
              <a:t>2-hadron inclusive transverse momentum dependent cross section:</a:t>
            </a:r>
          </a:p>
          <a:p>
            <a:pPr algn="ctr" eaLnBrk="1" hangingPunct="1">
              <a:spcBef>
                <a:spcPct val="50000"/>
              </a:spcBef>
            </a:pPr>
            <a:endParaRPr lang="en-US" altLang="ja-JP" sz="1400">
              <a:latin typeface="Arial" pitchFamily="34" charset="0"/>
            </a:endParaRPr>
          </a:p>
        </p:txBody>
      </p:sp>
      <p:sp>
        <p:nvSpPr>
          <p:cNvPr id="29713" name="Line 14"/>
          <p:cNvSpPr>
            <a:spLocks noChangeShapeType="1"/>
          </p:cNvSpPr>
          <p:nvPr/>
        </p:nvSpPr>
        <p:spPr bwMode="auto">
          <a:xfrm flipH="1">
            <a:off x="4648200" y="5715000"/>
            <a:ext cx="2438400" cy="15240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14" name="Text Box 15"/>
          <p:cNvSpPr txBox="1">
            <a:spLocks noChangeArrowheads="1"/>
          </p:cNvSpPr>
          <p:nvPr/>
        </p:nvSpPr>
        <p:spPr bwMode="auto">
          <a:xfrm>
            <a:off x="7086600" y="5334001"/>
            <a:ext cx="2762250" cy="727075"/>
          </a:xfrm>
          <a:prstGeom prst="rect">
            <a:avLst/>
          </a:prstGeom>
          <a:solidFill>
            <a:srgbClr val="339966"/>
          </a:solidFill>
          <a:ln w="25400">
            <a:solidFill>
              <a:srgbClr val="00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>
                <a:latin typeface="Arial" pitchFamily="34" charset="0"/>
              </a:rPr>
              <a:t>Net (anti-)alignment of</a:t>
            </a:r>
          </a:p>
          <a:p>
            <a:pPr eaLnBrk="1" hangingPunct="1"/>
            <a:r>
              <a:rPr lang="en-US" altLang="ja-JP">
                <a:latin typeface="Arial" pitchFamily="34" charset="0"/>
              </a:rPr>
              <a:t>transverse quark spins</a:t>
            </a:r>
          </a:p>
        </p:txBody>
      </p:sp>
      <p:sp>
        <p:nvSpPr>
          <p:cNvPr id="29715" name="Rectangle 16"/>
          <p:cNvSpPr>
            <a:spLocks noChangeArrowheads="1"/>
          </p:cNvSpPr>
          <p:nvPr/>
        </p:nvSpPr>
        <p:spPr bwMode="auto">
          <a:xfrm>
            <a:off x="3886201" y="2071688"/>
            <a:ext cx="354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800">
                <a:latin typeface="Symbol" pitchFamily="18" charset="2"/>
              </a:rPr>
              <a:t>Q</a:t>
            </a:r>
          </a:p>
        </p:txBody>
      </p:sp>
      <p:sp>
        <p:nvSpPr>
          <p:cNvPr id="29716" name="Text Box 17"/>
          <p:cNvSpPr txBox="1">
            <a:spLocks noChangeArrowheads="1"/>
          </p:cNvSpPr>
          <p:nvPr/>
        </p:nvSpPr>
        <p:spPr bwMode="auto">
          <a:xfrm>
            <a:off x="3124200" y="1220788"/>
            <a:ext cx="2514600" cy="379412"/>
          </a:xfrm>
          <a:prstGeom prst="rect">
            <a:avLst/>
          </a:prstGeom>
          <a:solidFill>
            <a:srgbClr val="C0C0C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u="sng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altLang="ja-JP" sz="1800" u="sng" baseline="30000">
                <a:solidFill>
                  <a:srgbClr val="0000FF"/>
                </a:solidFill>
                <a:latin typeface="Arial" pitchFamily="34" charset="0"/>
              </a:rPr>
              <a:t>+</a:t>
            </a:r>
            <a:r>
              <a:rPr lang="en-US" altLang="ja-JP" sz="1800" u="sng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altLang="ja-JP" sz="1800" u="sng" baseline="30000">
                <a:solidFill>
                  <a:srgbClr val="0000FF"/>
                </a:solidFill>
                <a:latin typeface="Arial" pitchFamily="34" charset="0"/>
              </a:rPr>
              <a:t>- </a:t>
            </a:r>
            <a:r>
              <a:rPr lang="en-US" altLang="ja-JP" sz="1800" u="sng">
                <a:solidFill>
                  <a:srgbClr val="0000FF"/>
                </a:solidFill>
                <a:latin typeface="Arial" pitchFamily="34" charset="0"/>
              </a:rPr>
              <a:t> CMS frame:</a:t>
            </a:r>
          </a:p>
        </p:txBody>
      </p:sp>
      <p:sp>
        <p:nvSpPr>
          <p:cNvPr id="29717" name="Text Box 18"/>
          <p:cNvSpPr txBox="1">
            <a:spLocks noChangeArrowheads="1"/>
          </p:cNvSpPr>
          <p:nvPr/>
        </p:nvSpPr>
        <p:spPr bwMode="auto">
          <a:xfrm>
            <a:off x="4495800" y="1752601"/>
            <a:ext cx="39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ja-JP" sz="1800">
                <a:latin typeface="Times New Roman" pitchFamily="18" charset="0"/>
              </a:rPr>
              <a:t>e</a:t>
            </a:r>
            <a:r>
              <a:rPr lang="en-US" altLang="ja-JP" sz="1800" baseline="30000">
                <a:latin typeface="Times New Roman" pitchFamily="18" charset="0"/>
              </a:rPr>
              <a:t>-</a:t>
            </a:r>
            <a:r>
              <a:rPr lang="en-US" altLang="ja-JP" sz="1800">
                <a:latin typeface="Times New Roman" pitchFamily="18" charset="0"/>
              </a:rPr>
              <a:t> </a:t>
            </a:r>
            <a:endParaRPr lang="en-US" altLang="ja-JP" sz="1800">
              <a:latin typeface="Arial" pitchFamily="34" charset="0"/>
            </a:endParaRPr>
          </a:p>
        </p:txBody>
      </p:sp>
      <p:sp>
        <p:nvSpPr>
          <p:cNvPr id="29718" name="Text Box 19"/>
          <p:cNvSpPr txBox="1">
            <a:spLocks noChangeArrowheads="1"/>
          </p:cNvSpPr>
          <p:nvPr/>
        </p:nvSpPr>
        <p:spPr bwMode="auto">
          <a:xfrm>
            <a:off x="3429001" y="390048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ja-JP" sz="1800">
                <a:latin typeface="Times New Roman" pitchFamily="18" charset="0"/>
              </a:rPr>
              <a:t>e</a:t>
            </a:r>
            <a:r>
              <a:rPr lang="en-US" altLang="ja-JP" sz="1800" baseline="30000">
                <a:latin typeface="Times New Roman" pitchFamily="18" charset="0"/>
              </a:rPr>
              <a:t>+</a:t>
            </a:r>
            <a:r>
              <a:rPr lang="en-US" altLang="ja-JP" sz="1800">
                <a:latin typeface="Times New Roman" pitchFamily="18" charset="0"/>
              </a:rPr>
              <a:t> </a:t>
            </a:r>
            <a:endParaRPr lang="en-US" altLang="ja-JP" sz="1800">
              <a:latin typeface="Arial" pitchFamily="34" charset="0"/>
            </a:endParaRPr>
          </a:p>
        </p:txBody>
      </p:sp>
      <p:sp>
        <p:nvSpPr>
          <p:cNvPr id="29720" name="Text Box 21"/>
          <p:cNvSpPr txBox="1">
            <a:spLocks noChangeArrowheads="1"/>
          </p:cNvSpPr>
          <p:nvPr/>
        </p:nvSpPr>
        <p:spPr bwMode="auto">
          <a:xfrm>
            <a:off x="6629400" y="1600200"/>
            <a:ext cx="3886200" cy="33855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 err="1">
                <a:ea typeface="Arial Unicode MS" pitchFamily="50" charset="-128"/>
                <a:cs typeface="Arial Unicode MS" pitchFamily="50" charset="-128"/>
              </a:rPr>
              <a:t>D.Boer</a:t>
            </a:r>
            <a:r>
              <a:rPr lang="en-US" altLang="ja-JP" sz="1600" dirty="0">
                <a:ea typeface="Arial Unicode MS" pitchFamily="50" charset="-128"/>
                <a:cs typeface="Arial Unicode MS" pitchFamily="50" charset="-128"/>
              </a:rPr>
              <a:t>: </a:t>
            </a:r>
            <a:r>
              <a:rPr lang="en-US" altLang="ja-JP" sz="1600" b="1" dirty="0" err="1"/>
              <a:t>Nucl.Phys</a:t>
            </a:r>
            <a:r>
              <a:rPr lang="en-US" altLang="ja-JP" sz="1600" b="1" dirty="0"/>
              <a:t>. B806 (2009) 23-6</a:t>
            </a:r>
            <a:endParaRPr lang="en-US" altLang="ja-JP" sz="1600" dirty="0"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Date Placeholder 6"/>
          <p:cNvSpPr>
            <a:spLocks noGrp="1"/>
          </p:cNvSpPr>
          <p:nvPr>
            <p:ph type="dt" sz="quarter" idx="10"/>
          </p:nvPr>
        </p:nvSpPr>
        <p:spPr bwMode="auto">
          <a:xfrm>
            <a:off x="1600200" y="64166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  <a:cs typeface="HGP明朝E"/>
              </a:rPr>
              <a:t>8/28-30/2022, TPIC autumn school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30724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4191000" y="6432550"/>
            <a:ext cx="4038600" cy="34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  <a:cs typeface="HGP明朝E"/>
              </a:rPr>
              <a:t>Ralf Seidl: experimental rsults </a:t>
            </a:r>
            <a:endParaRPr lang="en-US" altLang="ja-JP" sz="1200" dirty="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3072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D79A756A-6E9D-4F9C-95A7-B9286B016C8B}" type="slidenum">
              <a:rPr lang="en-US" altLang="ja-JP" sz="1200">
                <a:solidFill>
                  <a:srgbClr val="045C75"/>
                </a:solidFill>
                <a:latin typeface="Constantia" pitchFamily="18" charset="0"/>
              </a:rPr>
              <a:pPr eaLnBrk="1" hangingPunct="1"/>
              <a:t>12</a:t>
            </a:fld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30726" name="Title 1"/>
          <p:cNvSpPr>
            <a:spLocks noGrp="1"/>
          </p:cNvSpPr>
          <p:nvPr>
            <p:ph type="title" idx="4294967295"/>
          </p:nvPr>
        </p:nvSpPr>
        <p:spPr>
          <a:xfrm>
            <a:off x="2971800" y="152401"/>
            <a:ext cx="6705600" cy="86836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Belle Collins asymmetries</a:t>
            </a:r>
          </a:p>
        </p:txBody>
      </p:sp>
      <p:sp>
        <p:nvSpPr>
          <p:cNvPr id="36871" name="Text Placeholder 2"/>
          <p:cNvSpPr>
            <a:spLocks noGrp="1"/>
          </p:cNvSpPr>
          <p:nvPr>
            <p:ph type="body" idx="4294967295"/>
          </p:nvPr>
        </p:nvSpPr>
        <p:spPr>
          <a:xfrm>
            <a:off x="1524001" y="1296988"/>
            <a:ext cx="4613593" cy="52562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ja-JP" sz="2400" dirty="0">
                <a:solidFill>
                  <a:srgbClr val="FF0000"/>
                </a:solidFill>
                <a:ea typeface="ＭＳ Ｐゴシック" pitchFamily="50" charset="-128"/>
              </a:rPr>
              <a:t>Red points : </a:t>
            </a:r>
            <a:r>
              <a:rPr lang="en-US" altLang="ja-JP" sz="2400" dirty="0" err="1">
                <a:ea typeface="ＭＳ Ｐゴシック" pitchFamily="50" charset="-128"/>
              </a:rPr>
              <a:t>cos</a:t>
            </a:r>
            <a:r>
              <a:rPr lang="en-US" altLang="ja-JP" sz="2400" dirty="0">
                <a:ea typeface="ＭＳ Ｐゴシック" pitchFamily="50" charset="-128"/>
              </a:rPr>
              <a:t>(</a:t>
            </a:r>
            <a:r>
              <a:rPr lang="en-US" altLang="ja-JP" sz="2400" dirty="0">
                <a:latin typeface="Symbol" pitchFamily="18" charset="2"/>
                <a:ea typeface="ＭＳ Ｐゴシック" pitchFamily="50" charset="-128"/>
              </a:rPr>
              <a:t>f</a:t>
            </a:r>
            <a:r>
              <a:rPr lang="en-US" altLang="ja-JP" sz="2400" baseline="-25000" dirty="0">
                <a:ea typeface="ＭＳ Ｐゴシック" pitchFamily="50" charset="-128"/>
              </a:rPr>
              <a:t>1</a:t>
            </a:r>
            <a:r>
              <a:rPr lang="en-US" altLang="ja-JP" sz="2400" dirty="0">
                <a:ea typeface="ＭＳ Ｐゴシック" pitchFamily="50" charset="-128"/>
              </a:rPr>
              <a:t> + </a:t>
            </a:r>
            <a:r>
              <a:rPr lang="en-US" altLang="ja-JP" sz="2400" dirty="0">
                <a:latin typeface="Symbol" pitchFamily="18" charset="2"/>
                <a:ea typeface="ＭＳ Ｐゴシック" pitchFamily="50" charset="-128"/>
              </a:rPr>
              <a:t>f</a:t>
            </a:r>
            <a:r>
              <a:rPr lang="en-US" altLang="ja-JP" sz="2400" baseline="-25000" dirty="0">
                <a:ea typeface="ＭＳ Ｐゴシック" pitchFamily="50" charset="-128"/>
              </a:rPr>
              <a:t>2</a:t>
            </a:r>
            <a:r>
              <a:rPr lang="en-US" altLang="ja-JP" sz="2400" dirty="0">
                <a:ea typeface="ＭＳ Ｐゴシック" pitchFamily="50" charset="-128"/>
              </a:rPr>
              <a:t>) moment of 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Unlike</a:t>
            </a:r>
            <a:r>
              <a:rPr lang="en-US" altLang="ja-JP" sz="2400" dirty="0">
                <a:ea typeface="ＭＳ Ｐゴシック" pitchFamily="50" charset="-128"/>
              </a:rPr>
              <a:t> sign pion pairs over </a:t>
            </a:r>
            <a:r>
              <a:rPr lang="en-US" altLang="ja-JP" sz="24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pitchFamily="50" charset="-128"/>
              </a:rPr>
              <a:t>like</a:t>
            </a:r>
            <a:r>
              <a:rPr lang="en-US" altLang="ja-JP" sz="2400" dirty="0">
                <a:ea typeface="ＭＳ Ｐゴシック" pitchFamily="50" charset="-128"/>
              </a:rPr>
              <a:t> sign pion pair ratio : A</a:t>
            </a:r>
            <a:r>
              <a:rPr lang="en-US" altLang="ja-JP" sz="2400" baseline="30000" dirty="0">
                <a:ea typeface="ＭＳ Ｐゴシック" pitchFamily="50" charset="-128"/>
              </a:rPr>
              <a:t>UL</a:t>
            </a:r>
            <a:endParaRPr lang="en-US" altLang="ja-JP" sz="2400" dirty="0">
              <a:ea typeface="ＭＳ Ｐゴシック" pitchFamily="50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ja-JP" sz="2400" dirty="0">
                <a:solidFill>
                  <a:srgbClr val="387026"/>
                </a:solidFill>
                <a:ea typeface="ＭＳ Ｐゴシック" pitchFamily="50" charset="-128"/>
              </a:rPr>
              <a:t>Green points : </a:t>
            </a:r>
            <a:r>
              <a:rPr lang="en-US" altLang="ja-JP" sz="2400" dirty="0" err="1">
                <a:ea typeface="ＭＳ Ｐゴシック" pitchFamily="50" charset="-128"/>
              </a:rPr>
              <a:t>cos</a:t>
            </a:r>
            <a:r>
              <a:rPr lang="en-US" altLang="ja-JP" sz="2400" dirty="0">
                <a:ea typeface="ＭＳ Ｐゴシック" pitchFamily="50" charset="-128"/>
              </a:rPr>
              <a:t>(</a:t>
            </a:r>
            <a:r>
              <a:rPr lang="en-US" altLang="ja-JP" sz="2400" dirty="0">
                <a:latin typeface="Symbol" pitchFamily="18" charset="2"/>
                <a:ea typeface="ＭＳ Ｐゴシック" pitchFamily="50" charset="-128"/>
              </a:rPr>
              <a:t>f</a:t>
            </a:r>
            <a:r>
              <a:rPr lang="en-US" altLang="ja-JP" sz="2400" baseline="-25000" dirty="0">
                <a:ea typeface="ＭＳ Ｐゴシック" pitchFamily="50" charset="-128"/>
              </a:rPr>
              <a:t>1</a:t>
            </a:r>
            <a:r>
              <a:rPr lang="en-US" altLang="ja-JP" sz="2400" dirty="0">
                <a:ea typeface="ＭＳ Ｐゴシック" pitchFamily="50" charset="-128"/>
              </a:rPr>
              <a:t> + </a:t>
            </a:r>
            <a:r>
              <a:rPr lang="en-US" altLang="ja-JP" sz="2400" dirty="0">
                <a:latin typeface="Symbol" pitchFamily="18" charset="2"/>
                <a:ea typeface="ＭＳ Ｐゴシック" pitchFamily="50" charset="-128"/>
              </a:rPr>
              <a:t>f</a:t>
            </a:r>
            <a:r>
              <a:rPr lang="en-US" altLang="ja-JP" sz="2400" baseline="-25000" dirty="0">
                <a:ea typeface="ＭＳ Ｐゴシック" pitchFamily="50" charset="-128"/>
              </a:rPr>
              <a:t>2</a:t>
            </a:r>
            <a:r>
              <a:rPr lang="en-US" altLang="ja-JP" sz="2400" dirty="0">
                <a:ea typeface="ＭＳ Ｐゴシック" pitchFamily="50" charset="-128"/>
              </a:rPr>
              <a:t>) moment of 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ea typeface="ＭＳ Ｐゴシック" pitchFamily="50" charset="-128"/>
              </a:rPr>
              <a:t>Unlike</a:t>
            </a:r>
            <a:r>
              <a:rPr lang="en-US" altLang="ja-JP" sz="2400" dirty="0">
                <a:ea typeface="ＭＳ Ｐゴシック" pitchFamily="50" charset="-128"/>
              </a:rPr>
              <a:t> sign pion pairs over </a:t>
            </a:r>
            <a:r>
              <a:rPr lang="en-US" altLang="ja-JP" sz="2400" dirty="0">
                <a:solidFill>
                  <a:schemeClr val="accent4">
                    <a:lumMod val="75000"/>
                  </a:schemeClr>
                </a:solidFill>
                <a:ea typeface="ＭＳ Ｐゴシック" pitchFamily="50" charset="-128"/>
              </a:rPr>
              <a:t>any charged</a:t>
            </a:r>
            <a:r>
              <a:rPr lang="en-US" altLang="ja-JP" sz="2400" dirty="0">
                <a:ea typeface="ＭＳ Ｐゴシック" pitchFamily="50" charset="-128"/>
              </a:rPr>
              <a:t> pion pair ratio : A</a:t>
            </a:r>
            <a:r>
              <a:rPr lang="en-US" altLang="ja-JP" sz="2400" baseline="30000" dirty="0">
                <a:ea typeface="ＭＳ Ｐゴシック" pitchFamily="50" charset="-128"/>
              </a:rPr>
              <a:t>UC</a:t>
            </a:r>
            <a:endParaRPr lang="en-US" altLang="ja-JP" sz="2400" dirty="0">
              <a:ea typeface="ＭＳ Ｐゴシック" pitchFamily="50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ja-JP" sz="2400" dirty="0">
                <a:ea typeface="ＭＳ Ｐゴシック" pitchFamily="50" charset="-128"/>
              </a:rPr>
              <a:t>Collins fragmentation is large effect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ja-JP" sz="2400" dirty="0">
                <a:ea typeface="ＭＳ Ｐゴシック" pitchFamily="50" charset="-128"/>
              </a:rPr>
              <a:t>Consistent with SIDIS indication of sign change between favored and disfavored Collins FF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ja-JP" sz="2400" dirty="0">
              <a:ea typeface="ＭＳ Ｐゴシック" pitchFamily="50" charset="-128"/>
            </a:endParaRPr>
          </a:p>
        </p:txBody>
      </p:sp>
      <p:pic>
        <p:nvPicPr>
          <p:cNvPr id="36873" name="Picture 9" descr="C:\Users\rcseidl\Documents\BELLE\ff\corrected_asymmetries\finalpanel_a12_uds_revi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8388"/>
            <a:ext cx="4343400" cy="405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B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094" y="609600"/>
            <a:ext cx="68990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37594" y="5311914"/>
            <a:ext cx="45304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RS et al (Belle), PRL96: 232002</a:t>
            </a:r>
          </a:p>
          <a:p>
            <a:r>
              <a:rPr lang="en-US" altLang="ja-JP" dirty="0"/>
              <a:t>PRD 78:032011, Erratum D86:039905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1299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6"/>
          <p:cNvSpPr>
            <a:spLocks noGrp="1"/>
          </p:cNvSpPr>
          <p:nvPr>
            <p:ph type="title"/>
          </p:nvPr>
        </p:nvSpPr>
        <p:spPr>
          <a:xfrm>
            <a:off x="3276600" y="0"/>
            <a:ext cx="723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/>
              <a:t>Global</a:t>
            </a:r>
            <a:r>
              <a:rPr lang="ja-JP" altLang="en-US" sz="3600" dirty="0"/>
              <a:t> </a:t>
            </a:r>
            <a:r>
              <a:rPr lang="en-US" altLang="ja-JP" sz="3600" dirty="0"/>
              <a:t>Fit of Collins FF and </a:t>
            </a:r>
            <a:r>
              <a:rPr lang="en-US" altLang="ja-JP" sz="3600" dirty="0" err="1"/>
              <a:t>Transversity</a:t>
            </a:r>
            <a:r>
              <a:rPr lang="ja-JP" altLang="en-US" sz="3600" dirty="0"/>
              <a:t>　（</a:t>
            </a:r>
            <a:r>
              <a:rPr lang="en-US" altLang="ja-JP" sz="3600" dirty="0"/>
              <a:t>HERMES, COMPASS d, Belle)</a:t>
            </a:r>
          </a:p>
        </p:txBody>
      </p:sp>
      <p:sp>
        <p:nvSpPr>
          <p:cNvPr id="31747" name="Content Placeholder 7"/>
          <p:cNvSpPr>
            <a:spLocks noGrp="1"/>
          </p:cNvSpPr>
          <p:nvPr>
            <p:ph sz="half" idx="1"/>
          </p:nvPr>
        </p:nvSpPr>
        <p:spPr>
          <a:xfrm>
            <a:off x="1752600" y="4953000"/>
            <a:ext cx="6019800" cy="152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cs typeface="HGP明朝E"/>
              </a:rPr>
              <a:t>Latest </a:t>
            </a:r>
            <a:r>
              <a:rPr lang="en-US" altLang="ja-JP" sz="1800" dirty="0">
                <a:cs typeface="HGP明朝E"/>
              </a:rPr>
              <a:t>SIDIS</a:t>
            </a:r>
            <a:r>
              <a:rPr lang="ja-JP" altLang="en-US" sz="1800" dirty="0">
                <a:cs typeface="HGP明朝E"/>
              </a:rPr>
              <a:t> </a:t>
            </a:r>
            <a:r>
              <a:rPr lang="en-US" altLang="ja-JP" sz="1800" dirty="0">
                <a:cs typeface="HGP明朝E"/>
              </a:rPr>
              <a:t>data not included </a:t>
            </a:r>
            <a:r>
              <a:rPr lang="en-US" altLang="ja-JP" sz="1800" dirty="0" err="1">
                <a:cs typeface="HGP明朝E"/>
              </a:rPr>
              <a:t>inFIT</a:t>
            </a:r>
            <a:endParaRPr lang="en-US" altLang="ja-JP" sz="1800" dirty="0">
              <a:cs typeface="HGP明朝E"/>
            </a:endParaRPr>
          </a:p>
          <a:p>
            <a:pPr>
              <a:lnSpc>
                <a:spcPct val="80000"/>
              </a:lnSpc>
            </a:pPr>
            <a:r>
              <a:rPr lang="en-US" altLang="ja-JP" sz="1800" dirty="0" smtClean="0">
                <a:cs typeface="HGP明朝E"/>
              </a:rPr>
              <a:t>TMD </a:t>
            </a:r>
            <a:r>
              <a:rPr lang="en-US" altLang="ja-JP" sz="1800" dirty="0">
                <a:cs typeface="HGP明朝E"/>
              </a:rPr>
              <a:t>evolution </a:t>
            </a:r>
            <a:r>
              <a:rPr lang="en-US" altLang="ja-JP" sz="1800" dirty="0" smtClean="0">
                <a:cs typeface="HGP明朝E"/>
              </a:rPr>
              <a:t>poorly known</a:t>
            </a:r>
            <a:endParaRPr lang="en-US" altLang="ja-JP" sz="1800" dirty="0">
              <a:cs typeface="HGP明朝E"/>
            </a:endParaRPr>
          </a:p>
          <a:p>
            <a:pPr>
              <a:lnSpc>
                <a:spcPct val="80000"/>
              </a:lnSpc>
            </a:pPr>
            <a:r>
              <a:rPr lang="en-US" altLang="ja-JP" sz="1800" dirty="0" smtClean="0">
                <a:cs typeface="HGP明朝E"/>
              </a:rPr>
              <a:t>K</a:t>
            </a:r>
            <a:r>
              <a:rPr lang="en-US" altLang="ja-JP" sz="1800" baseline="-25000" dirty="0" smtClean="0">
                <a:cs typeface="HGP明朝E"/>
              </a:rPr>
              <a:t>T</a:t>
            </a:r>
            <a:r>
              <a:rPr lang="en-US" altLang="ja-JP" sz="1800" dirty="0" smtClean="0">
                <a:cs typeface="HGP明朝E"/>
              </a:rPr>
              <a:t> </a:t>
            </a:r>
            <a:r>
              <a:rPr lang="en-US" altLang="ja-JP" sz="1800" dirty="0">
                <a:cs typeface="HGP明朝E"/>
              </a:rPr>
              <a:t>dependence from </a:t>
            </a:r>
            <a:r>
              <a:rPr lang="en-US" altLang="ja-JP" sz="1800" dirty="0" smtClean="0">
                <a:cs typeface="HGP明朝E"/>
              </a:rPr>
              <a:t>Assumption</a:t>
            </a:r>
            <a:endParaRPr lang="en-US" altLang="ja-JP" sz="1800" dirty="0">
              <a:cs typeface="HGP明朝E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sz="1800" dirty="0">
                <a:cs typeface="HGP明朝E"/>
              </a:rPr>
              <a:t>Interference FF</a:t>
            </a:r>
            <a:r>
              <a:rPr lang="ja-JP" altLang="en-US" sz="1800" dirty="0">
                <a:cs typeface="HGP明朝E"/>
              </a:rPr>
              <a:t>（</a:t>
            </a:r>
            <a:r>
              <a:rPr lang="en-US" altLang="ja-JP" sz="1800" dirty="0">
                <a:cs typeface="HGP明朝E"/>
              </a:rPr>
              <a:t>IFF)</a:t>
            </a:r>
            <a:r>
              <a:rPr lang="ja-JP" altLang="en-US" sz="1800" dirty="0">
                <a:cs typeface="HGP明朝E"/>
              </a:rPr>
              <a:t> </a:t>
            </a:r>
            <a:r>
              <a:rPr lang="en-US" altLang="ja-JP" sz="1800" dirty="0">
                <a:cs typeface="HGP明朝E"/>
              </a:rPr>
              <a:t>as independent </a:t>
            </a:r>
            <a:r>
              <a:rPr lang="en-US" altLang="ja-JP" sz="1800" dirty="0">
                <a:ea typeface="ＭＳ Ｐゴシック" pitchFamily="50" charset="-128"/>
              </a:rPr>
              <a:t>Cross check</a:t>
            </a:r>
            <a:endParaRPr lang="ja-JP" altLang="en-US" sz="1800" dirty="0">
              <a:ea typeface="ＭＳ Ｐゴシック" pitchFamily="50" charset="-128"/>
            </a:endParaRPr>
          </a:p>
        </p:txBody>
      </p:sp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600200" y="641667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  <a:cs typeface="HGP明朝E"/>
              </a:rPr>
              <a:t>8/28-30/2022, TPIC autumn school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91000" y="6416676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  <a:cs typeface="HGP明朝E"/>
              </a:rPr>
              <a:t>Ralf Seidl: experimental rsults 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400801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6B02E2A6-8E4F-4415-B5CD-27C2963A0295}" type="slidenum">
              <a:rPr lang="en-US" altLang="ja-JP" sz="1200">
                <a:solidFill>
                  <a:srgbClr val="045C75"/>
                </a:solidFill>
                <a:latin typeface="Constantia" pitchFamily="18" charset="0"/>
              </a:rPr>
              <a:pPr eaLnBrk="1" hangingPunct="1"/>
              <a:t>13</a:t>
            </a:fld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31751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/>
          <a:stretch/>
        </p:blipFill>
        <p:spPr>
          <a:xfrm>
            <a:off x="6248401" y="1388780"/>
            <a:ext cx="4410165" cy="3411820"/>
          </a:xfrm>
        </p:spPr>
      </p:pic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7696200" y="4572001"/>
            <a:ext cx="2971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A6A6A6"/>
                </a:solidFill>
                <a:ea typeface="Arial Unicode MS" pitchFamily="50" charset="-128"/>
                <a:cs typeface="Arial Unicode MS" pitchFamily="50" charset="-128"/>
              </a:rPr>
              <a:t>Phys.Rev.D75:054032,2007, </a:t>
            </a:r>
          </a:p>
          <a:p>
            <a:pPr eaLnBrk="1" hangingPunct="1"/>
            <a:r>
              <a:rPr lang="en-US" altLang="ja-JP" sz="1600" b="1">
                <a:solidFill>
                  <a:srgbClr val="A6A6A6"/>
                </a:solidFill>
                <a:ea typeface="Arial Unicode MS" pitchFamily="50" charset="-128"/>
                <a:cs typeface="Arial Unicode MS" pitchFamily="50" charset="-128"/>
              </a:rPr>
              <a:t>update  in Nucl.Phys.Proc.Suppl.191:98-107,2009</a:t>
            </a:r>
            <a:endParaRPr lang="en-US" altLang="ja-JP" sz="1600">
              <a:solidFill>
                <a:srgbClr val="A6A6A6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11141" r="5005" b="6863"/>
          <a:stretch/>
        </p:blipFill>
        <p:spPr>
          <a:xfrm>
            <a:off x="1587610" y="1388780"/>
            <a:ext cx="4736991" cy="3411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21775" y="1548881"/>
            <a:ext cx="4745038" cy="2978151"/>
            <a:chOff x="-79375" y="1822450"/>
            <a:chExt cx="4745038" cy="2978151"/>
          </a:xfrm>
        </p:grpSpPr>
        <p:pic>
          <p:nvPicPr>
            <p:cNvPr id="3994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9792" r="9715" b="2843"/>
            <a:stretch>
              <a:fillRect/>
            </a:stretch>
          </p:blipFill>
          <p:spPr bwMode="auto">
            <a:xfrm>
              <a:off x="277813" y="1822450"/>
              <a:ext cx="4387850" cy="276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 descr="Compass_experiment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75" y="4091941"/>
              <a:ext cx="714375" cy="70866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6962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Transversity</a:t>
            </a:r>
            <a:endParaRPr lang="ja-JP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Collins function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58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Collins evolution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741602"/>
            <a:ext cx="4953000" cy="3435361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First </a:t>
            </a:r>
            <a:r>
              <a:rPr kumimoji="1" lang="en-US" altLang="ja-JP" dirty="0" err="1" smtClean="0"/>
              <a:t>Transversity</a:t>
            </a:r>
            <a:r>
              <a:rPr kumimoji="1" lang="en-US" altLang="ja-JP" dirty="0" smtClean="0"/>
              <a:t> extraction taking TMD evolution into account</a:t>
            </a:r>
          </a:p>
          <a:p>
            <a:r>
              <a:rPr kumimoji="1" lang="en-US" altLang="ja-JP" dirty="0" smtClean="0"/>
              <a:t>Still many assumptions on transverse momentum dependence necessary</a:t>
            </a:r>
          </a:p>
          <a:p>
            <a:r>
              <a:rPr kumimoji="1" lang="en-US" altLang="ja-JP" dirty="0" smtClean="0"/>
              <a:t>Only moderate scale dependence in final results but large effect on 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asymmetries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8/28-30/2022, TPIC autumn school</a:t>
            </a:r>
            <a:endParaRPr lang="en-US" altLang="ja-JP">
              <a:ea typeface="ＭＳ Ｐゴシック" charset="-128"/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 altLang="ja-JP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2234C-7871-476E-ACC5-4CC7632A0E24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7"/>
          <a:stretch/>
        </p:blipFill>
        <p:spPr bwMode="auto">
          <a:xfrm>
            <a:off x="8534400" y="1367704"/>
            <a:ext cx="3761509" cy="447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34861" r="50000"/>
          <a:stretch/>
        </p:blipFill>
        <p:spPr bwMode="auto">
          <a:xfrm>
            <a:off x="5035838" y="1936946"/>
            <a:ext cx="3754758" cy="27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55230" y="1295400"/>
            <a:ext cx="340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Kang, </a:t>
            </a:r>
            <a:r>
              <a:rPr lang="en-US" altLang="ja-JP" sz="1800" dirty="0" err="1">
                <a:solidFill>
                  <a:schemeClr val="bg1">
                    <a:lumMod val="50000"/>
                  </a:schemeClr>
                </a:solidFill>
              </a:rPr>
              <a:t>Prokudin</a:t>
            </a: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, Sun and Yuan,</a:t>
            </a:r>
          </a:p>
          <a:p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arXiv:1505.05589 </a:t>
            </a:r>
          </a:p>
          <a:p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969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SIDIS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Final Collins asymmetries of HERMES and COMPASS (&lt;2017) published, including kaons</a:t>
            </a:r>
          </a:p>
          <a:p>
            <a:r>
              <a:rPr lang="en-US" dirty="0" smtClean="0"/>
              <a:t>More deuteron data being analyzed by COMPASS</a:t>
            </a:r>
          </a:p>
          <a:p>
            <a:r>
              <a:rPr lang="en-US" dirty="0" smtClean="0"/>
              <a:t>Transverse target data expected from JLAB in near future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75" y="2005012"/>
            <a:ext cx="3130017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129229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HERMES: </a:t>
            </a:r>
            <a:r>
              <a:rPr lang="en-US" i="1" dirty="0" smtClean="0">
                <a:hlinkClick r:id="rId3"/>
              </a:rPr>
              <a:t>Phys.Lett.B</a:t>
            </a:r>
            <a:r>
              <a:rPr lang="en-US" dirty="0" smtClean="0">
                <a:hlinkClick r:id="rId3"/>
              </a:rPr>
              <a:t> 693 (2010) 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77400" y="1294419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COMPASS: </a:t>
            </a:r>
            <a:r>
              <a:rPr lang="en-US" i="1" dirty="0" smtClean="0">
                <a:hlinkClick r:id="rId4"/>
              </a:rPr>
              <a:t>Phys.Lett.B</a:t>
            </a:r>
            <a:r>
              <a:rPr lang="en-US" dirty="0" smtClean="0">
                <a:hlinkClick r:id="rId4"/>
              </a:rPr>
              <a:t> 744(2015</a:t>
            </a:r>
            <a:r>
              <a:rPr lang="en-US" dirty="0">
                <a:hlinkClick r:id="rId4"/>
              </a:rPr>
              <a:t>) </a:t>
            </a:r>
            <a:r>
              <a:rPr lang="en-US" dirty="0" smtClean="0">
                <a:hlinkClick r:id="rId4"/>
              </a:rPr>
              <a:t>250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>
          <a:xfrm>
            <a:off x="8925930" y="2405854"/>
            <a:ext cx="3266070" cy="32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26564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Transversity</a:t>
            </a:r>
            <a:r>
              <a:rPr kumimoji="1" lang="en-US" altLang="ja-JP" dirty="0" smtClean="0"/>
              <a:t> in proton collisions</a:t>
            </a:r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9096" y="1458944"/>
            <a:ext cx="2834303" cy="5007600"/>
          </a:xfrm>
        </p:spPr>
        <p:txBody>
          <a:bodyPr>
            <a:normAutofit fontScale="92500"/>
          </a:bodyPr>
          <a:lstStyle/>
          <a:p>
            <a:endParaRPr kumimoji="1" lang="en-US" altLang="ja-JP" dirty="0" smtClean="0">
              <a:sym typeface="Wingdings" panose="05000000000000000000" pitchFamily="2" charset="2"/>
            </a:endParaRPr>
          </a:p>
          <a:p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79399" y="1046416"/>
            <a:ext cx="5181600" cy="530993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Nonzero Collins asymmetries (hadron in jets) at central </a:t>
            </a:r>
            <a:r>
              <a:rPr kumimoji="1" lang="en-US" altLang="ja-JP" dirty="0" err="1" smtClean="0"/>
              <a:t>rapidities</a:t>
            </a:r>
            <a:r>
              <a:rPr kumimoji="1" lang="en-US" altLang="ja-JP" dirty="0" smtClean="0"/>
              <a:t> at 200 and 500 GeV</a:t>
            </a:r>
            <a:endParaRPr kumimoji="1" lang="en-US" altLang="ja-JP" dirty="0"/>
          </a:p>
          <a:p>
            <a:r>
              <a:rPr kumimoji="1" lang="en-US" altLang="ja-JP" dirty="0"/>
              <a:t>Substantial theoretical progress for hadron in jet measurements</a:t>
            </a:r>
          </a:p>
          <a:p>
            <a:pPr lvl="1"/>
            <a:r>
              <a:rPr kumimoji="1" lang="en-US" altLang="ja-JP" dirty="0" err="1"/>
              <a:t>unpolarized</a:t>
            </a:r>
            <a:r>
              <a:rPr kumimoji="1" lang="en-US" altLang="ja-JP" dirty="0"/>
              <a:t>: Kaufmann et al.</a:t>
            </a:r>
          </a:p>
          <a:p>
            <a:pPr lvl="1"/>
            <a:r>
              <a:rPr kumimoji="1" lang="en-US" altLang="ja-JP" dirty="0"/>
              <a:t>polarized Kang et al.</a:t>
            </a:r>
          </a:p>
          <a:p>
            <a:r>
              <a:rPr kumimoji="1" lang="en-US" altLang="ja-JP" dirty="0"/>
              <a:t>For roughly same x and </a:t>
            </a:r>
            <a:r>
              <a:rPr kumimoji="1" lang="en-US" altLang="ja-JP" dirty="0" err="1"/>
              <a:t>kt</a:t>
            </a:r>
            <a:r>
              <a:rPr kumimoji="1" lang="en-US" altLang="ja-JP" dirty="0"/>
              <a:t> similar size </a:t>
            </a:r>
            <a:r>
              <a:rPr kumimoji="1" lang="en-US" altLang="ja-JP" dirty="0">
                <a:sym typeface="Wingdings" panose="05000000000000000000" pitchFamily="2" charset="2"/>
              </a:rPr>
              <a:t> evolution effects moderate</a:t>
            </a:r>
            <a:r>
              <a:rPr kumimoji="1" lang="en-US" altLang="ja-JP" dirty="0" smtClean="0">
                <a:sym typeface="Wingdings" panose="05000000000000000000" pitchFamily="2" charset="2"/>
              </a:rPr>
              <a:t>?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But generally slightly larger than global fits from SIDIS/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e+e</a:t>
            </a:r>
            <a:r>
              <a:rPr kumimoji="1" lang="en-US" altLang="ja-JP" dirty="0" smtClean="0">
                <a:sym typeface="Wingdings" panose="05000000000000000000" pitchFamily="2" charset="2"/>
              </a:rPr>
              <a:t>-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More to come from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sPHENIX</a:t>
            </a:r>
            <a:r>
              <a:rPr kumimoji="1" lang="en-US" altLang="ja-JP" dirty="0" smtClean="0">
                <a:sym typeface="Wingdings" panose="05000000000000000000" pitchFamily="2" charset="2"/>
              </a:rPr>
              <a:t> in near future</a:t>
            </a:r>
            <a:endParaRPr kumimoji="1" lang="en-US" altLang="ja-JP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247" y="1219200"/>
            <a:ext cx="5666288" cy="2675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42253" y="796987"/>
            <a:ext cx="5314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STAR: </a:t>
            </a:r>
            <a:r>
              <a:rPr lang="en-US" dirty="0">
                <a:hlinkClick r:id="rId3"/>
              </a:rPr>
              <a:t>Phys.Rev.D 106 (2022) </a:t>
            </a:r>
            <a:r>
              <a:rPr lang="en-US" dirty="0" smtClean="0">
                <a:hlinkClick r:id="rId3"/>
              </a:rPr>
              <a:t>072010, </a:t>
            </a:r>
            <a:r>
              <a:rPr lang="en-US" dirty="0">
                <a:hlinkClick r:id="rId3"/>
              </a:rPr>
              <a:t>2022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03" y="3886200"/>
            <a:ext cx="4071937" cy="21472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35788" y="6044371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STAR: </a:t>
            </a:r>
            <a:r>
              <a:rPr lang="en-US" i="1" dirty="0" smtClean="0">
                <a:hlinkClick r:id="rId5"/>
              </a:rPr>
              <a:t>Phys.Rev.D</a:t>
            </a:r>
            <a:r>
              <a:rPr lang="en-US" dirty="0" smtClean="0">
                <a:hlinkClick r:id="rId5"/>
              </a:rPr>
              <a:t> </a:t>
            </a:r>
            <a:r>
              <a:rPr lang="en-US" dirty="0">
                <a:hlinkClick r:id="rId5"/>
              </a:rPr>
              <a:t>97 (2018</a:t>
            </a:r>
            <a:r>
              <a:rPr lang="en-US" dirty="0" smtClean="0">
                <a:hlinkClick r:id="rId5"/>
              </a:rPr>
              <a:t>) </a:t>
            </a:r>
            <a:r>
              <a:rPr lang="en-US" dirty="0">
                <a:hlinkClick r:id="rId5"/>
              </a:rPr>
              <a:t>032004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5"/>
    </mc:Choice>
    <mc:Fallback xmlns="">
      <p:transition spd="slow" advTm="11140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http://inspirehep.net/record/1408753/files/kaon-fig_babar15kp_A0UL_B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1546367"/>
            <a:ext cx="3828728" cy="32118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11125200" cy="89632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Toward sea-quark </a:t>
            </a:r>
            <a:r>
              <a:rPr kumimoji="1" lang="en-US" altLang="ja-JP" dirty="0" err="1" smtClean="0"/>
              <a:t>transversity</a:t>
            </a:r>
            <a:r>
              <a:rPr kumimoji="1" lang="en-US" altLang="ja-JP" dirty="0" smtClean="0"/>
              <a:t> via Collins into Kaons</a:t>
            </a:r>
            <a:endParaRPr kumimoji="1"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798115" y="1651720"/>
            <a:ext cx="6241485" cy="4844614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Addition of kaon Collins fragmentation strongly needed for flavor decomposition of quark </a:t>
            </a:r>
            <a:r>
              <a:rPr kumimoji="1" lang="en-US" altLang="ja-JP" dirty="0" err="1" smtClean="0"/>
              <a:t>transversity</a:t>
            </a:r>
            <a:endParaRPr kumimoji="1" lang="en-US" altLang="ja-JP" dirty="0" smtClean="0"/>
          </a:p>
          <a:p>
            <a:r>
              <a:rPr kumimoji="1" lang="en-US" altLang="ja-JP" dirty="0"/>
              <a:t>Large amount </a:t>
            </a:r>
            <a:r>
              <a:rPr kumimoji="1" lang="en-US" altLang="ja-JP" dirty="0" smtClean="0"/>
              <a:t>of potentially </a:t>
            </a:r>
            <a:r>
              <a:rPr kumimoji="1" lang="en-US" altLang="ja-JP" dirty="0"/>
              <a:t>participating FFs </a:t>
            </a:r>
            <a:r>
              <a:rPr kumimoji="1" lang="en-US" altLang="ja-JP" dirty="0" smtClean="0"/>
              <a:t>well described by light and “heavy” favored and disfavored FFs (but still many assumptions) </a:t>
            </a:r>
          </a:p>
          <a:p>
            <a:r>
              <a:rPr kumimoji="1" lang="en-US" altLang="ja-JP" dirty="0" smtClean="0"/>
              <a:t>Allows inclusion of HERMES and COMPASS kaon asymmetries (+eventually EIC) in fits</a:t>
            </a:r>
          </a:p>
          <a:p>
            <a:r>
              <a:rPr kumimoji="1" lang="en-US" altLang="ja-JP" dirty="0" smtClean="0"/>
              <a:t>Also: pion Collins at lower scale(BESIII) consistent with TMD evolution </a:t>
            </a:r>
          </a:p>
          <a:p>
            <a:r>
              <a:rPr kumimoji="1" lang="en-US" altLang="ja-JP" dirty="0" err="1" smtClean="0"/>
              <a:t>unpolarized</a:t>
            </a:r>
            <a:r>
              <a:rPr kumimoji="1" lang="en-US" altLang="ja-JP" dirty="0" smtClean="0"/>
              <a:t> kaon multiplicities  from COMPASS exist for baseline </a:t>
            </a:r>
            <a:r>
              <a:rPr kumimoji="1" lang="en-US" altLang="ja-JP" dirty="0" err="1" smtClean="0"/>
              <a:t>unpol.FFs</a:t>
            </a:r>
            <a:endParaRPr kumimoji="1" lang="en-US" altLang="ja-JP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38200" y="4671352"/>
            <a:ext cx="3514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BESIII: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PRL 116 (2016)  042001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4099" name="Picture 3" descr="http://inspirehep.net/record/1384778/files/figure_Raw_asy_com_axis_wth_hatched_cerror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44054"/>
            <a:ext cx="3144494" cy="196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62891" y="958331"/>
            <a:ext cx="35575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BABAR: 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  <a:hlinkClick r:id="rId5"/>
              </a:rPr>
              <a:t>PRD 92 (2015) 111101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69494" y="1282388"/>
            <a:ext cx="44678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err="1">
                <a:latin typeface="Arial" charset="0"/>
                <a:ea typeface="ＭＳ Ｐゴシック" charset="-128"/>
                <a:cs typeface="ＭＳ Ｐゴシック" charset="-128"/>
              </a:rPr>
              <a:t>Anselmino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 et al: 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  <a:hlinkClick r:id="rId6"/>
              </a:rPr>
              <a:t>PRD 93 (2016) 034025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42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2"/>
    </mc:Choice>
    <mc:Fallback xmlns="">
      <p:transition spd="slow" advTm="8021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Connector 99"/>
          <p:cNvCxnSpPr/>
          <p:nvPr/>
        </p:nvCxnSpPr>
        <p:spPr>
          <a:xfrm>
            <a:off x="6264275" y="5369367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9800" y="2597944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45C75"/>
                </a:solidFill>
                <a:cs typeface="Arial" pitchFamily="34" charset="0"/>
              </a:rPr>
              <a:t>8/28-30/2022, TPIC autumn school</a:t>
            </a:r>
            <a:endParaRPr lang="en-US" altLang="zh-CN">
              <a:solidFill>
                <a:srgbClr val="045C75"/>
              </a:solidFill>
              <a:cs typeface="Arial" pitchFamily="34" charset="0"/>
            </a:endParaRPr>
          </a:p>
        </p:txBody>
      </p:sp>
      <p:sp>
        <p:nvSpPr>
          <p:cNvPr id="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Ralf Seidl: experimental rsults </a:t>
            </a:r>
            <a:endParaRPr lang="en-US" altLang="zh-CN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BD242D-48D3-4ECC-8404-09C609FEFB17}" type="slidenum">
              <a:rPr lang="en-US" altLang="zh-CN" smtClean="0">
                <a:solidFill>
                  <a:srgbClr val="045C75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mtClean="0">
              <a:solidFill>
                <a:srgbClr val="045C75"/>
              </a:solidFill>
              <a:cs typeface="Arial" pitchFamily="34" charset="0"/>
            </a:endParaRPr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10668000" cy="609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Interference fragmentation as </a:t>
            </a:r>
            <a:r>
              <a:rPr lang="en-US" sz="3600" dirty="0" smtClean="0"/>
              <a:t>alternative </a:t>
            </a:r>
            <a:r>
              <a:rPr lang="en-US" sz="3600" dirty="0"/>
              <a:t>Transversity channel</a:t>
            </a:r>
            <a:endParaRPr lang="en-US" altLang="zh-CN" sz="3600" dirty="0">
              <a:cs typeface="隶书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1" y="3717925"/>
            <a:ext cx="5051425" cy="488950"/>
            <a:chOff x="260" y="2236"/>
            <a:chExt cx="3182" cy="308"/>
          </a:xfrm>
        </p:grpSpPr>
        <p:sp>
          <p:nvSpPr>
            <p:cNvPr id="3168" name="Text Box 4"/>
            <p:cNvSpPr txBox="1">
              <a:spLocks noChangeArrowheads="1"/>
            </p:cNvSpPr>
            <p:nvPr/>
          </p:nvSpPr>
          <p:spPr bwMode="auto">
            <a:xfrm>
              <a:off x="260" y="2236"/>
              <a:ext cx="2860" cy="30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600"/>
                <a:t>Collins fragmentation function</a:t>
              </a:r>
              <a:endParaRPr lang="en-US" altLang="zh-CN" sz="3000"/>
            </a:p>
          </p:txBody>
        </p:sp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3168" y="2256"/>
            <a:ext cx="27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87" name="Equation" r:id="rId6" imgW="495000" imgH="520560" progId="">
                    <p:embed/>
                  </p:oleObj>
                </mc:Choice>
                <mc:Fallback>
                  <p:oleObj name="Equation" r:id="rId6" imgW="495000" imgH="520560" progId="">
                    <p:embed/>
                    <p:pic>
                      <p:nvPicPr>
                        <p:cNvPr id="307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256"/>
                          <a:ext cx="27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1905000" y="1076325"/>
            <a:ext cx="531495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600"/>
              <a:t>Interference fragmentation function</a:t>
            </a:r>
            <a:endParaRPr lang="en-US" altLang="zh-CN" sz="300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752600" y="1641475"/>
            <a:ext cx="8066088" cy="1868488"/>
            <a:chOff x="144" y="912"/>
            <a:chExt cx="5081" cy="1177"/>
          </a:xfrm>
        </p:grpSpPr>
        <p:sp>
          <p:nvSpPr>
            <p:cNvPr id="3119" name="Rectangle 9"/>
            <p:cNvSpPr>
              <a:spLocks noChangeArrowheads="1"/>
            </p:cNvSpPr>
            <p:nvPr/>
          </p:nvSpPr>
          <p:spPr bwMode="auto">
            <a:xfrm>
              <a:off x="4763" y="1847"/>
              <a:ext cx="1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/>
                <a:t>h</a:t>
              </a:r>
              <a:r>
                <a:rPr lang="en-US" altLang="zh-CN" sz="2400" baseline="-25000"/>
                <a:t>1</a:t>
              </a:r>
              <a:endParaRPr lang="en-US" altLang="zh-CN" sz="3200"/>
            </a:p>
          </p:txBody>
        </p:sp>
        <p:sp>
          <p:nvSpPr>
            <p:cNvPr id="3120" name="Line 10"/>
            <p:cNvSpPr>
              <a:spLocks noChangeShapeType="1"/>
            </p:cNvSpPr>
            <p:nvPr/>
          </p:nvSpPr>
          <p:spPr bwMode="auto">
            <a:xfrm>
              <a:off x="794" y="1517"/>
              <a:ext cx="1921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1" name="Line 11"/>
            <p:cNvSpPr>
              <a:spLocks noChangeShapeType="1"/>
            </p:cNvSpPr>
            <p:nvPr/>
          </p:nvSpPr>
          <p:spPr bwMode="auto">
            <a:xfrm rot="-4968522">
              <a:off x="946" y="1261"/>
              <a:ext cx="63" cy="508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35" y="1139"/>
              <a:ext cx="251" cy="252"/>
              <a:chOff x="2140" y="1614"/>
              <a:chExt cx="288" cy="288"/>
            </a:xfrm>
          </p:grpSpPr>
          <p:sp>
            <p:nvSpPr>
              <p:cNvPr id="3165" name="Oval 13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6" name="Oval 14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7" name="Oval 15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668" y="1409"/>
              <a:ext cx="192" cy="191"/>
              <a:chOff x="3189" y="2112"/>
              <a:chExt cx="219" cy="219"/>
            </a:xfrm>
          </p:grpSpPr>
          <p:sp>
            <p:nvSpPr>
              <p:cNvPr id="3162" name="Oval 17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3" name="Oval 18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4" name="Oval 19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24" name="Line 20"/>
            <p:cNvSpPr>
              <a:spLocks noChangeShapeType="1"/>
            </p:cNvSpPr>
            <p:nvPr/>
          </p:nvSpPr>
          <p:spPr bwMode="auto">
            <a:xfrm rot="-4968522">
              <a:off x="1505" y="1071"/>
              <a:ext cx="307" cy="718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-723991">
              <a:off x="2354" y="1629"/>
              <a:ext cx="252" cy="250"/>
              <a:chOff x="1200" y="1790"/>
              <a:chExt cx="480" cy="480"/>
            </a:xfrm>
          </p:grpSpPr>
          <p:sp>
            <p:nvSpPr>
              <p:cNvPr id="3157" name="AutoShape 22"/>
              <p:cNvSpPr>
                <a:spLocks noChangeArrowheads="1"/>
              </p:cNvSpPr>
              <p:nvPr/>
            </p:nvSpPr>
            <p:spPr bwMode="auto">
              <a:xfrm rot="-2023945">
                <a:off x="1234" y="1842"/>
                <a:ext cx="432" cy="336"/>
              </a:xfrm>
              <a:prstGeom prst="irregularSeal2">
                <a:avLst/>
              </a:prstGeom>
              <a:solidFill>
                <a:srgbClr val="FFFFFF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1200" y="1790"/>
                <a:ext cx="480" cy="480"/>
                <a:chOff x="1029" y="2065"/>
                <a:chExt cx="480" cy="480"/>
              </a:xfrm>
            </p:grpSpPr>
            <p:sp>
              <p:nvSpPr>
                <p:cNvPr id="3159" name="Oval 24"/>
                <p:cNvSpPr>
                  <a:spLocks noChangeArrowheads="1"/>
                </p:cNvSpPr>
                <p:nvPr/>
              </p:nvSpPr>
              <p:spPr bwMode="auto">
                <a:xfrm>
                  <a:off x="1029" y="2065"/>
                  <a:ext cx="480" cy="480"/>
                </a:xfrm>
                <a:prstGeom prst="ellipse">
                  <a:avLst/>
                </a:prstGeom>
                <a:solidFill>
                  <a:srgbClr val="FF6600"/>
                </a:solidFill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0" name="Oval 25"/>
                <p:cNvSpPr>
                  <a:spLocks noChangeArrowheads="1"/>
                </p:cNvSpPr>
                <p:nvPr/>
              </p:nvSpPr>
              <p:spPr bwMode="auto">
                <a:xfrm>
                  <a:off x="1221" y="2113"/>
                  <a:ext cx="240" cy="240"/>
                </a:xfrm>
                <a:prstGeom prst="ellipse">
                  <a:avLst/>
                </a:prstGeom>
                <a:solidFill>
                  <a:srgbClr val="FF9933"/>
                </a:solidFill>
                <a:ln w="12700" cap="sq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1" name="Oval 26"/>
                <p:cNvSpPr>
                  <a:spLocks noChangeArrowheads="1"/>
                </p:cNvSpPr>
                <p:nvPr/>
              </p:nvSpPr>
              <p:spPr bwMode="auto">
                <a:xfrm>
                  <a:off x="1317" y="2161"/>
                  <a:ext cx="96" cy="96"/>
                </a:xfrm>
                <a:prstGeom prst="ellipse">
                  <a:avLst/>
                </a:prstGeom>
                <a:solidFill>
                  <a:srgbClr val="FFCC66"/>
                </a:solidFill>
                <a:ln w="12700" cap="sq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26" name="Line 27"/>
            <p:cNvSpPr>
              <a:spLocks noChangeShapeType="1"/>
            </p:cNvSpPr>
            <p:nvPr/>
          </p:nvSpPr>
          <p:spPr bwMode="auto">
            <a:xfrm rot="16631478" flipH="1">
              <a:off x="1791" y="1073"/>
              <a:ext cx="60" cy="1103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7" name="AutoShape 28"/>
            <p:cNvSpPr>
              <a:spLocks noChangeArrowheads="1"/>
            </p:cNvSpPr>
            <p:nvPr/>
          </p:nvSpPr>
          <p:spPr bwMode="auto">
            <a:xfrm rot="-2747936">
              <a:off x="1188" y="1414"/>
              <a:ext cx="227" cy="177"/>
            </a:xfrm>
            <a:prstGeom prst="irregularSeal2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605" y="1347"/>
              <a:ext cx="323" cy="33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2900" b="1">
                  <a:solidFill>
                    <a:schemeClr val="bg2"/>
                  </a:solidFill>
                  <a:sym typeface="Wingdings 2" pitchFamily="18" charset="2"/>
                </a:rPr>
                <a:t></a:t>
              </a:r>
              <a:endParaRPr lang="en-US" altLang="zh-CN" sz="3000" b="1">
                <a:solidFill>
                  <a:schemeClr val="bg2"/>
                </a:solidFill>
                <a:sym typeface="Wingdings 2" pitchFamily="18" charset="2"/>
              </a:endParaRPr>
            </a:p>
          </p:txBody>
        </p:sp>
        <p:sp>
          <p:nvSpPr>
            <p:cNvPr id="3129" name="Rectangle 30"/>
            <p:cNvSpPr>
              <a:spLocks noChangeArrowheads="1"/>
            </p:cNvSpPr>
            <p:nvPr/>
          </p:nvSpPr>
          <p:spPr bwMode="auto">
            <a:xfrm>
              <a:off x="2118" y="912"/>
              <a:ext cx="1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/>
                <a:t>h</a:t>
              </a:r>
              <a:r>
                <a:rPr lang="en-US" altLang="zh-CN" sz="2400" baseline="-25000"/>
                <a:t>1</a:t>
              </a:r>
              <a:endParaRPr lang="en-US" altLang="zh-CN" sz="3200"/>
            </a:p>
          </p:txBody>
        </p:sp>
        <p:sp>
          <p:nvSpPr>
            <p:cNvPr id="3130" name="Rectangle 31"/>
            <p:cNvSpPr>
              <a:spLocks noChangeArrowheads="1"/>
            </p:cNvSpPr>
            <p:nvPr/>
          </p:nvSpPr>
          <p:spPr bwMode="auto">
            <a:xfrm>
              <a:off x="2450" y="1856"/>
              <a:ext cx="1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>
                  <a:solidFill>
                    <a:srgbClr val="FF9933"/>
                  </a:solidFill>
                </a:rPr>
                <a:t>h</a:t>
              </a:r>
              <a:r>
                <a:rPr lang="en-US" altLang="zh-CN" sz="2400" baseline="-25000">
                  <a:solidFill>
                    <a:srgbClr val="FF9933"/>
                  </a:solidFill>
                </a:rPr>
                <a:t>2</a:t>
              </a:r>
              <a:endParaRPr lang="en-US" altLang="zh-CN" sz="3200"/>
            </a:p>
          </p:txBody>
        </p:sp>
        <p:sp>
          <p:nvSpPr>
            <p:cNvPr id="3131" name="Text Box 32"/>
            <p:cNvSpPr txBox="1">
              <a:spLocks noChangeArrowheads="1"/>
            </p:cNvSpPr>
            <p:nvPr/>
          </p:nvSpPr>
          <p:spPr bwMode="auto">
            <a:xfrm>
              <a:off x="417" y="1591"/>
              <a:ext cx="557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200"/>
                <a:t>quark</a:t>
              </a:r>
              <a:endParaRPr lang="en-US" altLang="zh-CN" sz="3000"/>
            </a:p>
          </p:txBody>
        </p:sp>
        <p:sp>
          <p:nvSpPr>
            <p:cNvPr id="3132" name="Line 33"/>
            <p:cNvSpPr>
              <a:spLocks noChangeShapeType="1"/>
            </p:cNvSpPr>
            <p:nvPr/>
          </p:nvSpPr>
          <p:spPr bwMode="auto">
            <a:xfrm>
              <a:off x="3304" y="1517"/>
              <a:ext cx="1921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" name="Line 34"/>
            <p:cNvSpPr>
              <a:spLocks noChangeShapeType="1"/>
            </p:cNvSpPr>
            <p:nvPr/>
          </p:nvSpPr>
          <p:spPr bwMode="auto">
            <a:xfrm rot="-4968522">
              <a:off x="3456" y="1260"/>
              <a:ext cx="63" cy="509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3178" y="1409"/>
              <a:ext cx="191" cy="191"/>
              <a:chOff x="3189" y="2112"/>
              <a:chExt cx="219" cy="219"/>
            </a:xfrm>
          </p:grpSpPr>
          <p:sp>
            <p:nvSpPr>
              <p:cNvPr id="3154" name="Oval 36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" name="Oval 37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6" name="Oval 38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35" name="Rectangle 39"/>
            <p:cNvSpPr>
              <a:spLocks noChangeArrowheads="1"/>
            </p:cNvSpPr>
            <p:nvPr/>
          </p:nvSpPr>
          <p:spPr bwMode="auto">
            <a:xfrm>
              <a:off x="3114" y="1347"/>
              <a:ext cx="323" cy="33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2900" b="1">
                  <a:solidFill>
                    <a:schemeClr val="bg2"/>
                  </a:solidFill>
                  <a:sym typeface="Wingdings 2" pitchFamily="18" charset="2"/>
                </a:rPr>
                <a:t></a:t>
              </a:r>
              <a:endParaRPr lang="en-US" altLang="zh-CN" sz="3000" b="1">
                <a:solidFill>
                  <a:schemeClr val="bg2"/>
                </a:solidFill>
                <a:sym typeface="Wingdings 2" pitchFamily="18" charset="2"/>
              </a:endParaRPr>
            </a:p>
          </p:txBody>
        </p: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4544" y="1651"/>
              <a:ext cx="252" cy="252"/>
              <a:chOff x="2140" y="1614"/>
              <a:chExt cx="288" cy="288"/>
            </a:xfrm>
          </p:grpSpPr>
          <p:sp>
            <p:nvSpPr>
              <p:cNvPr id="3151" name="Oval 41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2" name="Oval 42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3" name="Oval 43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37" name="Line 44"/>
            <p:cNvSpPr>
              <a:spLocks noChangeShapeType="1"/>
            </p:cNvSpPr>
            <p:nvPr/>
          </p:nvSpPr>
          <p:spPr bwMode="auto">
            <a:xfrm rot="4968522" flipV="1">
              <a:off x="4015" y="1254"/>
              <a:ext cx="307" cy="718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 rot="-723991">
              <a:off x="4864" y="1162"/>
              <a:ext cx="251" cy="252"/>
              <a:chOff x="1200" y="1790"/>
              <a:chExt cx="480" cy="480"/>
            </a:xfrm>
          </p:grpSpPr>
          <p:sp>
            <p:nvSpPr>
              <p:cNvPr id="3146" name="AutoShape 46"/>
              <p:cNvSpPr>
                <a:spLocks noChangeArrowheads="1"/>
              </p:cNvSpPr>
              <p:nvPr/>
            </p:nvSpPr>
            <p:spPr bwMode="auto">
              <a:xfrm rot="-2023945">
                <a:off x="1234" y="1842"/>
                <a:ext cx="432" cy="336"/>
              </a:xfrm>
              <a:prstGeom prst="irregularSeal2">
                <a:avLst/>
              </a:prstGeom>
              <a:solidFill>
                <a:srgbClr val="FFFFFF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" name="Group 47"/>
              <p:cNvGrpSpPr>
                <a:grpSpLocks/>
              </p:cNvGrpSpPr>
              <p:nvPr/>
            </p:nvGrpSpPr>
            <p:grpSpPr bwMode="auto">
              <a:xfrm>
                <a:off x="1200" y="1790"/>
                <a:ext cx="480" cy="480"/>
                <a:chOff x="1029" y="2065"/>
                <a:chExt cx="480" cy="480"/>
              </a:xfrm>
            </p:grpSpPr>
            <p:sp>
              <p:nvSpPr>
                <p:cNvPr id="3148" name="Oval 48"/>
                <p:cNvSpPr>
                  <a:spLocks noChangeArrowheads="1"/>
                </p:cNvSpPr>
                <p:nvPr/>
              </p:nvSpPr>
              <p:spPr bwMode="auto">
                <a:xfrm>
                  <a:off x="1029" y="2065"/>
                  <a:ext cx="480" cy="480"/>
                </a:xfrm>
                <a:prstGeom prst="ellipse">
                  <a:avLst/>
                </a:prstGeom>
                <a:solidFill>
                  <a:srgbClr val="FF6600"/>
                </a:solidFill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9" name="Oval 49"/>
                <p:cNvSpPr>
                  <a:spLocks noChangeArrowheads="1"/>
                </p:cNvSpPr>
                <p:nvPr/>
              </p:nvSpPr>
              <p:spPr bwMode="auto">
                <a:xfrm>
                  <a:off x="1221" y="2113"/>
                  <a:ext cx="240" cy="240"/>
                </a:xfrm>
                <a:prstGeom prst="ellipse">
                  <a:avLst/>
                </a:prstGeom>
                <a:solidFill>
                  <a:srgbClr val="FF9933"/>
                </a:solidFill>
                <a:ln w="12700" cap="sq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0" name="Oval 50"/>
                <p:cNvSpPr>
                  <a:spLocks noChangeArrowheads="1"/>
                </p:cNvSpPr>
                <p:nvPr/>
              </p:nvSpPr>
              <p:spPr bwMode="auto">
                <a:xfrm>
                  <a:off x="1317" y="2161"/>
                  <a:ext cx="96" cy="96"/>
                </a:xfrm>
                <a:prstGeom prst="ellipse">
                  <a:avLst/>
                </a:prstGeom>
                <a:solidFill>
                  <a:srgbClr val="FFCC66"/>
                </a:solidFill>
                <a:ln w="12700" cap="sq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39" name="Line 51"/>
            <p:cNvSpPr>
              <a:spLocks noChangeShapeType="1"/>
            </p:cNvSpPr>
            <p:nvPr/>
          </p:nvSpPr>
          <p:spPr bwMode="auto">
            <a:xfrm rot="4968522" flipH="1" flipV="1">
              <a:off x="4300" y="865"/>
              <a:ext cx="60" cy="1102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0" name="Rectangle 52"/>
            <p:cNvSpPr>
              <a:spLocks noChangeArrowheads="1"/>
            </p:cNvSpPr>
            <p:nvPr/>
          </p:nvSpPr>
          <p:spPr bwMode="auto">
            <a:xfrm>
              <a:off x="4995" y="954"/>
              <a:ext cx="1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>
                  <a:solidFill>
                    <a:srgbClr val="FF9933"/>
                  </a:solidFill>
                </a:rPr>
                <a:t>h</a:t>
              </a:r>
              <a:r>
                <a:rPr lang="en-US" altLang="zh-CN" sz="2400" baseline="-25000">
                  <a:solidFill>
                    <a:srgbClr val="FF9933"/>
                  </a:solidFill>
                </a:rPr>
                <a:t>2</a:t>
              </a:r>
              <a:endParaRPr lang="en-US" altLang="zh-CN" sz="3200"/>
            </a:p>
          </p:txBody>
        </p:sp>
        <p:sp>
          <p:nvSpPr>
            <p:cNvPr id="3141" name="Text Box 53"/>
            <p:cNvSpPr txBox="1">
              <a:spLocks noChangeArrowheads="1"/>
            </p:cNvSpPr>
            <p:nvPr/>
          </p:nvSpPr>
          <p:spPr bwMode="auto">
            <a:xfrm>
              <a:off x="2925" y="1591"/>
              <a:ext cx="557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200"/>
                <a:t>quark</a:t>
              </a:r>
              <a:endParaRPr lang="en-US" altLang="zh-CN" sz="3000"/>
            </a:p>
          </p:txBody>
        </p:sp>
        <p:sp>
          <p:nvSpPr>
            <p:cNvPr id="3143" name="AutoShape 55"/>
            <p:cNvSpPr>
              <a:spLocks noChangeArrowheads="1"/>
            </p:cNvSpPr>
            <p:nvPr/>
          </p:nvSpPr>
          <p:spPr bwMode="auto">
            <a:xfrm rot="-2747936">
              <a:off x="3698" y="1414"/>
              <a:ext cx="227" cy="177"/>
            </a:xfrm>
            <a:prstGeom prst="irregularSeal2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4" name="Text Box 56"/>
            <p:cNvSpPr txBox="1">
              <a:spLocks noChangeArrowheads="1"/>
            </p:cNvSpPr>
            <p:nvPr/>
          </p:nvSpPr>
          <p:spPr bwMode="auto">
            <a:xfrm>
              <a:off x="144" y="1056"/>
              <a:ext cx="7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b="1">
                  <a:solidFill>
                    <a:schemeClr val="tx2"/>
                  </a:solidFill>
                  <a:latin typeface="Palatino Linotype" pitchFamily="18" charset="0"/>
                </a:rPr>
                <a:t>Quark spin</a:t>
              </a:r>
            </a:p>
          </p:txBody>
        </p:sp>
        <p:sp>
          <p:nvSpPr>
            <p:cNvPr id="3145" name="Line 57"/>
            <p:cNvSpPr>
              <a:spLocks noChangeShapeType="1"/>
            </p:cNvSpPr>
            <p:nvPr/>
          </p:nvSpPr>
          <p:spPr bwMode="auto">
            <a:xfrm>
              <a:off x="528" y="12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2714626" y="4495800"/>
            <a:ext cx="7013575" cy="1905000"/>
            <a:chOff x="750" y="2832"/>
            <a:chExt cx="4418" cy="1200"/>
          </a:xfrm>
        </p:grpSpPr>
        <p:sp>
          <p:nvSpPr>
            <p:cNvPr id="3087" name="Line 60"/>
            <p:cNvSpPr>
              <a:spLocks noChangeShapeType="1"/>
            </p:cNvSpPr>
            <p:nvPr/>
          </p:nvSpPr>
          <p:spPr bwMode="auto">
            <a:xfrm>
              <a:off x="1120" y="3384"/>
              <a:ext cx="175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Line 61"/>
            <p:cNvSpPr>
              <a:spLocks noChangeShapeType="1"/>
            </p:cNvSpPr>
            <p:nvPr/>
          </p:nvSpPr>
          <p:spPr bwMode="auto">
            <a:xfrm rot="-4968522">
              <a:off x="1259" y="3151"/>
              <a:ext cx="58" cy="464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62"/>
            <p:cNvGrpSpPr>
              <a:grpSpLocks/>
            </p:cNvGrpSpPr>
            <p:nvPr/>
          </p:nvGrpSpPr>
          <p:grpSpPr bwMode="auto">
            <a:xfrm>
              <a:off x="2253" y="3040"/>
              <a:ext cx="230" cy="229"/>
              <a:chOff x="2140" y="1614"/>
              <a:chExt cx="288" cy="288"/>
            </a:xfrm>
          </p:grpSpPr>
          <p:sp>
            <p:nvSpPr>
              <p:cNvPr id="3116" name="Oval 63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7" name="Oval 64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8" name="Oval 65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1005" y="3286"/>
              <a:ext cx="174" cy="175"/>
              <a:chOff x="3189" y="2112"/>
              <a:chExt cx="219" cy="219"/>
            </a:xfrm>
          </p:grpSpPr>
          <p:sp>
            <p:nvSpPr>
              <p:cNvPr id="3113" name="Oval 67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4" name="Oval 68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5" name="Oval 69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1" name="Line 70"/>
            <p:cNvSpPr>
              <a:spLocks noChangeShapeType="1"/>
            </p:cNvSpPr>
            <p:nvPr/>
          </p:nvSpPr>
          <p:spPr bwMode="auto">
            <a:xfrm rot="-4968522">
              <a:off x="1771" y="2977"/>
              <a:ext cx="280" cy="655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AutoShape 71"/>
            <p:cNvSpPr>
              <a:spLocks noChangeArrowheads="1"/>
            </p:cNvSpPr>
            <p:nvPr/>
          </p:nvSpPr>
          <p:spPr bwMode="auto">
            <a:xfrm rot="-2747936">
              <a:off x="1480" y="3291"/>
              <a:ext cx="207" cy="161"/>
            </a:xfrm>
            <a:prstGeom prst="irregularSeal2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Rectangle 72"/>
            <p:cNvSpPr>
              <a:spLocks noChangeArrowheads="1"/>
            </p:cNvSpPr>
            <p:nvPr/>
          </p:nvSpPr>
          <p:spPr bwMode="auto">
            <a:xfrm>
              <a:off x="947" y="3224"/>
              <a:ext cx="294" cy="2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2500" b="1">
                  <a:solidFill>
                    <a:schemeClr val="bg2"/>
                  </a:solidFill>
                  <a:sym typeface="Wingdings 2" pitchFamily="18" charset="2"/>
                </a:rPr>
                <a:t></a:t>
              </a:r>
              <a:endParaRPr lang="en-US" altLang="zh-CN" sz="3000" b="1">
                <a:solidFill>
                  <a:schemeClr val="bg2"/>
                </a:solidFill>
                <a:sym typeface="Wingdings 2" pitchFamily="18" charset="2"/>
              </a:endParaRPr>
            </a:p>
          </p:txBody>
        </p:sp>
        <p:sp>
          <p:nvSpPr>
            <p:cNvPr id="3094" name="Rectangle 73"/>
            <p:cNvSpPr>
              <a:spLocks noChangeArrowheads="1"/>
            </p:cNvSpPr>
            <p:nvPr/>
          </p:nvSpPr>
          <p:spPr bwMode="auto">
            <a:xfrm>
              <a:off x="2328" y="2832"/>
              <a:ext cx="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/>
                <a:t>h</a:t>
              </a:r>
              <a:endParaRPr lang="en-US" altLang="zh-CN" sz="3200"/>
            </a:p>
          </p:txBody>
        </p:sp>
        <p:sp>
          <p:nvSpPr>
            <p:cNvPr id="3095" name="Text Box 74"/>
            <p:cNvSpPr txBox="1">
              <a:spLocks noChangeArrowheads="1"/>
            </p:cNvSpPr>
            <p:nvPr/>
          </p:nvSpPr>
          <p:spPr bwMode="auto">
            <a:xfrm>
              <a:off x="750" y="3441"/>
              <a:ext cx="557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200"/>
                <a:t>quark</a:t>
              </a:r>
              <a:endParaRPr lang="en-US" altLang="zh-CN" sz="3000"/>
            </a:p>
          </p:txBody>
        </p:sp>
        <p:sp>
          <p:nvSpPr>
            <p:cNvPr id="3096" name="Line 75"/>
            <p:cNvSpPr>
              <a:spLocks noChangeShapeType="1"/>
            </p:cNvSpPr>
            <p:nvPr/>
          </p:nvSpPr>
          <p:spPr bwMode="auto">
            <a:xfrm>
              <a:off x="3412" y="3384"/>
              <a:ext cx="1756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Line 76"/>
            <p:cNvSpPr>
              <a:spLocks noChangeShapeType="1"/>
            </p:cNvSpPr>
            <p:nvPr/>
          </p:nvSpPr>
          <p:spPr bwMode="auto">
            <a:xfrm rot="-4968522">
              <a:off x="3551" y="3151"/>
              <a:ext cx="58" cy="464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77"/>
            <p:cNvGrpSpPr>
              <a:grpSpLocks/>
            </p:cNvGrpSpPr>
            <p:nvPr/>
          </p:nvGrpSpPr>
          <p:grpSpPr bwMode="auto">
            <a:xfrm>
              <a:off x="3297" y="3286"/>
              <a:ext cx="175" cy="175"/>
              <a:chOff x="3189" y="2112"/>
              <a:chExt cx="219" cy="219"/>
            </a:xfrm>
          </p:grpSpPr>
          <p:sp>
            <p:nvSpPr>
              <p:cNvPr id="3110" name="Oval 78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1" name="Oval 79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2" name="Oval 80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9" name="Rectangle 81"/>
            <p:cNvSpPr>
              <a:spLocks noChangeArrowheads="1"/>
            </p:cNvSpPr>
            <p:nvPr/>
          </p:nvSpPr>
          <p:spPr bwMode="auto">
            <a:xfrm>
              <a:off x="3239" y="3224"/>
              <a:ext cx="294" cy="2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2500" b="1">
                  <a:solidFill>
                    <a:schemeClr val="bg2"/>
                  </a:solidFill>
                  <a:sym typeface="Wingdings 2" pitchFamily="18" charset="2"/>
                </a:rPr>
                <a:t></a:t>
              </a:r>
              <a:endParaRPr lang="en-US" altLang="zh-CN" sz="3000" b="1">
                <a:solidFill>
                  <a:schemeClr val="bg2"/>
                </a:solidFill>
                <a:sym typeface="Wingdings 2" pitchFamily="18" charset="2"/>
              </a:endParaRPr>
            </a:p>
          </p:txBody>
        </p:sp>
        <p:grpSp>
          <p:nvGrpSpPr>
            <p:cNvPr id="16" name="Group 82"/>
            <p:cNvGrpSpPr>
              <a:grpSpLocks/>
            </p:cNvGrpSpPr>
            <p:nvPr/>
          </p:nvGrpSpPr>
          <p:grpSpPr bwMode="auto">
            <a:xfrm>
              <a:off x="4546" y="3507"/>
              <a:ext cx="230" cy="230"/>
              <a:chOff x="2140" y="1614"/>
              <a:chExt cx="288" cy="288"/>
            </a:xfrm>
          </p:grpSpPr>
          <p:sp>
            <p:nvSpPr>
              <p:cNvPr id="3107" name="Oval 83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8" name="Oval 84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Oval 85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01" name="Line 86"/>
            <p:cNvSpPr>
              <a:spLocks noChangeShapeType="1"/>
            </p:cNvSpPr>
            <p:nvPr/>
          </p:nvSpPr>
          <p:spPr bwMode="auto">
            <a:xfrm rot="4968522" flipV="1">
              <a:off x="4063" y="3144"/>
              <a:ext cx="280" cy="656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Rectangle 87"/>
            <p:cNvSpPr>
              <a:spLocks noChangeArrowheads="1"/>
            </p:cNvSpPr>
            <p:nvPr/>
          </p:nvSpPr>
          <p:spPr bwMode="auto">
            <a:xfrm>
              <a:off x="4621" y="3761"/>
              <a:ext cx="1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/>
                <a:t>h</a:t>
              </a:r>
              <a:endParaRPr lang="en-US" altLang="zh-CN" sz="3200"/>
            </a:p>
          </p:txBody>
        </p:sp>
        <p:sp>
          <p:nvSpPr>
            <p:cNvPr id="3103" name="Text Box 88"/>
            <p:cNvSpPr txBox="1">
              <a:spLocks noChangeArrowheads="1"/>
            </p:cNvSpPr>
            <p:nvPr/>
          </p:nvSpPr>
          <p:spPr bwMode="auto">
            <a:xfrm>
              <a:off x="3043" y="3441"/>
              <a:ext cx="557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200"/>
                <a:t>quark</a:t>
              </a:r>
              <a:endParaRPr lang="en-US" altLang="zh-CN" sz="3000"/>
            </a:p>
          </p:txBody>
        </p:sp>
        <p:sp>
          <p:nvSpPr>
            <p:cNvPr id="3105" name="AutoShape 90"/>
            <p:cNvSpPr>
              <a:spLocks noChangeArrowheads="1"/>
            </p:cNvSpPr>
            <p:nvPr/>
          </p:nvSpPr>
          <p:spPr bwMode="auto">
            <a:xfrm rot="-2747936">
              <a:off x="3772" y="3291"/>
              <a:ext cx="207" cy="162"/>
            </a:xfrm>
            <a:prstGeom prst="irregularSeal2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Text Box 91"/>
            <p:cNvSpPr txBox="1">
              <a:spLocks noChangeArrowheads="1"/>
            </p:cNvSpPr>
            <p:nvPr/>
          </p:nvSpPr>
          <p:spPr bwMode="auto">
            <a:xfrm>
              <a:off x="1632" y="3859"/>
              <a:ext cx="264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b="1" i="1">
                  <a:solidFill>
                    <a:schemeClr val="tx2"/>
                  </a:solidFill>
                  <a:latin typeface="Palatino Linotype" pitchFamily="18" charset="0"/>
                </a:rPr>
                <a:t>(courtesy A. Bacchetta)</a:t>
              </a:r>
            </a:p>
          </p:txBody>
        </p:sp>
      </p:grpSp>
      <p:sp>
        <p:nvSpPr>
          <p:cNvPr id="3083" name="Text Box 92"/>
          <p:cNvSpPr txBox="1">
            <a:spLocks noChangeArrowheads="1"/>
          </p:cNvSpPr>
          <p:nvPr/>
        </p:nvSpPr>
        <p:spPr bwMode="auto">
          <a:xfrm>
            <a:off x="2133600" y="4191000"/>
            <a:ext cx="6858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2"/>
                </a:solidFill>
              </a:rPr>
              <a:t>J. Collins, Nucl. Phys. B396, (1993) 161</a:t>
            </a:r>
          </a:p>
        </p:txBody>
      </p:sp>
      <p:sp>
        <p:nvSpPr>
          <p:cNvPr id="3084" name="Text Box 95"/>
          <p:cNvSpPr txBox="1">
            <a:spLocks noChangeArrowheads="1"/>
          </p:cNvSpPr>
          <p:nvPr/>
        </p:nvSpPr>
        <p:spPr bwMode="auto">
          <a:xfrm>
            <a:off x="7175500" y="4022726"/>
            <a:ext cx="32400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>
                <a:solidFill>
                  <a:srgbClr val="6600CC"/>
                </a:solidFill>
                <a:latin typeface="Palatino Linotype" pitchFamily="18" charset="0"/>
              </a:rPr>
              <a:t>Requires knowledge on quark kinematics</a:t>
            </a:r>
            <a:endParaRPr lang="en-US" b="1" i="1">
              <a:solidFill>
                <a:srgbClr val="6600CC"/>
              </a:solidFill>
              <a:latin typeface="Palatino Linotype" pitchFamily="18" charset="0"/>
            </a:endParaRPr>
          </a:p>
        </p:txBody>
      </p:sp>
      <p:sp>
        <p:nvSpPr>
          <p:cNvPr id="3085" name="Text Box 58"/>
          <p:cNvSpPr txBox="1">
            <a:spLocks noChangeArrowheads="1"/>
          </p:cNvSpPr>
          <p:nvPr/>
        </p:nvSpPr>
        <p:spPr bwMode="auto">
          <a:xfrm>
            <a:off x="2057400" y="1609726"/>
            <a:ext cx="7239000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1400">
                <a:solidFill>
                  <a:schemeClr val="tx2"/>
                </a:solidFill>
              </a:rPr>
              <a:t>J. Collins, S.Heppelmann, G. Ladinsky, Nucl. Phys. B, 420 (1994) 565</a:t>
            </a:r>
          </a:p>
        </p:txBody>
      </p:sp>
      <p:pic>
        <p:nvPicPr>
          <p:cNvPr id="3086" name="Picture 10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1" y="1143000"/>
            <a:ext cx="5318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1752600" y="1863563"/>
            <a:ext cx="8229600" cy="4389438"/>
          </a:xfrm>
          <a:prstGeom prst="rect">
            <a:avLst/>
          </a:prstGeom>
          <a:solidFill>
            <a:schemeClr val="accent1">
              <a:lumMod val="40000"/>
              <a:lumOff val="60000"/>
              <a:alpha val="93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73050" indent="-273050" eaLnBrk="0" hangingPunct="0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kumimoji="0" lang="en-US" altLang="zh-CN" sz="2800" dirty="0">
                <a:latin typeface="+mn-lt"/>
                <a:ea typeface="+mn-ea"/>
              </a:rPr>
              <a:t>Di-</a:t>
            </a:r>
            <a:r>
              <a:rPr kumimoji="0" lang="en-US" altLang="zh-CN" sz="2800" dirty="0" err="1">
                <a:latin typeface="+mn-lt"/>
                <a:ea typeface="+mn-ea"/>
              </a:rPr>
              <a:t>hadron</a:t>
            </a:r>
            <a:r>
              <a:rPr kumimoji="0" lang="en-US" altLang="zh-CN" sz="2800" dirty="0">
                <a:latin typeface="+mn-lt"/>
                <a:ea typeface="+mn-ea"/>
              </a:rPr>
              <a:t> </a:t>
            </a:r>
            <a:r>
              <a:rPr kumimoji="0" lang="en-US" altLang="zh-CN" sz="2800" dirty="0" err="1">
                <a:latin typeface="+mn-lt"/>
                <a:ea typeface="+mn-ea"/>
              </a:rPr>
              <a:t>vs</a:t>
            </a:r>
            <a:r>
              <a:rPr kumimoji="0" lang="en-US" altLang="zh-CN" sz="2800" dirty="0">
                <a:latin typeface="+mn-lt"/>
                <a:ea typeface="+mn-ea"/>
              </a:rPr>
              <a:t> single </a:t>
            </a:r>
            <a:r>
              <a:rPr kumimoji="0" lang="en-US" altLang="zh-CN" sz="2800" dirty="0" err="1">
                <a:latin typeface="+mn-lt"/>
                <a:ea typeface="+mn-ea"/>
              </a:rPr>
              <a:t>hadron</a:t>
            </a:r>
            <a:endParaRPr kumimoji="0" lang="en-US" altLang="zh-CN" sz="2800" dirty="0">
              <a:latin typeface="+mn-lt"/>
              <a:ea typeface="+mn-ea"/>
            </a:endParaRP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en-US" altLang="zh-CN" sz="2400" dirty="0">
                <a:latin typeface="+mn-lt"/>
                <a:ea typeface="+mn-ea"/>
              </a:rPr>
              <a:t>Collinear factorization is shown to be valid </a:t>
            </a:r>
            <a:r>
              <a:rPr kumimoji="0" lang="en-US" altLang="zh-CN" sz="2400" dirty="0">
                <a:latin typeface="+mn-lt"/>
                <a:ea typeface="+mn-ea"/>
                <a:sym typeface="Wingdings" pitchFamily="2" charset="2"/>
              </a:rPr>
              <a:t> TMD factorization is less certain in </a:t>
            </a:r>
            <a:r>
              <a:rPr kumimoji="0" lang="en-US" altLang="zh-CN" sz="2400" dirty="0" err="1">
                <a:latin typeface="+mn-lt"/>
                <a:ea typeface="+mn-ea"/>
                <a:sym typeface="Wingdings" pitchFamily="2" charset="2"/>
              </a:rPr>
              <a:t>p+p</a:t>
            </a:r>
            <a:r>
              <a:rPr kumimoji="0" lang="en-US" altLang="zh-CN" sz="2400" dirty="0">
                <a:latin typeface="+mn-lt"/>
                <a:ea typeface="+mn-ea"/>
                <a:sym typeface="Wingdings" pitchFamily="2" charset="2"/>
              </a:rPr>
              <a:t> </a:t>
            </a:r>
            <a:r>
              <a:rPr kumimoji="0" lang="en-US" altLang="zh-CN" sz="1800" i="1" dirty="0">
                <a:latin typeface="+mn-lt"/>
                <a:ea typeface="+mn-ea"/>
                <a:sym typeface="Wingdings" pitchFamily="2" charset="2"/>
              </a:rPr>
              <a:t>(Rogers, </a:t>
            </a:r>
            <a:r>
              <a:rPr kumimoji="0" lang="en-US" altLang="zh-CN" sz="1800" i="1" dirty="0" err="1">
                <a:latin typeface="+mn-lt"/>
                <a:ea typeface="+mn-ea"/>
                <a:sym typeface="Wingdings" pitchFamily="2" charset="2"/>
              </a:rPr>
              <a:t>Mulders</a:t>
            </a:r>
            <a:r>
              <a:rPr kumimoji="0" lang="en-US" altLang="zh-CN" sz="1800" i="1" dirty="0">
                <a:latin typeface="+mn-lt"/>
                <a:ea typeface="+mn-ea"/>
                <a:sym typeface="Wingdings" pitchFamily="2" charset="2"/>
              </a:rPr>
              <a:t>, arXiv:1010.2977)</a:t>
            </a:r>
            <a:endParaRPr kumimoji="0" lang="en-US" altLang="zh-CN" sz="1800" i="1" dirty="0">
              <a:latin typeface="+mn-lt"/>
              <a:ea typeface="+mn-ea"/>
            </a:endParaRP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en-US" altLang="zh-CN" sz="2400" dirty="0">
                <a:latin typeface="+mn-lt"/>
                <a:ea typeface="+mn-ea"/>
              </a:rPr>
              <a:t>No model uncertainties from transverse momentum dependence of FF and PDF</a:t>
            </a: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en-US" altLang="zh-CN" sz="2400" dirty="0">
                <a:latin typeface="+mn-lt"/>
                <a:ea typeface="+mn-ea"/>
              </a:rPr>
              <a:t>No need to separate </a:t>
            </a:r>
            <a:r>
              <a:rPr kumimoji="0" lang="en-US" altLang="zh-CN" sz="2400" dirty="0" err="1">
                <a:latin typeface="+mn-lt"/>
                <a:ea typeface="+mn-ea"/>
              </a:rPr>
              <a:t>Sivers</a:t>
            </a:r>
            <a:r>
              <a:rPr kumimoji="0" lang="en-US" altLang="zh-CN" sz="2400" dirty="0">
                <a:latin typeface="+mn-lt"/>
                <a:ea typeface="+mn-ea"/>
              </a:rPr>
              <a:t>/Collins effects as in single </a:t>
            </a:r>
            <a:r>
              <a:rPr kumimoji="0" lang="en-US" altLang="zh-CN" sz="2400" dirty="0" err="1">
                <a:latin typeface="+mn-lt"/>
                <a:ea typeface="+mn-ea"/>
              </a:rPr>
              <a:t>hadron</a:t>
            </a:r>
            <a:r>
              <a:rPr kumimoji="0" lang="en-US" altLang="zh-CN" sz="2400" dirty="0">
                <a:latin typeface="+mn-lt"/>
                <a:ea typeface="+mn-ea"/>
              </a:rPr>
              <a:t> measurement</a:t>
            </a: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en-US" altLang="zh-CN" sz="2400" dirty="0">
                <a:latin typeface="+mn-lt"/>
                <a:ea typeface="+mn-ea"/>
              </a:rPr>
              <a:t>Completely independent measurement</a:t>
            </a: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en-US" altLang="zh-CN" sz="2400" dirty="0">
                <a:latin typeface="+mn-lt"/>
                <a:ea typeface="+mn-ea"/>
              </a:rPr>
              <a:t>Doesn’t need jet reconstruction</a:t>
            </a: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altLang="zh-CN" sz="2400" dirty="0">
                <a:latin typeface="+mn-lt"/>
              </a:rPr>
              <a:t>Evolution is </a:t>
            </a:r>
            <a:r>
              <a:rPr lang="en-US" altLang="zh-CN" sz="2400" dirty="0" smtClean="0">
                <a:latin typeface="+mn-lt"/>
              </a:rPr>
              <a:t>known</a:t>
            </a: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altLang="zh-CN" sz="2400" dirty="0" smtClean="0">
                <a:latin typeface="+mn-lt"/>
              </a:rPr>
              <a:t>But </a:t>
            </a:r>
            <a:r>
              <a:rPr lang="en-US" altLang="zh-CN" sz="2400" dirty="0" err="1" smtClean="0">
                <a:latin typeface="+mn-lt"/>
              </a:rPr>
              <a:t>unpolarized</a:t>
            </a:r>
            <a:r>
              <a:rPr lang="en-US" altLang="zh-CN" sz="2400" dirty="0" smtClean="0">
                <a:latin typeface="+mn-lt"/>
              </a:rPr>
              <a:t> and polarized di-hadron fragmentation functions needed</a:t>
            </a:r>
            <a:endParaRPr lang="en-US" altLang="zh-CN" sz="2400" dirty="0">
              <a:latin typeface="+mn-lt"/>
            </a:endParaRPr>
          </a:p>
          <a:p>
            <a:pPr marL="639763" lvl="1" indent="-246063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endParaRPr kumimoji="0" lang="en-US" altLang="zh-CN" sz="2200" dirty="0">
              <a:latin typeface="+mn-lt"/>
              <a:ea typeface="+mn-ea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6606379"/>
      </p:ext>
    </p:extLst>
  </p:cSld>
  <p:clrMapOvr>
    <a:masterClrMapping/>
  </p:clrMapOvr>
  <p:transition advTm="28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404"/>
            <a:ext cx="8229600" cy="963482"/>
          </a:xfrm>
        </p:spPr>
        <p:txBody>
          <a:bodyPr/>
          <a:lstStyle/>
          <a:p>
            <a:r>
              <a:rPr kumimoji="1" lang="en-US" altLang="ja-JP" dirty="0" smtClean="0"/>
              <a:t>SIDIS IFF </a:t>
            </a:r>
            <a:r>
              <a:rPr kumimoji="1" lang="en-US" altLang="ja-JP" dirty="0" err="1" smtClean="0"/>
              <a:t>measurments</a:t>
            </a:r>
            <a:endParaRPr kumimoji="1" lang="ja-JP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392568" y="1398403"/>
            <a:ext cx="4038600" cy="4434840"/>
          </a:xfrm>
        </p:spPr>
        <p:txBody>
          <a:bodyPr/>
          <a:lstStyle/>
          <a:p>
            <a:r>
              <a:rPr kumimoji="1" lang="en-US" altLang="ja-JP" dirty="0" smtClean="0"/>
              <a:t>Again sizeable asymmetries in SIDIS seen from HERMES and COMPASS</a:t>
            </a:r>
          </a:p>
          <a:p>
            <a:r>
              <a:rPr kumimoji="1" lang="en-US" altLang="ja-JP" dirty="0" smtClean="0"/>
              <a:t>Consistent with each other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08149-68F3-496F-8EB5-834C2E66A613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73" y="1398403"/>
            <a:ext cx="46291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9984" y="1115882"/>
            <a:ext cx="471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HERMES: </a:t>
            </a:r>
            <a:r>
              <a:rPr lang="en-US" altLang="ja-JP" dirty="0">
                <a:hlinkClick r:id="rId3"/>
              </a:rPr>
              <a:t>JHEP 0806, 017 (2008)</a:t>
            </a:r>
            <a:endParaRPr lang="ja-JP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65" y="4384822"/>
            <a:ext cx="6067748" cy="25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78823" y="3983061"/>
            <a:ext cx="446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COMPASS: </a:t>
            </a:r>
            <a:r>
              <a:rPr lang="en-US" altLang="ja-JP" dirty="0" err="1">
                <a:hlinkClick r:id="rId5"/>
              </a:rPr>
              <a:t>Phys.Lett</a:t>
            </a:r>
            <a:r>
              <a:rPr lang="en-US" altLang="ja-JP" dirty="0">
                <a:hlinkClick r:id="rId5"/>
              </a:rPr>
              <a:t>. B736 (2014)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06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QCD and </a:t>
            </a:r>
            <a:r>
              <a:rPr lang="en-US" dirty="0" err="1" smtClean="0"/>
              <a:t>unpolarized</a:t>
            </a:r>
            <a:r>
              <a:rPr lang="en-US" dirty="0" smtClean="0"/>
              <a:t> nucleon structure </a:t>
            </a:r>
          </a:p>
          <a:p>
            <a:r>
              <a:rPr lang="en-US" dirty="0" smtClean="0"/>
              <a:t>Spin sum rule and helicity structure</a:t>
            </a:r>
          </a:p>
          <a:p>
            <a:pPr lvl="1"/>
            <a:r>
              <a:rPr lang="en-US" dirty="0" smtClean="0"/>
              <a:t>Inclusive DIS </a:t>
            </a:r>
          </a:p>
          <a:p>
            <a:pPr lvl="1"/>
            <a:r>
              <a:rPr lang="en-US" dirty="0" smtClean="0"/>
              <a:t>Gluon Spin from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Interlude: Fragmentation functions</a:t>
            </a:r>
          </a:p>
          <a:p>
            <a:pPr lvl="1"/>
            <a:r>
              <a:rPr lang="en-US" dirty="0" smtClean="0"/>
              <a:t>(anti)quark helicities from SIDIS, EW pp</a:t>
            </a:r>
          </a:p>
          <a:p>
            <a:r>
              <a:rPr lang="en-US" dirty="0" smtClean="0"/>
              <a:t>Transverse spin and momentum structure and effects</a:t>
            </a:r>
          </a:p>
          <a:p>
            <a:pPr lvl="1"/>
            <a:r>
              <a:rPr lang="en-US" dirty="0" err="1" smtClean="0"/>
              <a:t>Transversity</a:t>
            </a:r>
            <a:r>
              <a:rPr lang="en-US" dirty="0" smtClean="0"/>
              <a:t> and tensor charge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function and other TMDs</a:t>
            </a:r>
          </a:p>
          <a:p>
            <a:r>
              <a:rPr lang="en-US" dirty="0" smtClean="0"/>
              <a:t>3-dimensional structure in position space</a:t>
            </a:r>
          </a:p>
          <a:p>
            <a:pPr lvl="1"/>
            <a:r>
              <a:rPr lang="en-US" dirty="0" smtClean="0"/>
              <a:t>GPDs and DVCS</a:t>
            </a:r>
          </a:p>
          <a:p>
            <a:pPr lvl="1"/>
            <a:r>
              <a:rPr lang="en-US" dirty="0" smtClean="0"/>
              <a:t>Energy momentum tensor and related topics</a:t>
            </a:r>
          </a:p>
          <a:p>
            <a:r>
              <a:rPr lang="en-US" dirty="0" smtClean="0"/>
              <a:t>Low-x physics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62025"/>
          </a:xfrm>
        </p:spPr>
        <p:txBody>
          <a:bodyPr>
            <a:noAutofit/>
          </a:bodyPr>
          <a:lstStyle/>
          <a:p>
            <a:r>
              <a:rPr lang="en-US" sz="4000" dirty="0"/>
              <a:t>Also Belle fragmentation measurements available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C026AC-6663-44BC-B85D-C6CD8194D9D7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24001" y="1381126"/>
            <a:ext cx="8803037" cy="4911187"/>
            <a:chOff x="0" y="1066800"/>
            <a:chExt cx="7877502" cy="502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66800"/>
              <a:ext cx="7399338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234708" y="4535483"/>
              <a:ext cx="2642794" cy="59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Belle:</a:t>
              </a:r>
            </a:p>
            <a:p>
              <a:r>
                <a:rPr lang="en-US" sz="1600" dirty="0"/>
                <a:t>PRL107:072004(2011)</a:t>
              </a: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IFF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54864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Now both 200 and 510 GeV results finalized </a:t>
            </a:r>
          </a:p>
          <a:p>
            <a:r>
              <a:rPr lang="en-US" dirty="0" smtClean="0"/>
              <a:t>Both with substantial nonzero effects at: </a:t>
            </a:r>
          </a:p>
          <a:p>
            <a:pPr lvl="1"/>
            <a:r>
              <a:rPr lang="en-US" dirty="0" smtClean="0"/>
              <a:t>Forward </a:t>
            </a:r>
            <a:r>
              <a:rPr lang="en-US" dirty="0" err="1" smtClean="0"/>
              <a:t>rapdities</a:t>
            </a:r>
            <a:endParaRPr lang="en-US" dirty="0" smtClean="0"/>
          </a:p>
          <a:p>
            <a:pPr lvl="1"/>
            <a:r>
              <a:rPr lang="en-US" dirty="0" smtClean="0"/>
              <a:t>Higher Pt</a:t>
            </a:r>
          </a:p>
          <a:p>
            <a:pPr lvl="1"/>
            <a:r>
              <a:rPr lang="en-US" dirty="0" smtClean="0"/>
              <a:t>Masses around 1 GeV</a:t>
            </a:r>
          </a:p>
          <a:p>
            <a:r>
              <a:rPr lang="en-US" dirty="0" smtClean="0"/>
              <a:t>First theory predictions from </a:t>
            </a:r>
            <a:r>
              <a:rPr lang="en-US" dirty="0" err="1" smtClean="0"/>
              <a:t>SIDIS+Belle</a:t>
            </a:r>
            <a:r>
              <a:rPr lang="en-US" dirty="0" smtClean="0"/>
              <a:t> consistent with magnitude 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     will help improve  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</a:t>
            </a:r>
            <a:r>
              <a:rPr lang="en-US" dirty="0" err="1" smtClean="0">
                <a:sym typeface="Wingdings" panose="05000000000000000000" pitchFamily="2" charset="2"/>
              </a:rPr>
              <a:t>transversity</a:t>
            </a:r>
            <a:r>
              <a:rPr lang="en-US" dirty="0" smtClean="0">
                <a:sym typeface="Wingdings" panose="05000000000000000000" pitchFamily="2" charset="2"/>
              </a:rPr>
              <a:t> uncertainties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but gluon DIFFs not well  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known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ja-JP" smtClean="0"/>
              <a:t>Ralf Seidl: experimental rsults </a:t>
            </a:r>
            <a:endParaRPr lang="en-US" altLang="ja-JP"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7459C-1BD6-4449-A4F3-586B7CE36744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450" y="4338347"/>
            <a:ext cx="2635426" cy="1967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1049" y="650474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 510 GeV: </a:t>
            </a:r>
            <a:r>
              <a:rPr lang="en-US" dirty="0">
                <a:hlinkClick r:id="rId4"/>
              </a:rPr>
              <a:t>PLB780 (2018) 332</a:t>
            </a:r>
            <a:endParaRPr lang="en-US" dirty="0"/>
          </a:p>
          <a:p>
            <a:r>
              <a:rPr lang="en-US" dirty="0"/>
              <a:t>           200GeV: </a:t>
            </a:r>
            <a:r>
              <a:rPr lang="en-US" dirty="0">
                <a:hlinkClick r:id="rId5"/>
              </a:rPr>
              <a:t>PRL 115 (2015) 242501</a:t>
            </a:r>
            <a:r>
              <a:rPr lang="en-US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4363" y="613547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Radici</a:t>
            </a:r>
            <a:r>
              <a:rPr lang="en-US" sz="1800" dirty="0"/>
              <a:t> et al: </a:t>
            </a:r>
            <a:r>
              <a:rPr lang="en-US" sz="1800" dirty="0">
                <a:hlinkClick r:id="rId6"/>
              </a:rPr>
              <a:t>PRD97 (2018) 074019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58" y="56131"/>
            <a:ext cx="2415238" cy="336762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456776" y="1272641"/>
            <a:ext cx="4135024" cy="31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fits of </a:t>
            </a:r>
            <a:r>
              <a:rPr lang="en-US" dirty="0" err="1" smtClean="0"/>
              <a:t>Dihadron</a:t>
            </a:r>
            <a:r>
              <a:rPr lang="en-US" dirty="0" smtClean="0"/>
              <a:t> 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5515627"/>
            <a:ext cx="5384800" cy="114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Global fits taking SIDIS data, RHIC data, Belle data (polarized and </a:t>
            </a:r>
            <a:r>
              <a:rPr lang="en-US" dirty="0" err="1" smtClean="0"/>
              <a:t>unpolarized</a:t>
            </a:r>
            <a:r>
              <a:rPr lang="en-US" dirty="0" smtClean="0"/>
              <a:t>) into account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928179" y="440405"/>
            <a:ext cx="5263821" cy="26721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1F5-55C3-425E-B6F6-8B67F927926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9" y="872588"/>
            <a:ext cx="5087986" cy="3032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9" y="3904592"/>
            <a:ext cx="5087985" cy="1611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4768021"/>
            <a:ext cx="5447717" cy="2011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283" y="3014860"/>
            <a:ext cx="3634566" cy="2263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8600" y="3037582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Cocuzza</a:t>
            </a:r>
            <a:r>
              <a:rPr lang="en-US" sz="1600" dirty="0"/>
              <a:t> et al</a:t>
            </a:r>
            <a:r>
              <a:rPr lang="en-US" sz="1600" dirty="0" smtClean="0"/>
              <a:t>. </a:t>
            </a:r>
            <a:r>
              <a:rPr lang="en-US" sz="1600" dirty="0" smtClean="0">
                <a:hlinkClick r:id="rId7"/>
              </a:rPr>
              <a:t>https</a:t>
            </a:r>
            <a:r>
              <a:rPr lang="en-US" sz="1600" dirty="0">
                <a:hlinkClick r:id="rId7"/>
              </a:rPr>
              <a:t>://</a:t>
            </a:r>
            <a:r>
              <a:rPr lang="en-US" sz="1600" dirty="0" smtClean="0">
                <a:hlinkClick r:id="rId7"/>
              </a:rPr>
              <a:t>arxiv.org/abs/2306.12998</a:t>
            </a:r>
            <a:endParaRPr lang="en-US" sz="1600" dirty="0" smtClean="0"/>
          </a:p>
          <a:p>
            <a:r>
              <a:rPr lang="en-US" sz="1600" dirty="0" smtClean="0"/>
              <a:t>Also </a:t>
            </a:r>
            <a:r>
              <a:rPr lang="en-US" sz="1600" dirty="0" err="1" smtClean="0"/>
              <a:t>Radici</a:t>
            </a:r>
            <a:r>
              <a:rPr lang="en-US" sz="1600" dirty="0" smtClean="0"/>
              <a:t> et al. </a:t>
            </a:r>
            <a:r>
              <a:rPr lang="en-US" sz="1600" i="1" dirty="0" smtClean="0">
                <a:hlinkClick r:id="rId8" action="ppaction://hlinkfile"/>
              </a:rPr>
              <a:t>PRL 120 (2018) 19, 192001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621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Early fits of SIDIS data show opposite signs, d quarks possibly larger</a:t>
            </a:r>
          </a:p>
          <a:p>
            <a:r>
              <a:rPr lang="en-US" dirty="0" smtClean="0"/>
              <a:t>Recent updates including evolution higher orders, and STAR W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1F5-55C3-425E-B6F6-8B67F927926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4" descr="https://inspirehep.net/record/1255849/files/sivers_compass-vs-hermes-p-pi.pn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/>
          <a:stretch/>
        </p:blipFill>
        <p:spPr bwMode="auto">
          <a:xfrm>
            <a:off x="100961" y="3543300"/>
            <a:ext cx="545663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38425" y="534241"/>
            <a:ext cx="4831988" cy="2644162"/>
            <a:chOff x="6553200" y="4043538"/>
            <a:chExt cx="4831988" cy="26441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4043538"/>
              <a:ext cx="4831988" cy="17965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2993" y="5809000"/>
              <a:ext cx="4258407" cy="8787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938021" y="116211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Anselmino</a:t>
            </a:r>
            <a:r>
              <a:rPr lang="en-US" dirty="0" smtClean="0"/>
              <a:t> et al.</a:t>
            </a:r>
            <a:r>
              <a:rPr lang="en-US" i="1" dirty="0" smtClean="0"/>
              <a:t> </a:t>
            </a:r>
            <a:r>
              <a:rPr lang="en-US" i="1" dirty="0" smtClean="0">
                <a:hlinkClick r:id="rId6"/>
              </a:rPr>
              <a:t>Eur.Phys.J.A</a:t>
            </a:r>
            <a:r>
              <a:rPr lang="en-US" dirty="0" smtClean="0">
                <a:hlinkClick r:id="rId6"/>
              </a:rPr>
              <a:t> 39 (2009) 89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5109089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Bury et al. </a:t>
            </a:r>
            <a:r>
              <a:rPr lang="en-US" i="1" dirty="0" smtClean="0">
                <a:hlinkClick r:id="rId7"/>
              </a:rPr>
              <a:t>Phys.Rev.Lett</a:t>
            </a:r>
            <a:r>
              <a:rPr lang="en-US" i="1" dirty="0">
                <a:hlinkClick r:id="rId7"/>
              </a:rPr>
              <a:t>.</a:t>
            </a:r>
            <a:r>
              <a:rPr lang="en-US" dirty="0">
                <a:hlinkClick r:id="rId7"/>
              </a:rPr>
              <a:t> 126 (2021</a:t>
            </a:r>
            <a:r>
              <a:rPr lang="en-US" dirty="0" smtClean="0">
                <a:hlinkClick r:id="rId7"/>
              </a:rPr>
              <a:t>) </a:t>
            </a:r>
            <a:r>
              <a:rPr lang="en-US" dirty="0">
                <a:hlinkClick r:id="rId7"/>
              </a:rPr>
              <a:t>112002</a:t>
            </a:r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85" y="2921286"/>
            <a:ext cx="2891658" cy="21325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756" y="2950203"/>
            <a:ext cx="2891657" cy="2103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08" y="6144232"/>
            <a:ext cx="1787080" cy="4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06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0408"/>
            <a:ext cx="8229600" cy="843886"/>
          </a:xfrm>
        </p:spPr>
        <p:txBody>
          <a:bodyPr>
            <a:normAutofit/>
          </a:bodyPr>
          <a:lstStyle/>
          <a:p>
            <a:r>
              <a:rPr kumimoji="1" lang="en-US" altLang="ja-JP" sz="4000" dirty="0" err="1"/>
              <a:t>Sivers</a:t>
            </a:r>
            <a:r>
              <a:rPr kumimoji="1" lang="en-US" altLang="ja-JP" sz="4000" dirty="0"/>
              <a:t> Sign </a:t>
            </a:r>
            <a:r>
              <a:rPr kumimoji="1" lang="en-US" altLang="ja-JP" sz="4000" dirty="0" smtClean="0"/>
              <a:t>change and </a:t>
            </a:r>
            <a:r>
              <a:rPr kumimoji="1" lang="en-US" altLang="ja-JP" sz="4000" dirty="0"/>
              <a:t>sea</a:t>
            </a:r>
            <a:endParaRPr kumimoji="1" lang="ja-JP" alt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8/28-30/2022, TPIC autumn school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Ralf Seidl: experimental rsults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B2EB-6683-4F3A-805A-586748E29BA7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2" y="1757614"/>
            <a:ext cx="4107564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76" y="4315833"/>
            <a:ext cx="3600400" cy="2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553" y="914400"/>
            <a:ext cx="490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COMPASS: polarized NH</a:t>
            </a:r>
            <a:r>
              <a:rPr lang="en-US" altLang="ja-JP" baseline="-25000" dirty="0"/>
              <a:t>3</a:t>
            </a:r>
            <a:r>
              <a:rPr lang="en-US" altLang="ja-JP" dirty="0"/>
              <a:t> target  + 160 GeV 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beam  </a:t>
            </a:r>
            <a:r>
              <a:rPr lang="en-US" altLang="ja-JP" dirty="0">
                <a:sym typeface="Wingdings" panose="05000000000000000000" pitchFamily="2" charset="2"/>
              </a:rPr>
              <a:t> Sensitivity to u quark </a:t>
            </a:r>
            <a:r>
              <a:rPr lang="en-US" altLang="ja-JP" dirty="0" err="1">
                <a:sym typeface="Wingdings" panose="05000000000000000000" pitchFamily="2" charset="2"/>
              </a:rPr>
              <a:t>Sivers</a:t>
            </a:r>
            <a:r>
              <a:rPr lang="en-US" altLang="ja-JP" dirty="0">
                <a:sym typeface="Wingdings" panose="05000000000000000000" pitchFamily="2" charset="2"/>
              </a:rPr>
              <a:t> and sign change</a:t>
            </a:r>
            <a:endParaRPr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84" y="4808841"/>
            <a:ext cx="180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Presentation by </a:t>
            </a:r>
            <a:r>
              <a:rPr lang="en-US" altLang="ja-JP" sz="1600" dirty="0" err="1"/>
              <a:t>C.Riedl</a:t>
            </a:r>
            <a:endParaRPr lang="ja-JP" alt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00801"/>
            <a:ext cx="5579723" cy="2456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207" y="3828206"/>
            <a:ext cx="6761307" cy="1674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3728"/>
            <a:ext cx="3900042" cy="3718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47487" y="363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1"/>
    </mc:Choice>
    <mc:Fallback xmlns="">
      <p:transition spd="slow" advTm="1039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Towards the </a:t>
            </a:r>
            <a:r>
              <a:rPr kumimoji="1" lang="en-US" altLang="ja-JP" dirty="0" err="1" smtClean="0"/>
              <a:t>Sivers</a:t>
            </a:r>
            <a:r>
              <a:rPr kumimoji="1" lang="en-US" altLang="ja-JP" dirty="0" smtClean="0"/>
              <a:t> sign change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74493" y="1354954"/>
                <a:ext cx="5156200" cy="4644192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 smtClean="0"/>
                  <a:t>STAR: Using recoil method reconstruct W transverse momentum and azimuthal asymmetry</a:t>
                </a:r>
              </a:p>
              <a:p>
                <a:r>
                  <a:rPr kumimoji="1" lang="en-US" altLang="ja-JP" dirty="0" smtClean="0"/>
                  <a:t>First indication of expected sign change! Weaker after including 2017 data</a:t>
                </a:r>
              </a:p>
              <a:p>
                <a:r>
                  <a:rPr kumimoji="1" lang="en-US" altLang="ja-JP" dirty="0" smtClean="0"/>
                  <a:t>Evolution effects could reduce size of asymmetries</a:t>
                </a:r>
              </a:p>
              <a:p>
                <a:r>
                  <a:rPr kumimoji="1" lang="en-US" altLang="ja-JP" dirty="0" smtClean="0"/>
                  <a:t>E1039: fixed target </a:t>
                </a:r>
                <a:r>
                  <a:rPr lang="en-US" altLang="ja-JP" dirty="0"/>
                  <a:t>polarized NH</a:t>
                </a:r>
                <a:r>
                  <a:rPr lang="en-US" altLang="ja-JP" baseline="-25000" dirty="0"/>
                  <a:t>3</a:t>
                </a:r>
                <a:r>
                  <a:rPr lang="en-US" altLang="ja-JP" dirty="0"/>
                  <a:t> target, </a:t>
                </a:r>
                <a:r>
                  <a:rPr lang="en-US" altLang="ja-JP" dirty="0" err="1"/>
                  <a:t>unpolarized</a:t>
                </a:r>
                <a:r>
                  <a:rPr lang="en-US" altLang="ja-JP" dirty="0"/>
                  <a:t> 125GeV p beam </a:t>
                </a:r>
                <a:r>
                  <a:rPr lang="en-US" altLang="ja-JP" dirty="0">
                    <a:sym typeface="Wingdings" panose="05000000000000000000" pitchFamily="2" charset="2"/>
                  </a:rPr>
                  <a:t>Sensitivity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/>
                            <a:sym typeface="Wingdings" panose="05000000000000000000" pitchFamily="2" charset="2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Sivers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4493" y="1354954"/>
                <a:ext cx="5156200" cy="4644192"/>
              </a:xfrm>
              <a:blipFill>
                <a:blip r:embed="rId4"/>
                <a:stretch>
                  <a:fillRect l="-1773" t="-2625" r="-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10" name="Rectangle 9"/>
          <p:cNvSpPr/>
          <p:nvPr/>
        </p:nvSpPr>
        <p:spPr>
          <a:xfrm>
            <a:off x="5994400" y="1164378"/>
            <a:ext cx="4987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STAR: </a:t>
            </a:r>
            <a:r>
              <a:rPr lang="en-US" altLang="ja-JP" dirty="0">
                <a:hlinkClick r:id="rId5"/>
              </a:rPr>
              <a:t>PRL 116 (2016) 132301</a:t>
            </a:r>
            <a:endParaRPr lang="ja-JP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895" y="1738881"/>
            <a:ext cx="7149609" cy="266990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0652"/>
            <a:ext cx="2470244" cy="246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530503" y="5083390"/>
            <a:ext cx="1905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projection for 1year running</a:t>
            </a:r>
            <a:endParaRPr lang="ja-JP" altLang="en-US" sz="1600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3728"/>
            <a:ext cx="3900042" cy="371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47487" y="363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8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98"/>
    </mc:Choice>
    <mc:Fallback xmlns="">
      <p:transition spd="slow" advTm="13489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712" y="-67344"/>
            <a:ext cx="8229600" cy="1004502"/>
          </a:xfrm>
        </p:spPr>
        <p:txBody>
          <a:bodyPr/>
          <a:lstStyle/>
          <a:p>
            <a:r>
              <a:rPr kumimoji="1" lang="en-US" altLang="ja-JP" dirty="0" smtClean="0"/>
              <a:t>About TMD evolution</a:t>
            </a:r>
            <a:endParaRPr kumimoji="1" lang="ja-JP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2" b="-432"/>
          <a:stretch/>
        </p:blipFill>
        <p:spPr>
          <a:xfrm>
            <a:off x="5248498" y="3700809"/>
            <a:ext cx="3901756" cy="2453458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037" y="1676400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Large theoretical effort to understand TMD evolution (see for example Evolution and REF workshop series)</a:t>
            </a:r>
          </a:p>
          <a:p>
            <a:r>
              <a:rPr kumimoji="1" lang="en-US" altLang="ja-JP" dirty="0">
                <a:sym typeface="Wingdings" panose="05000000000000000000" pitchFamily="2" charset="2"/>
              </a:rPr>
              <a:t>Large overlap with low-x community </a:t>
            </a:r>
            <a:endParaRPr kumimoji="1" lang="en-US" altLang="ja-JP" dirty="0" smtClean="0"/>
          </a:p>
          <a:p>
            <a:r>
              <a:rPr kumimoji="1" lang="en-US" altLang="ja-JP" dirty="0" smtClean="0"/>
              <a:t>Despite predominantly using CSS formalism large differences due to treatment of non-perturbative terms in evolution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relevant for many spin related TMDs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Data needed</a:t>
            </a:r>
          </a:p>
          <a:p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82837" y="5922102"/>
            <a:ext cx="3130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Kang, </a:t>
            </a:r>
            <a:r>
              <a:rPr lang="en-US" altLang="ja-JP" sz="1800" b="1" dirty="0" err="1">
                <a:latin typeface="Arial" charset="0"/>
                <a:ea typeface="ＭＳ Ｐゴシック" charset="-128"/>
                <a:cs typeface="ＭＳ Ｐゴシック" charset="-128"/>
              </a:rPr>
              <a:t>Prokudin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, Sun, Yuan</a:t>
            </a:r>
          </a:p>
          <a:p>
            <a:r>
              <a:rPr lang="en-US" altLang="ja-JP" sz="1800" dirty="0"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PRD 93 (2016) 014009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11267" name="Picture 3" descr="http://inspirehep.net/record/1082012/files/fig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706223"/>
            <a:ext cx="3427863" cy="23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173569" y="5930747"/>
            <a:ext cx="29069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 err="1">
                <a:latin typeface="Arial" charset="0"/>
                <a:ea typeface="ＭＳ Ｐゴシック" charset="-128"/>
                <a:cs typeface="ＭＳ Ｐゴシック" charset="-128"/>
              </a:rPr>
              <a:t>Aybat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altLang="ja-JP" sz="1800" b="1" dirty="0" err="1">
                <a:latin typeface="Arial" charset="0"/>
                <a:ea typeface="ＭＳ Ｐゴシック" charset="-128"/>
                <a:cs typeface="ＭＳ Ｐゴシック" charset="-128"/>
              </a:rPr>
              <a:t>Prokudin</a:t>
            </a: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, Rogers </a:t>
            </a:r>
          </a:p>
          <a:p>
            <a:r>
              <a:rPr lang="en-US" altLang="ja-JP" sz="1800" dirty="0">
                <a:latin typeface="Arial" charset="0"/>
                <a:ea typeface="ＭＳ Ｐゴシック" charset="-128"/>
                <a:cs typeface="ＭＳ Ｐゴシック" charset="-128"/>
                <a:hlinkClick r:id="rId5"/>
              </a:rPr>
              <a:t>PRL 108 (2012) 242003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84" y="1455658"/>
            <a:ext cx="3358057" cy="2092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15200" y="51576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Moos et al. </a:t>
            </a:r>
            <a:r>
              <a:rPr lang="en-US" dirty="0">
                <a:hlinkClick r:id="rId7"/>
              </a:rPr>
              <a:t>https://arxiv.org/abs/2305.07473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569" y="1364859"/>
            <a:ext cx="2537663" cy="23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66"/>
    </mc:Choice>
    <mc:Fallback xmlns="">
      <p:transition spd="slow" advTm="13946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Very important aspect is the study of TMD evolution</a:t>
            </a:r>
          </a:p>
          <a:p>
            <a:r>
              <a:rPr lang="en-US" dirty="0" smtClean="0"/>
              <a:t>Part of the evolution kernel is non-perturbative, but current lever arm not sufficient </a:t>
            </a:r>
          </a:p>
          <a:p>
            <a:r>
              <a:rPr lang="en-US" dirty="0" err="1" smtClean="0"/>
              <a:t>Sivers</a:t>
            </a:r>
            <a:r>
              <a:rPr lang="en-US" dirty="0" smtClean="0"/>
              <a:t> asymmetries are expected to decrease at higher scales, but only logarithmically (</a:t>
            </a:r>
            <a:r>
              <a:rPr lang="en-US" dirty="0" err="1" smtClean="0"/>
              <a:t>ie</a:t>
            </a:r>
            <a:r>
              <a:rPr lang="en-US" dirty="0" smtClean="0"/>
              <a:t> they do NOT “disappear”)</a:t>
            </a:r>
          </a:p>
          <a:p>
            <a:r>
              <a:rPr lang="en-US" dirty="0" smtClean="0"/>
              <a:t>At higher x Asymmetries of several % expected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Well accessible with EIC  over wide range in x and Q</a:t>
            </a:r>
            <a:r>
              <a:rPr lang="en-US" baseline="30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Vladimirov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8/28-30/2022, TPIC autumn school</a:t>
            </a:r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Ralf Seidl: experimental rsults </a:t>
            </a:r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702E3-23ED-4561-A0A0-337D53A17365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9267"/>
          <a:stretch/>
        </p:blipFill>
        <p:spPr>
          <a:xfrm>
            <a:off x="6096000" y="1847401"/>
            <a:ext cx="5605322" cy="4580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72800" y="91440"/>
            <a:ext cx="1101777" cy="1319136"/>
            <a:chOff x="919288" y="-207452"/>
            <a:chExt cx="7011971" cy="7342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b="17441"/>
            <a:stretch/>
          </p:blipFill>
          <p:spPr>
            <a:xfrm>
              <a:off x="2221906" y="2109106"/>
              <a:ext cx="4403747" cy="363962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028949" y="-207452"/>
              <a:ext cx="2792649" cy="2439480"/>
              <a:chOff x="3273570" y="2042616"/>
              <a:chExt cx="2596254" cy="2245864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7" name="Hexagon 2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agon 4"/>
              <p:cNvSpPr txBox="1"/>
              <p:nvPr/>
            </p:nvSpPr>
            <p:spPr>
              <a:xfrm>
                <a:off x="3703807" y="2572642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Spin</a:t>
                </a:r>
                <a:endParaRPr kumimoji="1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028949" y="4695741"/>
              <a:ext cx="2792649" cy="2439480"/>
              <a:chOff x="3273570" y="2042616"/>
              <a:chExt cx="2596254" cy="224586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Hexagon 4"/>
              <p:cNvSpPr txBox="1"/>
              <p:nvPr/>
            </p:nvSpPr>
            <p:spPr>
              <a:xfrm>
                <a:off x="3703807" y="2526624"/>
                <a:ext cx="1623062" cy="12260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Other</a:t>
                </a:r>
                <a:endParaRPr kumimoji="1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138609" y="3486936"/>
              <a:ext cx="2792649" cy="2439480"/>
              <a:chOff x="3273570" y="2042616"/>
              <a:chExt cx="2596254" cy="2245864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3" name="Hexagon 22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agon 4"/>
              <p:cNvSpPr txBox="1"/>
              <p:nvPr/>
            </p:nvSpPr>
            <p:spPr>
              <a:xfrm>
                <a:off x="3703807" y="2732167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Mass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38610" y="1021778"/>
              <a:ext cx="2792649" cy="2439480"/>
              <a:chOff x="3273570" y="2042616"/>
              <a:chExt cx="2596254" cy="22458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Hexagon 20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Hexagon 4"/>
              <p:cNvSpPr txBox="1"/>
              <p:nvPr/>
            </p:nvSpPr>
            <p:spPr>
              <a:xfrm>
                <a:off x="3703801" y="2494693"/>
                <a:ext cx="1623062" cy="9371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Tomography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19288" y="3486936"/>
              <a:ext cx="2792649" cy="2439480"/>
              <a:chOff x="3273570" y="2042616"/>
              <a:chExt cx="2596254" cy="2245864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9" name="Hexagon 18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Hexagon 4"/>
              <p:cNvSpPr txBox="1"/>
              <p:nvPr/>
            </p:nvSpPr>
            <p:spPr>
              <a:xfrm>
                <a:off x="3826927" y="266325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Nucleii</a:t>
                </a:r>
                <a:endParaRPr kumimoji="1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1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19288" y="1021778"/>
              <a:ext cx="2792649" cy="2439480"/>
              <a:chOff x="3273570" y="2042616"/>
              <a:chExt cx="2596254" cy="224586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7" name="Hexagon 16"/>
              <p:cNvSpPr/>
              <p:nvPr/>
            </p:nvSpPr>
            <p:spPr>
              <a:xfrm>
                <a:off x="3273570" y="2042616"/>
                <a:ext cx="2596254" cy="2245864"/>
              </a:xfrm>
              <a:prstGeom prst="hexagon">
                <a:avLst>
                  <a:gd name="adj" fmla="val 2857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Hexagon 4"/>
              <p:cNvSpPr txBox="1"/>
              <p:nvPr/>
            </p:nvSpPr>
            <p:spPr>
              <a:xfrm>
                <a:off x="3773831" y="2517108"/>
                <a:ext cx="1623062" cy="9371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590" tIns="21590" rIns="21590" bIns="2159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Low-x</a:t>
                </a:r>
                <a:endParaRPr kumimoji="1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4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515600" cy="9769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TSSAs at </a:t>
            </a:r>
            <a:r>
              <a:rPr lang="en-US" dirty="0" err="1" smtClean="0"/>
              <a:t>RHIC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>
                <a:solidFill>
                  <a:srgbClr val="FF0000"/>
                </a:solidFill>
              </a:rPr>
              <a:t>Quark-gluon</a:t>
            </a:r>
            <a:r>
              <a:rPr lang="en-US" dirty="0">
                <a:solidFill>
                  <a:srgbClr val="FF0000"/>
                </a:solidFill>
              </a:rPr>
              <a:t> dynamics!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1524000"/>
            <a:ext cx="7180573" cy="496780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and Collins effects rely on an explicitly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transverse momentum dependent</a:t>
            </a:r>
            <a:r>
              <a:rPr lang="en-US" dirty="0" smtClean="0"/>
              <a:t> (TMD) framework where two scales are observed: high scale (typically Q</a:t>
            </a:r>
            <a:r>
              <a:rPr lang="en-US" baseline="30000" dirty="0" smtClean="0"/>
              <a:t>2</a:t>
            </a:r>
            <a:r>
              <a:rPr lang="en-US" dirty="0" smtClean="0"/>
              <a:t>) and intermediate scale (transverse momentum P</a:t>
            </a:r>
            <a:r>
              <a:rPr lang="en-US" baseline="-25000" dirty="0" smtClean="0"/>
              <a:t>T</a:t>
            </a:r>
            <a:r>
              <a:rPr lang="en-US" dirty="0" smtClean="0"/>
              <a:t> &lt;&lt; 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inclusive pp measurements usually only one, hard scale accessible (transverse momentum</a:t>
            </a:r>
            <a:r>
              <a:rPr lang="en-US" dirty="0"/>
              <a:t> P</a:t>
            </a:r>
            <a:r>
              <a:rPr lang="en-US" baseline="-25000" dirty="0"/>
              <a:t>T</a:t>
            </a:r>
            <a:r>
              <a:rPr lang="en-US" dirty="0"/>
              <a:t>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requires </a:t>
            </a:r>
            <a:r>
              <a:rPr lang="en-US" dirty="0" smtClean="0">
                <a:solidFill>
                  <a:srgbClr val="008000"/>
                </a:solidFill>
                <a:sym typeface="Wingdings" panose="05000000000000000000" pitchFamily="2" charset="2"/>
              </a:rPr>
              <a:t>higher Twist</a:t>
            </a:r>
            <a:r>
              <a:rPr lang="en-US" dirty="0" smtClean="0">
                <a:sym typeface="Wingdings" panose="05000000000000000000" pitchFamily="2" charset="2"/>
              </a:rPr>
              <a:t>, collinear framework, contributions are multi-</a:t>
            </a:r>
            <a:r>
              <a:rPr lang="en-US" dirty="0" err="1" smtClean="0">
                <a:sym typeface="Wingdings" panose="05000000000000000000" pitchFamily="2" charset="2"/>
              </a:rPr>
              <a:t>parton</a:t>
            </a:r>
            <a:r>
              <a:rPr lang="en-US" dirty="0" smtClean="0">
                <a:sym typeface="Wingdings" panose="05000000000000000000" pitchFamily="2" charset="2"/>
              </a:rPr>
              <a:t> correlators (both in initial state and final state)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Both frameworks found to be related via moments over intrinsic transverse momenta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8608" y="544753"/>
            <a:ext cx="2248371" cy="8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4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8995039" y="830662"/>
            <a:ext cx="604066" cy="290068"/>
          </a:xfrm>
          <a:prstGeom prst="rect">
            <a:avLst/>
          </a:prstGeom>
        </p:spPr>
      </p:pic>
      <p:pic>
        <p:nvPicPr>
          <p:cNvPr id="13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0850172" y="864017"/>
            <a:ext cx="604066" cy="290068"/>
          </a:xfrm>
          <a:prstGeom prst="rect">
            <a:avLst/>
          </a:prstGeom>
        </p:spPr>
      </p:pic>
      <p:pic>
        <p:nvPicPr>
          <p:cNvPr id="14" name="図 4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9633519" y="228600"/>
            <a:ext cx="1086329" cy="226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980" y="2209800"/>
            <a:ext cx="2266446" cy="16861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85788" y="1446007"/>
            <a:ext cx="2349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q-g </a:t>
            </a:r>
            <a:r>
              <a:rPr lang="en-US" dirty="0" smtClean="0"/>
              <a:t>correlation (</a:t>
            </a:r>
            <a:r>
              <a:rPr lang="en-US" altLang="ja-JP" dirty="0">
                <a:sym typeface="Wingdings" panose="05000000000000000000" pitchFamily="2" charset="2"/>
              </a:rPr>
              <a:t>↔ </a:t>
            </a:r>
            <a:r>
              <a:rPr lang="en-US" altLang="ja-JP" dirty="0" smtClean="0">
                <a:sym typeface="Wingdings" panose="05000000000000000000" pitchFamily="2" charset="2"/>
              </a:rPr>
              <a:t>quark </a:t>
            </a:r>
            <a:r>
              <a:rPr lang="en-US" altLang="ja-JP" dirty="0" err="1" smtClean="0">
                <a:sym typeface="Wingdings" panose="05000000000000000000" pitchFamily="2" charset="2"/>
              </a:rPr>
              <a:t>Sivers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28775" y="3895361"/>
            <a:ext cx="3334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g-g correlation (</a:t>
            </a:r>
            <a:r>
              <a:rPr lang="en-US" dirty="0" err="1" smtClean="0"/>
              <a:t>trigluon</a:t>
            </a:r>
            <a:r>
              <a:rPr lang="en-US" dirty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↔ gluon </a:t>
            </a:r>
            <a:r>
              <a:rPr lang="en-US" altLang="ja-JP" dirty="0" err="1">
                <a:sym typeface="Wingdings" panose="05000000000000000000" pitchFamily="2" charset="2"/>
              </a:rPr>
              <a:t>Sivers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0594" y="4853807"/>
            <a:ext cx="2810985" cy="11055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53400" y="6063245"/>
            <a:ext cx="3547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q-g </a:t>
            </a:r>
            <a:r>
              <a:rPr lang="en-US" dirty="0" smtClean="0"/>
              <a:t>FF correlation </a:t>
            </a:r>
            <a:r>
              <a:rPr lang="en-US" dirty="0"/>
              <a:t>(</a:t>
            </a:r>
            <a:r>
              <a:rPr lang="en-US" altLang="ja-JP" dirty="0">
                <a:sym typeface="Wingdings" panose="05000000000000000000" pitchFamily="2" charset="2"/>
              </a:rPr>
              <a:t>↔ </a:t>
            </a:r>
            <a:r>
              <a:rPr lang="en-US" altLang="ja-JP" dirty="0" smtClean="0">
                <a:sym typeface="Wingdings" panose="05000000000000000000" pitchFamily="2" charset="2"/>
              </a:rPr>
              <a:t>Collins)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spin asymmetry contributions in </a:t>
            </a:r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356539" y="182745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Generally three pieces to </a:t>
            </a:r>
            <a:r>
              <a:rPr lang="en-US" dirty="0" err="1" smtClean="0"/>
              <a:t>p+p</a:t>
            </a:r>
            <a:r>
              <a:rPr lang="en-US" dirty="0" smtClean="0"/>
              <a:t> single transverse spin asymmetries: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Twist three correlation functions</a:t>
            </a:r>
            <a:r>
              <a:rPr lang="en-US" dirty="0" smtClean="0"/>
              <a:t> (quarks or gluons) in polarized proton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↔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Sivers</a:t>
            </a:r>
            <a:r>
              <a:rPr kumimoji="1" lang="en-US" altLang="ja-JP" dirty="0" smtClean="0">
                <a:sym typeface="Wingdings" panose="05000000000000000000" pitchFamily="2" charset="2"/>
              </a:rPr>
              <a:t> function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Twist three correlation function in </a:t>
            </a:r>
            <a:r>
              <a:rPr lang="en-US" dirty="0" err="1" smtClean="0">
                <a:solidFill>
                  <a:srgbClr val="008000"/>
                </a:solidFill>
              </a:rPr>
              <a:t>unpolarized</a:t>
            </a:r>
            <a:r>
              <a:rPr lang="en-US" dirty="0" smtClean="0">
                <a:solidFill>
                  <a:srgbClr val="008000"/>
                </a:solidFill>
              </a:rPr>
              <a:t> proton</a:t>
            </a:r>
            <a:r>
              <a:rPr lang="en-US" dirty="0" smtClean="0"/>
              <a:t> (with </a:t>
            </a:r>
            <a:r>
              <a:rPr lang="en-US" dirty="0" err="1" smtClean="0"/>
              <a:t>transversity</a:t>
            </a:r>
            <a:r>
              <a:rPr lang="en-US" dirty="0" smtClean="0"/>
              <a:t>)</a:t>
            </a:r>
            <a:r>
              <a:rPr kumimoji="1" lang="en-US" altLang="ja-JP" dirty="0">
                <a:sym typeface="Wingdings" panose="05000000000000000000" pitchFamily="2" charset="2"/>
              </a:rPr>
              <a:t> ↔ </a:t>
            </a:r>
            <a:r>
              <a:rPr kumimoji="1" lang="en-US" altLang="ja-JP" dirty="0" smtClean="0">
                <a:sym typeface="Wingdings" panose="05000000000000000000" pitchFamily="2" charset="2"/>
              </a:rPr>
              <a:t>Boer Mulders </a:t>
            </a:r>
            <a:r>
              <a:rPr kumimoji="1" lang="en-US" altLang="ja-JP" dirty="0">
                <a:sym typeface="Wingdings" panose="05000000000000000000" pitchFamily="2" charset="2"/>
              </a:rPr>
              <a:t>function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Twist three correlation in fragmentation</a:t>
            </a:r>
            <a:r>
              <a:rPr lang="en-US" dirty="0" smtClean="0"/>
              <a:t> </a:t>
            </a:r>
            <a:r>
              <a:rPr kumimoji="1" lang="en-US" altLang="ja-JP" dirty="0">
                <a:sym typeface="Wingdings" panose="05000000000000000000" pitchFamily="2" charset="2"/>
              </a:rPr>
              <a:t>↔ </a:t>
            </a:r>
            <a:r>
              <a:rPr kumimoji="1" lang="en-US" altLang="ja-JP" dirty="0" smtClean="0">
                <a:sym typeface="Wingdings" panose="05000000000000000000" pitchFamily="2" charset="2"/>
              </a:rPr>
              <a:t>Collins </a:t>
            </a:r>
            <a:r>
              <a:rPr kumimoji="1" lang="en-US" altLang="ja-JP" dirty="0">
                <a:sym typeface="Wingdings" panose="05000000000000000000" pitchFamily="2" charset="2"/>
              </a:rPr>
              <a:t>function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0890" y="4953000"/>
            <a:ext cx="586891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Efremov</a:t>
            </a:r>
            <a:r>
              <a:rPr lang="en-US" i="1" dirty="0" smtClean="0"/>
              <a:t>, </a:t>
            </a:r>
            <a:r>
              <a:rPr lang="en-US" i="1" dirty="0" err="1" smtClean="0"/>
              <a:t>Teryaev</a:t>
            </a:r>
            <a:r>
              <a:rPr lang="en-US" i="1" dirty="0"/>
              <a:t> Phys.Lett.B</a:t>
            </a:r>
            <a:r>
              <a:rPr lang="en-US" dirty="0"/>
              <a:t> 348 (1995) </a:t>
            </a:r>
            <a:r>
              <a:rPr lang="en-US" dirty="0" smtClean="0"/>
              <a:t>577</a:t>
            </a:r>
            <a:endParaRPr lang="en-US" i="1" dirty="0" smtClean="0"/>
          </a:p>
          <a:p>
            <a:r>
              <a:rPr lang="en-US" i="1" dirty="0" err="1" smtClean="0"/>
              <a:t>Qiu</a:t>
            </a:r>
            <a:r>
              <a:rPr lang="en-US" i="1" dirty="0" smtClean="0"/>
              <a:t>, </a:t>
            </a:r>
            <a:r>
              <a:rPr lang="en-US" i="1" dirty="0" err="1" smtClean="0"/>
              <a:t>Sterman</a:t>
            </a:r>
            <a:r>
              <a:rPr lang="en-US" i="1" dirty="0"/>
              <a:t> </a:t>
            </a:r>
            <a:r>
              <a:rPr lang="en-US" i="1" dirty="0">
                <a:hlinkClick r:id="rId3"/>
              </a:rPr>
              <a:t>Phys.Rev.D</a:t>
            </a:r>
            <a:r>
              <a:rPr lang="en-US" dirty="0">
                <a:hlinkClick r:id="rId3"/>
              </a:rPr>
              <a:t> 59 (1999) </a:t>
            </a:r>
            <a:r>
              <a:rPr lang="en-US" dirty="0" smtClean="0">
                <a:hlinkClick r:id="rId3"/>
              </a:rPr>
              <a:t>014004</a:t>
            </a:r>
            <a:endParaRPr lang="en-US" i="1" dirty="0" smtClean="0"/>
          </a:p>
          <a:p>
            <a:r>
              <a:rPr lang="en-US" i="1" dirty="0" smtClean="0"/>
              <a:t>Kanazawa, Koike </a:t>
            </a:r>
            <a:r>
              <a:rPr lang="en-US" i="1" dirty="0" smtClean="0">
                <a:hlinkClick r:id="rId4"/>
              </a:rPr>
              <a:t>Phys.Lett.B</a:t>
            </a:r>
            <a:r>
              <a:rPr lang="en-US" dirty="0" smtClean="0">
                <a:hlinkClick r:id="rId4"/>
              </a:rPr>
              <a:t> </a:t>
            </a:r>
            <a:r>
              <a:rPr lang="en-US" dirty="0">
                <a:hlinkClick r:id="rId4"/>
              </a:rPr>
              <a:t>478 (2000) </a:t>
            </a:r>
            <a:r>
              <a:rPr lang="en-US" dirty="0" smtClean="0">
                <a:hlinkClick r:id="rId4"/>
              </a:rPr>
              <a:t>121-126</a:t>
            </a:r>
            <a:endParaRPr lang="en-US" dirty="0" smtClean="0"/>
          </a:p>
          <a:p>
            <a:r>
              <a:rPr lang="en-US" i="1" dirty="0" smtClean="0"/>
              <a:t>Metz, </a:t>
            </a:r>
            <a:r>
              <a:rPr lang="en-US" i="1" dirty="0" err="1" smtClean="0"/>
              <a:t>Pitonyak</a:t>
            </a:r>
            <a:r>
              <a:rPr lang="en-US" i="1" dirty="0"/>
              <a:t> </a:t>
            </a:r>
            <a:r>
              <a:rPr lang="en-US" i="1" dirty="0">
                <a:hlinkClick r:id="rId5"/>
              </a:rPr>
              <a:t>Phys.Lett.B</a:t>
            </a:r>
            <a:r>
              <a:rPr lang="en-US" dirty="0">
                <a:hlinkClick r:id="rId5"/>
              </a:rPr>
              <a:t> 723 (2013) 365-370</a:t>
            </a:r>
            <a:endParaRPr lang="en-US" dirty="0"/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1" y="1865078"/>
            <a:ext cx="6019800" cy="21943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9200" y="4213792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a,b</a:t>
            </a:r>
            <a:r>
              <a:rPr lang="en-US" dirty="0" smtClean="0"/>
              <a:t>/c initial/final </a:t>
            </a:r>
            <a:r>
              <a:rPr lang="en-US" dirty="0" err="1" smtClean="0"/>
              <a:t>parton</a:t>
            </a:r>
            <a:r>
              <a:rPr lang="en-US" dirty="0" smtClean="0"/>
              <a:t> flavors</a:t>
            </a:r>
          </a:p>
          <a:p>
            <a:r>
              <a:rPr lang="en-US" dirty="0" smtClean="0"/>
              <a:t>A,B/C initial/final hadron/particle types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1447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ol proton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0" y="14478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unpol</a:t>
            </a:r>
            <a:r>
              <a:rPr lang="en-US" dirty="0" smtClean="0"/>
              <a:t> proton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29200" y="1441942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FS 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spin and TMDs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35000" b="66667"/>
          <a:stretch/>
        </p:blipFill>
        <p:spPr>
          <a:xfrm rot="5400000">
            <a:off x="3352800" y="566741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320"/>
            <a:ext cx="10363200" cy="822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photon measurements: the golden channel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825625"/>
                <a:ext cx="54102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As photon interacts only electromagnetically there are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no final state</a:t>
                </a:r>
                <a:r>
                  <a:rPr lang="en-US" dirty="0" smtClean="0"/>
                  <a:t> effects </a:t>
                </a:r>
                <a:r>
                  <a:rPr lang="en-US" dirty="0" smtClean="0">
                    <a:sym typeface="Wingdings" panose="05000000000000000000" pitchFamily="2" charset="2"/>
                  </a:rPr>
                  <a:t> only </a:t>
                </a:r>
                <a:r>
                  <a:rPr lang="en-US" dirty="0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probe initial state effects</a:t>
                </a: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Hard process contributions strongly favor quark-gluon interaction (very little quark-quark contributions)</a:t>
                </a:r>
              </a:p>
              <a:p>
                <a:r>
                  <a:rPr lang="en-US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Excellent probe of the tri-</a:t>
                </a:r>
                <a:r>
                  <a:rPr lang="en-US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g</a:t>
                </a:r>
                <a:r>
                  <a:rPr lang="en-US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luon correlator</a:t>
                </a:r>
              </a:p>
              <a:p>
                <a:r>
                  <a:rPr lang="en-US" dirty="0"/>
                  <a:t>But EM interaction costs </a:t>
                </a:r>
                <a:r>
                  <a:rPr lang="en-US" dirty="0" smtClean="0"/>
                  <a:t>you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𝐸𝑀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statistically difficult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825625"/>
                <a:ext cx="5410200" cy="4351338"/>
              </a:xfrm>
              <a:blipFill>
                <a:blip r:embed="rId2"/>
                <a:stretch>
                  <a:fillRect l="-1689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648202"/>
            <a:ext cx="4495800" cy="1528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Also </a:t>
            </a:r>
            <a:r>
              <a:rPr lang="en-US" dirty="0">
                <a:sym typeface="Wingdings" panose="05000000000000000000" pitchFamily="2" charset="2"/>
              </a:rPr>
              <a:t>not all photons produced </a:t>
            </a:r>
            <a:r>
              <a:rPr lang="en-US" dirty="0" smtClean="0">
                <a:sym typeface="Wingdings" panose="05000000000000000000" pitchFamily="2" charset="2"/>
              </a:rPr>
              <a:t>directly  need to understand and measure Background and its asymmetry 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539204"/>
            <a:ext cx="2209800" cy="1206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925342"/>
            <a:ext cx="2213392" cy="1646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77245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direct photon A</a:t>
            </a:r>
            <a:r>
              <a:rPr lang="en-US" baseline="-25000" dirty="0" smtClean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87262" y="1843716"/>
            <a:ext cx="4903938" cy="4424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direct photon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extracted at </a:t>
            </a:r>
            <a:r>
              <a:rPr lang="en-US" dirty="0" smtClean="0"/>
              <a:t>RHIC</a:t>
            </a:r>
          </a:p>
          <a:p>
            <a:r>
              <a:rPr lang="en-US" dirty="0" smtClean="0"/>
              <a:t>Mostly </a:t>
            </a:r>
            <a:r>
              <a:rPr lang="en-US" dirty="0"/>
              <a:t>sensitive to initial state </a:t>
            </a:r>
            <a:r>
              <a:rPr lang="en-US" dirty="0" smtClean="0"/>
              <a:t>effects (no fragmentation)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quark-gluon and gluon-gluon correlation functions</a:t>
            </a:r>
          </a:p>
          <a:p>
            <a:r>
              <a:rPr lang="en-US" dirty="0" smtClean="0"/>
              <a:t>Power </a:t>
            </a:r>
            <a:r>
              <a:rPr lang="en-US" dirty="0"/>
              <a:t>to constrain </a:t>
            </a:r>
            <a:r>
              <a:rPr lang="en-US" dirty="0" smtClean="0"/>
              <a:t>gluon-gluon </a:t>
            </a:r>
            <a:r>
              <a:rPr lang="en-US" dirty="0"/>
              <a:t>correlation </a:t>
            </a:r>
            <a:r>
              <a:rPr lang="en-US" dirty="0" smtClean="0"/>
              <a:t>function well, since quark impact expected to be small</a:t>
            </a:r>
            <a:endParaRPr lang="en-US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062" r="8146"/>
          <a:stretch/>
        </p:blipFill>
        <p:spPr>
          <a:xfrm>
            <a:off x="6132841" y="2450276"/>
            <a:ext cx="5240946" cy="322353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0" y="1765218"/>
            <a:ext cx="4156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Phys.Rev.Lett. 127 (2021) 162001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9601200" y="274320"/>
            <a:ext cx="533400" cy="335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0" y="5802634"/>
            <a:ext cx="1752600" cy="957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86639"/>
            <a:ext cx="1727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11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579827" y="2278609"/>
            <a:ext cx="4773973" cy="284092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0C377C0-B93B-4A9B-8FB1-443BFF4F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dynamics via </a:t>
            </a:r>
            <a:r>
              <a:rPr lang="en-US" dirty="0" smtClean="0"/>
              <a:t>direct photons in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C44EA7-A005-48A3-AC95-41433EABE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TSSA of prompt photon</a:t>
            </a:r>
            <a:br>
              <a:rPr lang="en-US" dirty="0"/>
            </a:br>
            <a:r>
              <a:rPr lang="en-US" dirty="0"/>
              <a:t>EMCal-based trigger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88B6095-CA8C-4195-8111-FBA229D5A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400" y="2671762"/>
            <a:ext cx="3994347" cy="2956322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53150" y="5240337"/>
            <a:ext cx="4591050" cy="1160463"/>
          </a:xfrm>
        </p:spPr>
        <p:txBody>
          <a:bodyPr>
            <a:normAutofit/>
          </a:bodyPr>
          <a:lstStyle/>
          <a:p>
            <a:r>
              <a:rPr lang="en-US" dirty="0" smtClean="0"/>
              <a:t>Substantial improvement possible with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sPHENIX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EF6BD-5DA7-4407-A164-E8F0EEA5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8/28-30/2022, TPIC autumn school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D625E-AB20-494C-AD5B-EA00F411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Ralf Seidl: experimental rsults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8451-7B2F-4442-A906-3CC9BEBA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BACFE-F418-451F-8055-10EC2B0154F7}"/>
              </a:ext>
            </a:extLst>
          </p:cNvPr>
          <p:cNvSpPr txBox="1"/>
          <p:nvPr/>
        </p:nvSpPr>
        <p:spPr>
          <a:xfrm>
            <a:off x="1154359" y="5669051"/>
            <a:ext cx="37481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sPHENIX BUP2021 [sPH-TRG-2021-001]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105400" y="2809875"/>
            <a:ext cx="2286000" cy="161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05400" y="4522736"/>
            <a:ext cx="2369223" cy="212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5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96600" cy="920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to go from here? Global fits on transverse quark-gluon structure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06" y="1600200"/>
            <a:ext cx="4575594" cy="2929288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1828800" y="5018441"/>
            <a:ext cx="9296400" cy="12296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Recent central rapidity PHENIX results (</a:t>
            </a:r>
            <a:r>
              <a:rPr lang="en-US" dirty="0" err="1" smtClean="0">
                <a:latin typeface="Symbol" panose="05050102010706020507" pitchFamily="18" charset="2"/>
              </a:rPr>
              <a:t>p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panose="05050102010706020507" pitchFamily="18" charset="2"/>
              </a:rPr>
              <a:t>h</a:t>
            </a:r>
            <a:r>
              <a:rPr lang="en-US" dirty="0" err="1" smtClean="0"/>
              <a:t>,Heavy</a:t>
            </a:r>
            <a:r>
              <a:rPr lang="en-US" dirty="0" smtClean="0"/>
              <a:t> flavor </a:t>
            </a:r>
            <a:r>
              <a:rPr lang="en-US" dirty="0" err="1" smtClean="0"/>
              <a:t>electons</a:t>
            </a:r>
            <a:r>
              <a:rPr lang="en-US" dirty="0" smtClean="0"/>
              <a:t>, direct photons) not yet included </a:t>
            </a:r>
          </a:p>
          <a:p>
            <a:r>
              <a:rPr lang="en-US" dirty="0" smtClean="0"/>
              <a:t>Impact on gluon </a:t>
            </a:r>
            <a:r>
              <a:rPr lang="en-US" dirty="0" err="1" smtClean="0"/>
              <a:t>Sivers</a:t>
            </a:r>
            <a:r>
              <a:rPr lang="en-US" dirty="0" smtClean="0"/>
              <a:t> function (tri-gluon correlator) expected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61" y="1600200"/>
            <a:ext cx="4019003" cy="2893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87000" y="1985432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Transversity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0287000" y="289983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921953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Collins 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55316" y="1205893"/>
            <a:ext cx="4998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Cammarota et al, PRD 102 (2020) 054002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4470197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RHIC, SIDIS, DY included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dependence of A</a:t>
            </a:r>
            <a:r>
              <a:rPr lang="en-US" baseline="-25000" dirty="0" smtClean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Asymmetries consistent with A</a:t>
            </a:r>
            <a:r>
              <a:rPr lang="en-US" baseline="30000" dirty="0" smtClean="0"/>
              <a:t>1/3</a:t>
            </a:r>
            <a:r>
              <a:rPr lang="en-US" dirty="0" smtClean="0"/>
              <a:t>  dependence as (initially) predicted by some CGC related nuclear effects (Hatta`17)</a:t>
            </a:r>
          </a:p>
          <a:p>
            <a:r>
              <a:rPr lang="en-US" dirty="0" smtClean="0"/>
              <a:t>No A dependence is ruled out</a:t>
            </a:r>
          </a:p>
          <a:p>
            <a:r>
              <a:rPr lang="en-US" dirty="0" smtClean="0"/>
              <a:t>Also consistent with suppression with increasing number of binary collisions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However, probed x and scale too large for expected CGC effects!</a:t>
            </a:r>
            <a:r>
              <a:rPr lang="en-US" dirty="0" smtClean="0"/>
              <a:t> (</a:t>
            </a:r>
            <a:r>
              <a:rPr lang="en-US" dirty="0" err="1"/>
              <a:t>S.Benic</a:t>
            </a:r>
            <a:r>
              <a:rPr lang="en-US" dirty="0"/>
              <a:t> and </a:t>
            </a:r>
            <a:r>
              <a:rPr lang="en-US" dirty="0" err="1"/>
              <a:t>Y.Hatta</a:t>
            </a:r>
            <a:r>
              <a:rPr lang="en-US" dirty="0"/>
              <a:t>, PRD99, </a:t>
            </a:r>
            <a:r>
              <a:rPr lang="en-US" dirty="0" smtClean="0"/>
              <a:t>094012 - Twist-3 </a:t>
            </a:r>
            <a:r>
              <a:rPr lang="en-US" dirty="0"/>
              <a:t>fragmentation + gluon saturation)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62" y="2222732"/>
            <a:ext cx="3281289" cy="46434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11094" y="381000"/>
            <a:ext cx="4156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hlinkClick r:id="rId3"/>
              </a:rPr>
              <a:t>Phys.Rev.Lett</a:t>
            </a:r>
            <a:r>
              <a:rPr lang="en-US" dirty="0">
                <a:hlinkClick r:id="rId3"/>
              </a:rPr>
              <a:t>. 123 (2019) 122001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1" t="4034" r="2850" b="59663"/>
          <a:stretch/>
        </p:blipFill>
        <p:spPr>
          <a:xfrm>
            <a:off x="5951836" y="673685"/>
            <a:ext cx="4760760" cy="1836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81" y="4869500"/>
            <a:ext cx="1115364" cy="836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32" y="4324107"/>
            <a:ext cx="1115364" cy="8365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3" b="38966"/>
          <a:stretch/>
        </p:blipFill>
        <p:spPr>
          <a:xfrm>
            <a:off x="9729318" y="5287761"/>
            <a:ext cx="962964" cy="6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405"/>
            <a:ext cx="8229600" cy="83771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Transverse spin asymmetries in </a:t>
            </a:r>
            <a:r>
              <a:rPr kumimoji="1" lang="en-US" altLang="ja-JP" dirty="0" err="1" smtClean="0"/>
              <a:t>pA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0816" y="1317600"/>
            <a:ext cx="3025655" cy="50076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Several theory predictions of diminished </a:t>
            </a:r>
            <a:r>
              <a:rPr kumimoji="1" lang="en-US" altLang="ja-JP" dirty="0" err="1" smtClean="0"/>
              <a:t>pA</a:t>
            </a:r>
            <a:r>
              <a:rPr kumimoji="1" lang="en-US" altLang="ja-JP" dirty="0" smtClean="0"/>
              <a:t> asymmetries due to nonlinear low-x behavior (either  final or initial state effects)</a:t>
            </a:r>
          </a:p>
          <a:p>
            <a:r>
              <a:rPr kumimoji="1" lang="en-US" altLang="ja-JP" dirty="0" smtClean="0"/>
              <a:t>No substantial reduction seen in 2015 STAR data</a:t>
            </a:r>
          </a:p>
          <a:p>
            <a:r>
              <a:rPr kumimoji="1" lang="en-US" altLang="ja-JP" dirty="0" smtClean="0"/>
              <a:t>However, origin of A</a:t>
            </a:r>
            <a:r>
              <a:rPr kumimoji="1" lang="en-US" altLang="ja-JP" baseline="-25000" dirty="0" smtClean="0"/>
              <a:t>N</a:t>
            </a:r>
            <a:r>
              <a:rPr kumimoji="1" lang="en-US" altLang="ja-JP" dirty="0" smtClean="0"/>
              <a:t> asymmetries still unclear 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72" y="1413167"/>
            <a:ext cx="6139227" cy="43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21106" y="990117"/>
                <a:ext cx="4801956" cy="408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2015: p</a:t>
                </a:r>
                <a:r>
                  <a:rPr lang="ja-JP" altLang="en-US" baseline="30000" dirty="0"/>
                  <a:t>↑</a:t>
                </a:r>
                <a:r>
                  <a:rPr lang="en-US" altLang="ja-JP" dirty="0"/>
                  <a:t>+A collision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i="1">
                        <a:latin typeface="Cambria Math" panose="02040503050406030204" pitchFamily="18" charset="0"/>
                      </a:rPr>
                      <m:t>=200 </m:t>
                    </m:r>
                  </m:oMath>
                </a14:m>
                <a:r>
                  <a:rPr lang="en-US" altLang="ja-JP" dirty="0"/>
                  <a:t>GeV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106" y="990117"/>
                <a:ext cx="4801956" cy="408060"/>
              </a:xfrm>
              <a:prstGeom prst="rect">
                <a:avLst/>
              </a:prstGeom>
              <a:blipFill>
                <a:blip r:embed="rId3"/>
                <a:stretch>
                  <a:fillRect l="-1269" t="-7463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6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15"/>
    </mc:Choice>
    <mc:Fallback xmlns="">
      <p:transition spd="slow" advTm="8131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transverse spin/TMD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Transversity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Sivers</a:t>
            </a:r>
            <a:r>
              <a:rPr lang="en-US" dirty="0" smtClean="0"/>
              <a:t> data only for 0.01&lt;x&lt;0.3 </a:t>
            </a:r>
          </a:p>
          <a:p>
            <a:r>
              <a:rPr lang="en-US" dirty="0" smtClean="0"/>
              <a:t>(almost) no information on sea quarks</a:t>
            </a:r>
          </a:p>
          <a:p>
            <a:r>
              <a:rPr lang="en-US" dirty="0" err="1" smtClean="0"/>
              <a:t>Transversity</a:t>
            </a:r>
            <a:r>
              <a:rPr lang="en-US" dirty="0" smtClean="0"/>
              <a:t> integrals needed for Tensor charge </a:t>
            </a:r>
            <a:r>
              <a:rPr lang="en-US" smtClean="0"/>
              <a:t>&lt;-&gt; </a:t>
            </a:r>
            <a:r>
              <a:rPr lang="en-US" smtClean="0"/>
              <a:t>Lattice/BSM</a:t>
            </a:r>
            <a:endParaRPr lang="en-US" dirty="0" smtClean="0"/>
          </a:p>
          <a:p>
            <a:r>
              <a:rPr lang="en-US" dirty="0" smtClean="0"/>
              <a:t>Many TMD extractions still in LO or with substantial theoretical assumptions</a:t>
            </a:r>
          </a:p>
          <a:p>
            <a:r>
              <a:rPr lang="en-US" dirty="0" smtClean="0"/>
              <a:t>TMD evolution uncertainties </a:t>
            </a:r>
          </a:p>
          <a:p>
            <a:r>
              <a:rPr lang="en-US" dirty="0"/>
              <a:t>True 3D pictures in x and </a:t>
            </a:r>
            <a:r>
              <a:rPr lang="en-US" dirty="0" err="1"/>
              <a:t>kt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92" y="1451133"/>
            <a:ext cx="4739264" cy="2142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463" y="3634872"/>
            <a:ext cx="3983362" cy="2819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51656" y="6454272"/>
            <a:ext cx="4083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     </a:t>
            </a:r>
            <a:r>
              <a:rPr lang="en-US" dirty="0" err="1" smtClean="0">
                <a:hlinkClick r:id="rId4"/>
              </a:rPr>
              <a:t>Phys.Lett.B</a:t>
            </a:r>
            <a:r>
              <a:rPr lang="en-US" dirty="0" smtClean="0">
                <a:hlinkClick r:id="rId4"/>
              </a:rPr>
              <a:t> 816 (2021) 136255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006475"/>
          </a:xfrm>
        </p:spPr>
        <p:txBody>
          <a:bodyPr/>
          <a:lstStyle/>
          <a:p>
            <a:r>
              <a:rPr lang="en-US" dirty="0" smtClean="0"/>
              <a:t>Transverse Single spin asymmetries (TSSAs)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2650" y="1219200"/>
            <a:ext cx="3867150" cy="46441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Left-Right asymmetries :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172200" y="2022746"/>
            <a:ext cx="4876800" cy="384064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Relative to the polarized proton spin direction </a:t>
            </a:r>
            <a:r>
              <a:rPr lang="en-US" dirty="0" smtClean="0">
                <a:solidFill>
                  <a:srgbClr val="FF0000"/>
                </a:solidFill>
              </a:rPr>
              <a:t>more</a:t>
            </a:r>
            <a:r>
              <a:rPr lang="en-US" dirty="0" smtClean="0"/>
              <a:t> particles get produced to the </a:t>
            </a:r>
            <a:r>
              <a:rPr lang="en-US" dirty="0" smtClean="0">
                <a:solidFill>
                  <a:srgbClr val="008000"/>
                </a:solidFill>
              </a:rPr>
              <a:t>left</a:t>
            </a:r>
            <a:r>
              <a:rPr lang="en-US" dirty="0" smtClean="0"/>
              <a:t> than to the </a:t>
            </a:r>
            <a:r>
              <a:rPr lang="en-US" dirty="0" smtClean="0">
                <a:solidFill>
                  <a:srgbClr val="008000"/>
                </a:solidFill>
              </a:rPr>
              <a:t>right</a:t>
            </a:r>
            <a:r>
              <a:rPr lang="en-US" dirty="0"/>
              <a:t> </a:t>
            </a:r>
            <a:r>
              <a:rPr lang="en-US" dirty="0" err="1" smtClean="0"/>
              <a:t>wrt</a:t>
            </a:r>
            <a:r>
              <a:rPr lang="en-US" dirty="0" smtClean="0"/>
              <a:t>. spin direction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The cross section is spin (and azimuthal angle) dependent</a:t>
            </a:r>
          </a:p>
          <a:p>
            <a:r>
              <a:rPr lang="en-US" dirty="0" smtClean="0"/>
              <a:t>Initially expected to be zero in perturbative QCD (helicity-flip of nearly massless quarks) - G</a:t>
            </a:r>
            <a:r>
              <a:rPr lang="en-US" dirty="0"/>
              <a:t>. L. Kane, J. </a:t>
            </a:r>
            <a:r>
              <a:rPr lang="en-US" dirty="0" err="1"/>
              <a:t>Pumplin</a:t>
            </a:r>
            <a:r>
              <a:rPr lang="en-US" dirty="0"/>
              <a:t>, and W. </a:t>
            </a:r>
            <a:r>
              <a:rPr lang="en-US" dirty="0" err="1"/>
              <a:t>Repko</a:t>
            </a:r>
            <a:r>
              <a:rPr lang="en-US" dirty="0"/>
              <a:t> </a:t>
            </a:r>
            <a:r>
              <a:rPr lang="en-US" i="1" dirty="0"/>
              <a:t>PRL</a:t>
            </a:r>
            <a:r>
              <a:rPr lang="en-US" b="1" dirty="0"/>
              <a:t>41</a:t>
            </a:r>
            <a:r>
              <a:rPr lang="en-US" dirty="0"/>
              <a:t>, 1689 (1978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86000" y="4652836"/>
            <a:ext cx="2343150" cy="1409049"/>
            <a:chOff x="685800" y="4724400"/>
            <a:chExt cx="3346054" cy="2247249"/>
          </a:xfrm>
        </p:grpSpPr>
        <p:pic>
          <p:nvPicPr>
            <p:cNvPr id="7" name="Picture 3" descr="C:\Users\rcseidl\Desktop\c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9995" r="10169" b="13928"/>
            <a:stretch/>
          </p:blipFill>
          <p:spPr bwMode="auto">
            <a:xfrm>
              <a:off x="685800" y="4724400"/>
              <a:ext cx="3346054" cy="224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286000" y="5105400"/>
              <a:ext cx="0" cy="762000"/>
            </a:xfrm>
            <a:prstGeom prst="straightConnector1">
              <a:avLst/>
            </a:prstGeom>
            <a:ln w="41275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11661"/>
            <a:ext cx="2669061" cy="739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908149"/>
            <a:ext cx="2949404" cy="6307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" y="776639"/>
            <a:ext cx="6278033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991600" cy="88192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Transverse single spin asymmetries (TSSA)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9721"/>
            <a:ext cx="5486403" cy="5171079"/>
          </a:xfrm>
        </p:spPr>
        <p:txBody>
          <a:bodyPr>
            <a:noAutofit/>
          </a:bodyPr>
          <a:lstStyle/>
          <a:p>
            <a:r>
              <a:rPr kumimoji="1" lang="en-US" altLang="ja-JP" sz="2400" dirty="0"/>
              <a:t>Large left-right asymmetries A</a:t>
            </a:r>
            <a:r>
              <a:rPr kumimoji="1" lang="en-US" altLang="ja-JP" sz="2400" baseline="-25000" dirty="0"/>
              <a:t>N</a:t>
            </a:r>
            <a:r>
              <a:rPr kumimoji="1" lang="en-US" altLang="ja-JP" sz="2400" dirty="0"/>
              <a:t> seen in polarized </a:t>
            </a:r>
            <a:r>
              <a:rPr kumimoji="1" lang="en-US" altLang="ja-JP" sz="2400" dirty="0" err="1" smtClean="0"/>
              <a:t>p+p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/>
              <a:t>collisions from low energies up to RHIC energies </a:t>
            </a:r>
            <a:r>
              <a:rPr kumimoji="1" lang="en-US" altLang="ja-JP" sz="2400" dirty="0" smtClean="0"/>
              <a:t>at 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forward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rapidities</a:t>
            </a:r>
            <a:endParaRPr kumimoji="1" lang="en-US" altLang="ja-JP" sz="2400" dirty="0"/>
          </a:p>
          <a:p>
            <a:r>
              <a:rPr kumimoji="1" lang="en-US" altLang="ja-JP" sz="2400" dirty="0"/>
              <a:t>Both </a:t>
            </a:r>
            <a:r>
              <a:rPr kumimoji="1" lang="en-US" altLang="ja-JP" sz="2400" dirty="0">
                <a:solidFill>
                  <a:srgbClr val="FF0000"/>
                </a:solidFill>
              </a:rPr>
              <a:t>initial state</a:t>
            </a:r>
            <a:r>
              <a:rPr kumimoji="1" lang="en-US" altLang="ja-JP" sz="2400" dirty="0"/>
              <a:t> and </a:t>
            </a:r>
            <a:r>
              <a:rPr kumimoji="1" lang="en-US" altLang="ja-JP" sz="2400" dirty="0">
                <a:solidFill>
                  <a:srgbClr val="FF0000"/>
                </a:solidFill>
              </a:rPr>
              <a:t>final state</a:t>
            </a:r>
            <a:r>
              <a:rPr kumimoji="1" lang="en-US" altLang="ja-JP" sz="2400" dirty="0"/>
              <a:t> effects </a:t>
            </a:r>
            <a:r>
              <a:rPr kumimoji="1" lang="en-US" altLang="ja-JP" sz="2400" dirty="0" smtClean="0"/>
              <a:t>can contribute </a:t>
            </a:r>
            <a:r>
              <a:rPr kumimoji="1" lang="en-US" altLang="ja-JP" sz="2400" dirty="0"/>
              <a:t>in forward pion asymmetries</a:t>
            </a:r>
          </a:p>
          <a:p>
            <a:r>
              <a:rPr kumimoji="1" lang="en-US" altLang="ja-JP" sz="2400" dirty="0" smtClean="0"/>
              <a:t>other origins (diffractive) could potentially also contribute </a:t>
            </a:r>
          </a:p>
          <a:p>
            <a:r>
              <a:rPr kumimoji="1" lang="en-US" altLang="ja-JP" sz="2400" dirty="0" smtClean="0"/>
              <a:t>A</a:t>
            </a:r>
            <a:r>
              <a:rPr kumimoji="1" lang="en-US" altLang="ja-JP" sz="2400" baseline="-25000" dirty="0" smtClean="0"/>
              <a:t>N</a:t>
            </a:r>
            <a:r>
              <a:rPr kumimoji="1" lang="en-US" altLang="ja-JP" sz="2400" dirty="0" smtClean="0"/>
              <a:t>s in </a:t>
            </a:r>
            <a:r>
              <a:rPr kumimoji="1" lang="en-US" altLang="ja-JP" sz="2400" dirty="0" err="1"/>
              <a:t>p+A</a:t>
            </a:r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collisions of </a:t>
            </a:r>
            <a:r>
              <a:rPr kumimoji="1" lang="en-US" altLang="ja-JP" sz="2400" dirty="0"/>
              <a:t>interest for low x behavior of cold nuclear matter </a:t>
            </a:r>
            <a:r>
              <a:rPr kumimoji="1" lang="en-US" altLang="ja-JP" sz="2400" dirty="0">
                <a:sym typeface="Wingdings" panose="05000000000000000000" pitchFamily="2" charset="2"/>
              </a:rPr>
              <a:t> A dependence of single spin asymmetries?</a:t>
            </a:r>
            <a:endParaRPr kumimoji="1" lang="ja-JP" altLang="en-US" sz="2400" dirty="0"/>
          </a:p>
          <a:p>
            <a:endParaRPr kumimoji="1" lang="en-US" altLang="ja-JP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grpSp>
        <p:nvGrpSpPr>
          <p:cNvPr id="10" name="Group 9"/>
          <p:cNvGrpSpPr/>
          <p:nvPr/>
        </p:nvGrpSpPr>
        <p:grpSpPr>
          <a:xfrm>
            <a:off x="6418236" y="1619498"/>
            <a:ext cx="5011763" cy="3333501"/>
            <a:chOff x="4648200" y="2197488"/>
            <a:chExt cx="3978321" cy="23745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86694"/>
            <a:stretch/>
          </p:blipFill>
          <p:spPr>
            <a:xfrm>
              <a:off x="4648200" y="4118776"/>
              <a:ext cx="3978321" cy="4532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b="41473"/>
            <a:stretch/>
          </p:blipFill>
          <p:spPr>
            <a:xfrm>
              <a:off x="4648200" y="2197488"/>
              <a:ext cx="3978321" cy="199351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36985"/>
            <a:ext cx="2003809" cy="580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9400" y="203726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A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13378" y="635823"/>
            <a:ext cx="3062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Collins: </a:t>
            </a:r>
            <a:r>
              <a:rPr lang="en-US" sz="1400" i="1" dirty="0" smtClean="0">
                <a:hlinkClick r:id="rId2"/>
              </a:rPr>
              <a:t>Nucl.Phys.B</a:t>
            </a:r>
            <a:r>
              <a:rPr lang="en-US" sz="1400" dirty="0" smtClean="0">
                <a:hlinkClick r:id="rId2"/>
              </a:rPr>
              <a:t> 396 (1993) 161</a:t>
            </a:r>
            <a:endParaRPr lang="en-US" sz="1400" dirty="0"/>
          </a:p>
        </p:txBody>
      </p:sp>
      <p:pic>
        <p:nvPicPr>
          <p:cNvPr id="1028" name="Picture 4" descr="C:\Users\rcseidl\Documents\BELLE\ulispov\projects\New Folder\siv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" y="-83365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cseidl\Documents\BELLE\ulispov\projects\New Folder\coltr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5" y="-83365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981200" y="76200"/>
            <a:ext cx="4040188" cy="659352"/>
          </a:xfrm>
        </p:spPr>
        <p:txBody>
          <a:bodyPr/>
          <a:lstStyle/>
          <a:p>
            <a:r>
              <a:rPr kumimoji="1" lang="en-US" altLang="ja-JP" dirty="0" err="1" smtClean="0"/>
              <a:t>Sivers</a:t>
            </a:r>
            <a:r>
              <a:rPr kumimoji="1" lang="en-US" altLang="ja-JP" dirty="0" smtClean="0"/>
              <a:t> Function</a:t>
            </a:r>
            <a:endParaRPr kumimoji="1" lang="ja-JP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295784" y="2054434"/>
            <a:ext cx="5343016" cy="3279569"/>
          </a:xfrm>
        </p:spPr>
        <p:txBody>
          <a:bodyPr>
            <a:normAutofit/>
          </a:bodyPr>
          <a:lstStyle/>
          <a:p>
            <a:r>
              <a:rPr kumimoji="1" lang="en-US" altLang="ja-JP" sz="2200" dirty="0"/>
              <a:t>Proton–spin – quark orbit (</a:t>
            </a:r>
            <a:r>
              <a:rPr kumimoji="1" lang="en-US" altLang="ja-JP" sz="2200" dirty="0" err="1">
                <a:solidFill>
                  <a:srgbClr val="002060"/>
                </a:solidFill>
              </a:rPr>
              <a:t>k</a:t>
            </a:r>
            <a:r>
              <a:rPr kumimoji="1" lang="en-US" altLang="ja-JP" sz="2200" baseline="-25000" dirty="0" err="1">
                <a:solidFill>
                  <a:srgbClr val="002060"/>
                </a:solidFill>
              </a:rPr>
              <a:t>T</a:t>
            </a:r>
            <a:r>
              <a:rPr kumimoji="1" lang="en-US" altLang="ja-JP" sz="2200" dirty="0"/>
              <a:t>) correlation (</a:t>
            </a:r>
            <a:r>
              <a:rPr kumimoji="1" lang="en-US" altLang="ja-JP" sz="2200" dirty="0">
                <a:solidFill>
                  <a:srgbClr val="FF0000"/>
                </a:solidFill>
              </a:rPr>
              <a:t>relation to orbital angular momentum</a:t>
            </a:r>
            <a:r>
              <a:rPr kumimoji="1" lang="en-US" altLang="ja-JP" sz="2200" dirty="0"/>
              <a:t>)</a:t>
            </a:r>
          </a:p>
          <a:p>
            <a:r>
              <a:rPr kumimoji="1" lang="en-US" altLang="ja-JP" sz="2200" dirty="0"/>
              <a:t>Transverse momentum imbalance in nucleon creates asymmetry</a:t>
            </a:r>
          </a:p>
          <a:p>
            <a:r>
              <a:rPr kumimoji="1" lang="en-US" altLang="ja-JP" sz="2200" dirty="0"/>
              <a:t>Suggested by </a:t>
            </a:r>
            <a:r>
              <a:rPr kumimoji="1" lang="en-US" altLang="ja-JP" sz="2200" dirty="0" err="1"/>
              <a:t>Sivers</a:t>
            </a:r>
            <a:r>
              <a:rPr kumimoji="1" lang="en-US" altLang="ja-JP" sz="2200" dirty="0"/>
              <a:t> (1990), initially dismissed </a:t>
            </a:r>
            <a:r>
              <a:rPr kumimoji="1" lang="en-US" altLang="ja-JP" sz="2200" dirty="0" smtClean="0"/>
              <a:t>by Collins</a:t>
            </a:r>
            <a:r>
              <a:rPr kumimoji="1" lang="en-US" altLang="ja-JP" sz="2200" dirty="0"/>
              <a:t>, resurrected by Brodsky (2002), Collins </a:t>
            </a:r>
            <a:r>
              <a:rPr kumimoji="1" lang="en-US" altLang="ja-JP" sz="2200" dirty="0">
                <a:sym typeface="Wingdings" panose="05000000000000000000" pitchFamily="2" charset="2"/>
              </a:rPr>
              <a:t>special process </a:t>
            </a:r>
            <a:r>
              <a:rPr kumimoji="1" lang="en-US" altLang="ja-JP" sz="2200" dirty="0" smtClean="0">
                <a:sym typeface="Wingdings" panose="05000000000000000000" pitchFamily="2" charset="2"/>
              </a:rPr>
              <a:t>dependence (sign change  DY↔SIDIS) </a:t>
            </a:r>
            <a:endParaRPr kumimoji="1" lang="en-US" altLang="ja-JP" sz="22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5945880" y="76203"/>
            <a:ext cx="4858603" cy="654843"/>
          </a:xfrm>
        </p:spPr>
        <p:txBody>
          <a:bodyPr/>
          <a:lstStyle/>
          <a:p>
            <a:r>
              <a:rPr kumimoji="1" lang="en-US" altLang="ja-JP" dirty="0" smtClean="0"/>
              <a:t>Collins Function (x </a:t>
            </a:r>
            <a:r>
              <a:rPr kumimoji="1" lang="en-US" altLang="ja-JP" dirty="0" err="1" smtClean="0"/>
              <a:t>Transversity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6224444" y="2054434"/>
            <a:ext cx="5357955" cy="3279569"/>
          </a:xfrm>
        </p:spPr>
        <p:txBody>
          <a:bodyPr>
            <a:noAutofit/>
          </a:bodyPr>
          <a:lstStyle/>
          <a:p>
            <a:r>
              <a:rPr kumimoji="1" lang="en-US" altLang="ja-JP" sz="2200" dirty="0">
                <a:solidFill>
                  <a:srgbClr val="008000"/>
                </a:solidFill>
              </a:rPr>
              <a:t>Quark spin</a:t>
            </a:r>
            <a:r>
              <a:rPr kumimoji="1" lang="en-US" altLang="ja-JP" sz="2200" dirty="0"/>
              <a:t> – hadron transverse momentum correlation (in fragmentation)</a:t>
            </a:r>
          </a:p>
          <a:p>
            <a:r>
              <a:rPr kumimoji="1" lang="en-US" altLang="ja-JP" sz="2200" dirty="0"/>
              <a:t>Preferred direction of hadron  creates asymmetry</a:t>
            </a:r>
          </a:p>
          <a:p>
            <a:r>
              <a:rPr kumimoji="1" lang="en-US" altLang="ja-JP" sz="2200" dirty="0"/>
              <a:t>Analyzer for quark </a:t>
            </a:r>
            <a:r>
              <a:rPr kumimoji="1" lang="en-US" altLang="ja-JP" sz="2200" dirty="0" err="1"/>
              <a:t>transversity</a:t>
            </a:r>
            <a:r>
              <a:rPr kumimoji="1" lang="en-US" altLang="ja-JP" sz="2200" dirty="0"/>
              <a:t> (transverse quark spin) </a:t>
            </a:r>
            <a:r>
              <a:rPr kumimoji="1" lang="en-US" altLang="ja-JP" sz="2200" dirty="0">
                <a:sym typeface="Wingdings" panose="05000000000000000000" pitchFamily="2" charset="2"/>
              </a:rPr>
              <a:t> access to tensor charge (Lattice, </a:t>
            </a:r>
            <a:r>
              <a:rPr kumimoji="1" lang="en-US" altLang="ja-JP" sz="2200" dirty="0">
                <a:solidFill>
                  <a:srgbClr val="FF0000"/>
                </a:solidFill>
                <a:sym typeface="Wingdings" panose="05000000000000000000" pitchFamily="2" charset="2"/>
              </a:rPr>
              <a:t>BSM</a:t>
            </a:r>
            <a:r>
              <a:rPr kumimoji="1" lang="en-US" altLang="ja-JP" sz="2200" dirty="0">
                <a:sym typeface="Wingdings" panose="05000000000000000000" pitchFamily="2" charset="2"/>
              </a:rPr>
              <a:t>?)</a:t>
            </a:r>
          </a:p>
          <a:p>
            <a:r>
              <a:rPr kumimoji="1" lang="en-US" altLang="ja-JP" sz="2200" dirty="0">
                <a:sym typeface="Wingdings" panose="05000000000000000000" pitchFamily="2" charset="2"/>
              </a:rPr>
              <a:t>A polarized (</a:t>
            </a:r>
            <a:r>
              <a:rPr kumimoji="1" lang="en-US" altLang="ja-JP" sz="2200" dirty="0" err="1">
                <a:sym typeface="Wingdings" panose="05000000000000000000" pitchFamily="2" charset="2"/>
              </a:rPr>
              <a:t>ie</a:t>
            </a:r>
            <a:r>
              <a:rPr kumimoji="1" lang="en-US" altLang="ja-JP" sz="2200" dirty="0">
                <a:sym typeface="Wingdings" panose="05000000000000000000" pitchFamily="2" charset="2"/>
              </a:rPr>
              <a:t> signed) fragmentation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021391" y="789712"/>
            <a:ext cx="33051" cy="4391891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 descr="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59767"/>
            <a:ext cx="3028949" cy="1310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5308937"/>
            <a:ext cx="2971799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Both effects </a:t>
            </a:r>
            <a:r>
              <a:rPr lang="en-US" dirty="0"/>
              <a:t>measured separately for quarks in SIDIS, FFs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86807" y="1777271"/>
            <a:ext cx="2792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Sivers</a:t>
            </a:r>
            <a:r>
              <a:rPr lang="en-US" sz="1400" i="1" dirty="0" smtClean="0"/>
              <a:t>: </a:t>
            </a:r>
            <a:r>
              <a:rPr lang="en-US" sz="1400" i="1" dirty="0" smtClean="0">
                <a:hlinkClick r:id="rId6"/>
              </a:rPr>
              <a:t>Phys.Rev.D</a:t>
            </a:r>
            <a:r>
              <a:rPr lang="en-US" sz="1400" dirty="0" smtClean="0">
                <a:hlinkClick r:id="rId6"/>
              </a:rPr>
              <a:t> </a:t>
            </a:r>
            <a:r>
              <a:rPr lang="en-US" sz="1400" dirty="0">
                <a:hlinkClick r:id="rId6"/>
              </a:rPr>
              <a:t>41 (1990) 83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1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61"/>
    </mc:Choice>
    <mc:Fallback xmlns="">
      <p:transition spd="slow" advTm="17106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 descr=" 69"/>
          <p:cNvSpPr>
            <a:spLocks noGrp="1"/>
          </p:cNvSpPr>
          <p:nvPr>
            <p:ph type="ftr" sz="quarter" idx="11"/>
          </p:nvPr>
        </p:nvSpPr>
        <p:spPr>
          <a:xfrm>
            <a:off x="4800600" y="6416676"/>
            <a:ext cx="29718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2">
                    <a:shade val="90000"/>
                  </a:schemeClr>
                </a:solidFill>
              </a:rPr>
              <a:t>Ralf Seidl: experimental rsults </a:t>
            </a:r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0" name="Slide Number Placeholder 4" descr=" 70"/>
          <p:cNvSpPr>
            <a:spLocks noGrp="1"/>
          </p:cNvSpPr>
          <p:nvPr>
            <p:ph type="sldNum" sz="quarter" idx="12"/>
          </p:nvPr>
        </p:nvSpPr>
        <p:spPr>
          <a:xfrm>
            <a:off x="7391400" y="6416676"/>
            <a:ext cx="2514600" cy="365125"/>
          </a:xfrm>
        </p:spPr>
        <p:txBody>
          <a:bodyPr/>
          <a:lstStyle/>
          <a:p>
            <a:pPr algn="l">
              <a:defRPr/>
            </a:pPr>
            <a:fld id="{EA8FB0E1-A9BB-49C9-8E4C-2EB9392A258B}" type="slidenum">
              <a:rPr lang="en-US">
                <a:solidFill>
                  <a:schemeClr val="tx2">
                    <a:shade val="90000"/>
                  </a:schemeClr>
                </a:solidFill>
              </a:rPr>
              <a:pPr algn="l">
                <a:defRPr/>
              </a:pPr>
              <a:t>7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1" name="Date Placeholder 5" descr=" 71"/>
          <p:cNvSpPr>
            <a:spLocks noGrp="1"/>
          </p:cNvSpPr>
          <p:nvPr>
            <p:ph type="dt" sz="quarter" idx="10"/>
          </p:nvPr>
        </p:nvSpPr>
        <p:spPr>
          <a:xfrm>
            <a:off x="1295400" y="6416676"/>
            <a:ext cx="2667000" cy="365125"/>
          </a:xfrm>
        </p:spPr>
        <p:txBody>
          <a:bodyPr/>
          <a:lstStyle/>
          <a:p>
            <a:pPr algn="r"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ea typeface="ＭＳ Ｐゴシック" pitchFamily="50" charset="-128"/>
              </a:rPr>
              <a:t>8/28-30/2022, TPIC autumn school</a:t>
            </a:r>
            <a:endParaRPr lang="en-US" altLang="ja-JP" dirty="0">
              <a:solidFill>
                <a:schemeClr val="tx2">
                  <a:shade val="90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54277" name="Text Box 188" descr=" 54277"/>
          <p:cNvSpPr txBox="1">
            <a:spLocks noChangeArrowheads="1"/>
          </p:cNvSpPr>
          <p:nvPr/>
        </p:nvSpPr>
        <p:spPr bwMode="auto">
          <a:xfrm>
            <a:off x="6629400" y="3048000"/>
            <a:ext cx="3505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q(x), </a:t>
            </a: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G(x)</a:t>
            </a:r>
          </a:p>
        </p:txBody>
      </p:sp>
      <p:sp>
        <p:nvSpPr>
          <p:cNvPr id="644278" name="Rectangle 182" descr=" 644278"/>
          <p:cNvSpPr>
            <a:spLocks noChangeArrowheads="1"/>
          </p:cNvSpPr>
          <p:nvPr/>
        </p:nvSpPr>
        <p:spPr bwMode="auto">
          <a:xfrm>
            <a:off x="5943600" y="2895600"/>
            <a:ext cx="4267200" cy="1066800"/>
          </a:xfrm>
          <a:prstGeom prst="rect">
            <a:avLst/>
          </a:prstGeom>
          <a:solidFill>
            <a:srgbClr val="00FF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Difference of quarks with parallel and antiparallel polarization relative to </a:t>
            </a:r>
            <a:r>
              <a:rPr lang="en-US" sz="1600">
                <a:solidFill>
                  <a:srgbClr val="FF0000"/>
                </a:solidFill>
              </a:rPr>
              <a:t>longitudinally</a:t>
            </a:r>
            <a:r>
              <a:rPr lang="en-US" sz="1600"/>
              <a:t> polarized proton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(known from fixed target (SI)DIS experiments)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/>
          </a:p>
        </p:txBody>
      </p:sp>
      <p:sp>
        <p:nvSpPr>
          <p:cNvPr id="54279" name="Text Box 187" descr=" 54279"/>
          <p:cNvSpPr txBox="1">
            <a:spLocks noChangeArrowheads="1"/>
          </p:cNvSpPr>
          <p:nvPr/>
        </p:nvSpPr>
        <p:spPr bwMode="auto">
          <a:xfrm>
            <a:off x="7010400" y="1447800"/>
            <a:ext cx="26670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q(x),G(x)</a:t>
            </a:r>
          </a:p>
        </p:txBody>
      </p:sp>
      <p:sp>
        <p:nvSpPr>
          <p:cNvPr id="644099" name="Rectangle 3" descr=" 644099"/>
          <p:cNvSpPr>
            <a:spLocks noGrp="1" noChangeArrowheads="1"/>
          </p:cNvSpPr>
          <p:nvPr>
            <p:ph type="body" idx="1"/>
          </p:nvPr>
        </p:nvSpPr>
        <p:spPr>
          <a:xfrm>
            <a:off x="5943600" y="1295400"/>
            <a:ext cx="4267200" cy="1143000"/>
          </a:xfrm>
          <a:solidFill>
            <a:srgbClr val="FF9966">
              <a:alpha val="78038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Sum of quarks with parallel and antiparallel polarization relative to proton  spin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(well known from Collider DIS experiments)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/>
          </a:p>
        </p:txBody>
      </p:sp>
      <p:sp>
        <p:nvSpPr>
          <p:cNvPr id="54281" name="Text Box 189" descr=" 54281"/>
          <p:cNvSpPr txBox="1">
            <a:spLocks noChangeArrowheads="1"/>
          </p:cNvSpPr>
          <p:nvPr/>
        </p:nvSpPr>
        <p:spPr bwMode="auto">
          <a:xfrm>
            <a:off x="7467600" y="4648200"/>
            <a:ext cx="1981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q(x)</a:t>
            </a:r>
          </a:p>
        </p:txBody>
      </p:sp>
      <p:sp>
        <p:nvSpPr>
          <p:cNvPr id="54286" name="Rectangle 2" descr=" 54286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919774"/>
          </a:xfrm>
        </p:spPr>
        <p:txBody>
          <a:bodyPr/>
          <a:lstStyle/>
          <a:p>
            <a:pPr eaLnBrk="1" hangingPunct="1"/>
            <a:r>
              <a:rPr lang="en-US" dirty="0" smtClean="0"/>
              <a:t>Transverse quark polarization</a:t>
            </a:r>
          </a:p>
        </p:txBody>
      </p:sp>
      <p:sp>
        <p:nvSpPr>
          <p:cNvPr id="644279" name="Rectangle 183" descr=" 644279"/>
          <p:cNvSpPr>
            <a:spLocks noChangeArrowheads="1"/>
          </p:cNvSpPr>
          <p:nvPr/>
        </p:nvSpPr>
        <p:spPr bwMode="auto">
          <a:xfrm>
            <a:off x="5943600" y="4495800"/>
            <a:ext cx="4267200" cy="1066800"/>
          </a:xfrm>
          <a:prstGeom prst="rect">
            <a:avLst/>
          </a:prstGeom>
          <a:solidFill>
            <a:srgbClr val="FF9900">
              <a:alpha val="6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Difference of quarks with parallel and antiparallel polarization relative to </a:t>
            </a:r>
            <a:r>
              <a:rPr lang="en-US" sz="1600">
                <a:solidFill>
                  <a:srgbClr val="FF0000"/>
                </a:solidFill>
              </a:rPr>
              <a:t>transversely</a:t>
            </a:r>
            <a:r>
              <a:rPr lang="en-US" sz="1600"/>
              <a:t> polarized proton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(first results from HERMES and COMPASS – with the help of Belle)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/>
          </a:p>
        </p:txBody>
      </p:sp>
      <p:sp>
        <p:nvSpPr>
          <p:cNvPr id="54301" name="Text Box 184" descr=" 54301"/>
          <p:cNvSpPr txBox="1">
            <a:spLocks noChangeArrowheads="1"/>
          </p:cNvSpPr>
          <p:nvPr/>
        </p:nvSpPr>
        <p:spPr bwMode="auto">
          <a:xfrm>
            <a:off x="1600200" y="2133601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Unpolarized distribution function q(x)</a:t>
            </a:r>
          </a:p>
        </p:txBody>
      </p:sp>
      <p:sp>
        <p:nvSpPr>
          <p:cNvPr id="54302" name="Text Box 185" descr=" 54302"/>
          <p:cNvSpPr txBox="1">
            <a:spLocks noChangeArrowheads="1"/>
          </p:cNvSpPr>
          <p:nvPr/>
        </p:nvSpPr>
        <p:spPr bwMode="auto">
          <a:xfrm>
            <a:off x="1600200" y="3870326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Helicity distribution function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q(x)</a:t>
            </a:r>
          </a:p>
        </p:txBody>
      </p:sp>
      <p:sp>
        <p:nvSpPr>
          <p:cNvPr id="54303" name="Text Box 186" descr=" 54303"/>
          <p:cNvSpPr txBox="1">
            <a:spLocks noChangeArrowheads="1"/>
          </p:cNvSpPr>
          <p:nvPr/>
        </p:nvSpPr>
        <p:spPr bwMode="auto">
          <a:xfrm>
            <a:off x="1600200" y="5715001"/>
            <a:ext cx="44958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Transversity distribution function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q(x)</a:t>
            </a:r>
          </a:p>
        </p:txBody>
      </p:sp>
      <p:sp>
        <p:nvSpPr>
          <p:cNvPr id="83" name="Line 25" descr=" 54290"/>
          <p:cNvSpPr>
            <a:spLocks noChangeShapeType="1"/>
          </p:cNvSpPr>
          <p:nvPr/>
        </p:nvSpPr>
        <p:spPr bwMode="auto">
          <a:xfrm>
            <a:off x="33528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84" name="Group 126" descr=" 8"/>
          <p:cNvGrpSpPr>
            <a:grpSpLocks/>
          </p:cNvGrpSpPr>
          <p:nvPr/>
        </p:nvGrpSpPr>
        <p:grpSpPr bwMode="auto">
          <a:xfrm rot="-5400000">
            <a:off x="1866900" y="1181100"/>
            <a:ext cx="838200" cy="1066800"/>
            <a:chOff x="240" y="528"/>
            <a:chExt cx="2496" cy="3168"/>
          </a:xfrm>
        </p:grpSpPr>
        <p:sp>
          <p:nvSpPr>
            <p:cNvPr id="85" name="AutoShape 1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7" name="AutoShape 1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8" name="Oval 1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9" name="Group 131" descr=" 9"/>
          <p:cNvGrpSpPr>
            <a:grpSpLocks/>
          </p:cNvGrpSpPr>
          <p:nvPr/>
        </p:nvGrpSpPr>
        <p:grpSpPr bwMode="auto">
          <a:xfrm rot="5400000">
            <a:off x="4114800" y="1143000"/>
            <a:ext cx="838200" cy="1143000"/>
            <a:chOff x="3120" y="528"/>
            <a:chExt cx="2496" cy="3168"/>
          </a:xfrm>
        </p:grpSpPr>
        <p:sp>
          <p:nvSpPr>
            <p:cNvPr id="90" name="AutoShape 1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1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" name="AutoShape 1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Oval 1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4" name="Line 136" descr=" 54296"/>
          <p:cNvSpPr>
            <a:spLocks noChangeShapeType="1"/>
          </p:cNvSpPr>
          <p:nvPr/>
        </p:nvSpPr>
        <p:spPr bwMode="auto">
          <a:xfrm>
            <a:off x="31242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95" name="Group 171" descr=" 10"/>
          <p:cNvGrpSpPr>
            <a:grpSpLocks/>
          </p:cNvGrpSpPr>
          <p:nvPr/>
        </p:nvGrpSpPr>
        <p:grpSpPr bwMode="auto">
          <a:xfrm rot="-5400000">
            <a:off x="1866900" y="2724500"/>
            <a:ext cx="838200" cy="1066800"/>
            <a:chOff x="240" y="528"/>
            <a:chExt cx="2496" cy="3168"/>
          </a:xfrm>
        </p:grpSpPr>
        <p:sp>
          <p:nvSpPr>
            <p:cNvPr id="96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7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8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9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0" name="Group 176" descr=" 11"/>
          <p:cNvGrpSpPr>
            <a:grpSpLocks/>
          </p:cNvGrpSpPr>
          <p:nvPr/>
        </p:nvGrpSpPr>
        <p:grpSpPr bwMode="auto">
          <a:xfrm rot="5400000">
            <a:off x="4114800" y="2686400"/>
            <a:ext cx="838200" cy="1143000"/>
            <a:chOff x="3120" y="528"/>
            <a:chExt cx="2496" cy="3168"/>
          </a:xfrm>
        </p:grpSpPr>
        <p:sp>
          <p:nvSpPr>
            <p:cNvPr id="101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2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3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4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5" name="Line 181" descr=" 644277"/>
          <p:cNvSpPr>
            <a:spLocks noChangeShapeType="1"/>
          </p:cNvSpPr>
          <p:nvPr/>
        </p:nvSpPr>
        <p:spPr bwMode="auto">
          <a:xfrm>
            <a:off x="3124200" y="32198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06" name="Group 171" descr=" 10"/>
          <p:cNvGrpSpPr>
            <a:grpSpLocks/>
          </p:cNvGrpSpPr>
          <p:nvPr/>
        </p:nvGrpSpPr>
        <p:grpSpPr bwMode="auto">
          <a:xfrm>
            <a:off x="1869675" y="4556025"/>
            <a:ext cx="838200" cy="1066800"/>
            <a:chOff x="240" y="528"/>
            <a:chExt cx="2496" cy="3168"/>
          </a:xfrm>
        </p:grpSpPr>
        <p:sp>
          <p:nvSpPr>
            <p:cNvPr id="107" name="AutoShape 17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" name="Oval 17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" name="AutoShape 174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0" name="Oval 175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1" name="Group 176" descr=" 11"/>
          <p:cNvGrpSpPr>
            <a:grpSpLocks/>
          </p:cNvGrpSpPr>
          <p:nvPr/>
        </p:nvGrpSpPr>
        <p:grpSpPr bwMode="auto">
          <a:xfrm>
            <a:off x="4117575" y="4517925"/>
            <a:ext cx="838200" cy="1143000"/>
            <a:chOff x="3120" y="528"/>
            <a:chExt cx="2496" cy="3168"/>
          </a:xfrm>
        </p:grpSpPr>
        <p:sp>
          <p:nvSpPr>
            <p:cNvPr id="112" name="AutoShape 177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3" name="Oval 178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4" name="AutoShape 179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5" name="Oval 180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6" name="Line 181" descr=" 644277"/>
          <p:cNvSpPr>
            <a:spLocks noChangeShapeType="1"/>
          </p:cNvSpPr>
          <p:nvPr/>
        </p:nvSpPr>
        <p:spPr bwMode="auto">
          <a:xfrm>
            <a:off x="3126975" y="5051325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0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Transverse Spin and TMDs</a:t>
            </a:r>
            <a:endParaRPr kumimoji="1" lang="ja-JP" alt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sz="half" idx="1"/>
          </p:nvPr>
        </p:nvSpPr>
        <p:spPr>
          <a:xfrm>
            <a:off x="312634" y="3044973"/>
            <a:ext cx="4537903" cy="30663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3200" dirty="0" err="1"/>
              <a:t>Transversity</a:t>
            </a:r>
            <a:endParaRPr kumimoji="1" lang="en-US" altLang="ja-JP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3200" dirty="0" err="1"/>
              <a:t>Sivers</a:t>
            </a:r>
            <a:r>
              <a:rPr kumimoji="1" lang="en-US" altLang="ja-JP" sz="3200" dirty="0"/>
              <a:t>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3200" dirty="0"/>
              <a:t>Boer Mulders function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7286285" y="3044973"/>
            <a:ext cx="4537903" cy="3066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Closely related:</a:t>
            </a:r>
          </a:p>
          <a:p>
            <a:pPr marL="342900" indent="-342900"/>
            <a:r>
              <a:rPr lang="en-US" dirty="0"/>
              <a:t>Higher Twist correlations (TMD moments)</a:t>
            </a:r>
          </a:p>
          <a:p>
            <a:pPr marL="342900" indent="-342900"/>
            <a:r>
              <a:rPr lang="en-US" dirty="0"/>
              <a:t>TMD FFs (Collins, polarizing FFs,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45" y="3716242"/>
            <a:ext cx="1040633" cy="3776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1" y="4655467"/>
            <a:ext cx="1787080" cy="4610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3" y="5785951"/>
            <a:ext cx="1815620" cy="46104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532" y="4037055"/>
            <a:ext cx="885334" cy="25142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46" y="4879060"/>
            <a:ext cx="952382" cy="367237"/>
          </a:xfrm>
          <a:prstGeom prst="rect">
            <a:avLst/>
          </a:prstGeom>
        </p:spPr>
      </p:pic>
      <p:grpSp>
        <p:nvGrpSpPr>
          <p:cNvPr id="47" name="Group 126"/>
          <p:cNvGrpSpPr>
            <a:grpSpLocks/>
          </p:cNvGrpSpPr>
          <p:nvPr/>
        </p:nvGrpSpPr>
        <p:grpSpPr bwMode="auto">
          <a:xfrm rot="10800000">
            <a:off x="4473807" y="3134140"/>
            <a:ext cx="596412" cy="606136"/>
            <a:chOff x="240" y="528"/>
            <a:chExt cx="2496" cy="3168"/>
          </a:xfrm>
        </p:grpSpPr>
        <p:sp>
          <p:nvSpPr>
            <p:cNvPr id="48" name="AutoShape 127 1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128 1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AutoShape 129 1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130 1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7" name="Group 131"/>
          <p:cNvGrpSpPr>
            <a:grpSpLocks/>
          </p:cNvGrpSpPr>
          <p:nvPr/>
        </p:nvGrpSpPr>
        <p:grpSpPr bwMode="auto">
          <a:xfrm>
            <a:off x="6026360" y="3112492"/>
            <a:ext cx="596412" cy="649431"/>
            <a:chOff x="3120" y="528"/>
            <a:chExt cx="2496" cy="3168"/>
          </a:xfrm>
        </p:grpSpPr>
        <p:sp>
          <p:nvSpPr>
            <p:cNvPr id="58" name="AutoShape 132 1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133 1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134 1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135 1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2" name="Line 136 1"/>
          <p:cNvSpPr>
            <a:spLocks noChangeShapeType="1"/>
          </p:cNvSpPr>
          <p:nvPr/>
        </p:nvSpPr>
        <p:spPr bwMode="auto">
          <a:xfrm>
            <a:off x="5369475" y="3450727"/>
            <a:ext cx="25977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grpSp>
        <p:nvGrpSpPr>
          <p:cNvPr id="63" name="Group 126"/>
          <p:cNvGrpSpPr>
            <a:grpSpLocks/>
          </p:cNvGrpSpPr>
          <p:nvPr/>
        </p:nvGrpSpPr>
        <p:grpSpPr bwMode="auto">
          <a:xfrm rot="10800000">
            <a:off x="4480435" y="4101553"/>
            <a:ext cx="596412" cy="606136"/>
            <a:chOff x="240" y="528"/>
            <a:chExt cx="2496" cy="3168"/>
          </a:xfrm>
        </p:grpSpPr>
        <p:sp>
          <p:nvSpPr>
            <p:cNvPr id="64" name="AutoShape 127 2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128 2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Oval 130 2"/>
            <p:cNvSpPr>
              <a:spLocks noChangeArrowheads="1"/>
            </p:cNvSpPr>
            <p:nvPr/>
          </p:nvSpPr>
          <p:spPr bwMode="auto">
            <a:xfrm>
              <a:off x="1200" y="2243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7" name="Group 131"/>
          <p:cNvGrpSpPr>
            <a:grpSpLocks/>
          </p:cNvGrpSpPr>
          <p:nvPr/>
        </p:nvGrpSpPr>
        <p:grpSpPr bwMode="auto">
          <a:xfrm>
            <a:off x="6032988" y="4079905"/>
            <a:ext cx="596412" cy="649431"/>
            <a:chOff x="3120" y="528"/>
            <a:chExt cx="2496" cy="3168"/>
          </a:xfrm>
        </p:grpSpPr>
        <p:sp>
          <p:nvSpPr>
            <p:cNvPr id="68" name="AutoShape 132 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" name="Oval 133 2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Oval 135 2"/>
            <p:cNvSpPr>
              <a:spLocks noChangeArrowheads="1"/>
            </p:cNvSpPr>
            <p:nvPr/>
          </p:nvSpPr>
          <p:spPr bwMode="auto">
            <a:xfrm>
              <a:off x="4080" y="2146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1" name="Line 136 2"/>
          <p:cNvSpPr>
            <a:spLocks noChangeShapeType="1"/>
          </p:cNvSpPr>
          <p:nvPr/>
        </p:nvSpPr>
        <p:spPr bwMode="auto">
          <a:xfrm>
            <a:off x="5376103" y="4418140"/>
            <a:ext cx="25977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grpSp>
        <p:nvGrpSpPr>
          <p:cNvPr id="72" name="Group 126"/>
          <p:cNvGrpSpPr>
            <a:grpSpLocks/>
          </p:cNvGrpSpPr>
          <p:nvPr/>
        </p:nvGrpSpPr>
        <p:grpSpPr bwMode="auto">
          <a:xfrm rot="10800000">
            <a:off x="4473809" y="5095468"/>
            <a:ext cx="596412" cy="459194"/>
            <a:chOff x="240" y="1296"/>
            <a:chExt cx="2496" cy="2400"/>
          </a:xfrm>
        </p:grpSpPr>
        <p:sp>
          <p:nvSpPr>
            <p:cNvPr id="73" name="Oval 128 3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AutoShape 129 2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Oval 130 3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" name="Group 131"/>
          <p:cNvGrpSpPr>
            <a:grpSpLocks/>
          </p:cNvGrpSpPr>
          <p:nvPr/>
        </p:nvGrpSpPr>
        <p:grpSpPr bwMode="auto">
          <a:xfrm rot="10800000">
            <a:off x="6026362" y="5065608"/>
            <a:ext cx="596412" cy="491993"/>
            <a:chOff x="3120" y="1296"/>
            <a:chExt cx="2496" cy="2400"/>
          </a:xfrm>
        </p:grpSpPr>
        <p:sp>
          <p:nvSpPr>
            <p:cNvPr id="77" name="Oval 133 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AutoShape 134 2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Oval 135 3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" name="Line 136 3"/>
          <p:cNvSpPr>
            <a:spLocks noChangeShapeType="1"/>
          </p:cNvSpPr>
          <p:nvPr/>
        </p:nvSpPr>
        <p:spPr bwMode="auto">
          <a:xfrm>
            <a:off x="5369477" y="5319291"/>
            <a:ext cx="25977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1" name="Curved Right Arrow 80"/>
          <p:cNvSpPr/>
          <p:nvPr/>
        </p:nvSpPr>
        <p:spPr>
          <a:xfrm>
            <a:off x="4566741" y="4223403"/>
            <a:ext cx="156332" cy="2146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urved Right Arrow 81"/>
          <p:cNvSpPr/>
          <p:nvPr/>
        </p:nvSpPr>
        <p:spPr>
          <a:xfrm>
            <a:off x="6077494" y="4355925"/>
            <a:ext cx="156332" cy="2146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urved Right Arrow 82"/>
          <p:cNvSpPr/>
          <p:nvPr/>
        </p:nvSpPr>
        <p:spPr>
          <a:xfrm>
            <a:off x="4526986" y="5197440"/>
            <a:ext cx="156332" cy="2146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Curved Right Arrow 83"/>
          <p:cNvSpPr/>
          <p:nvPr/>
        </p:nvSpPr>
        <p:spPr>
          <a:xfrm>
            <a:off x="6070865" y="5197433"/>
            <a:ext cx="156332" cy="2146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7081846" y="303342"/>
            <a:ext cx="4578842" cy="2545544"/>
            <a:chOff x="540329" y="1212275"/>
            <a:chExt cx="8229601" cy="4572001"/>
          </a:xfrm>
        </p:grpSpPr>
        <p:pic>
          <p:nvPicPr>
            <p:cNvPr id="86" name="tabl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0329" y="1212275"/>
              <a:ext cx="8229601" cy="4572001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26831" y="2650490"/>
              <a:ext cx="310896" cy="310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399" y="3590643"/>
              <a:ext cx="1371600" cy="308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73863" y="4253369"/>
              <a:ext cx="1371600" cy="515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73863" y="5027576"/>
              <a:ext cx="1371600" cy="52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9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375399" y="5124450"/>
              <a:ext cx="787400" cy="368300"/>
            </a:xfrm>
            <a:prstGeom prst="rect">
              <a:avLst/>
            </a:prstGeom>
          </p:spPr>
        </p:pic>
        <p:grpSp>
          <p:nvGrpSpPr>
            <p:cNvPr id="92" name="Group 91"/>
            <p:cNvGrpSpPr/>
            <p:nvPr/>
          </p:nvGrpSpPr>
          <p:grpSpPr>
            <a:xfrm>
              <a:off x="6416736" y="3492500"/>
              <a:ext cx="2270064" cy="368300"/>
              <a:chOff x="6299200" y="3598863"/>
              <a:chExt cx="2270064" cy="368300"/>
            </a:xfrm>
          </p:grpSpPr>
          <p:pic>
            <p:nvPicPr>
              <p:cNvPr id="102" name="Picture 101"/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197664" y="3620271"/>
                <a:ext cx="1371600" cy="316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" name="Picture 102" descr="latex-image-1.pdf"/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:lc="http://schemas.openxmlformats.org/drawingml/2006/lockedCanvas" xmlns="" xmlns:mv="urn:schemas-microsoft-com:mac:vml" xmlns:ma="http://schemas.microsoft.com/office/mac/drawingml/2008/main" Requires="ma">
                <p:blipFill>
                  <a:blip r:embed="rId20"/>
                  <a:stretch>
                    <a:fillRect/>
                  </a:stretch>
                </p:blipFill>
              </mc:Choice>
              <mc:Fallback>
                <p:blipFill>
                  <a:blip r:embed="rId21"/>
                  <a:stretch>
                    <a:fillRect/>
                  </a:stretch>
                </p:blipFill>
              </mc:Fallback>
            </mc:AlternateContent>
            <p:spPr>
              <a:xfrm>
                <a:off x="6299200" y="3598863"/>
                <a:ext cx="774700" cy="368300"/>
              </a:xfrm>
              <a:prstGeom prst="rect">
                <a:avLst/>
              </a:prstGeom>
            </p:spPr>
          </p:pic>
        </p:grpSp>
        <p:pic>
          <p:nvPicPr>
            <p:cNvPr id="93" name="Picture 9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6375399" y="2650490"/>
              <a:ext cx="685800" cy="368300"/>
            </a:xfrm>
            <a:prstGeom prst="rect">
              <a:avLst/>
            </a:prstGeom>
          </p:spPr>
        </p:pic>
        <p:pic>
          <p:nvPicPr>
            <p:cNvPr id="94" name="Picture 9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3949699" y="4764405"/>
              <a:ext cx="774700" cy="20320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6545" y="4570376"/>
              <a:ext cx="120945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73863" y="2672121"/>
              <a:ext cx="1371600" cy="34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199" y="4570376"/>
              <a:ext cx="1300163" cy="64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9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1485899" y="4659276"/>
              <a:ext cx="762000" cy="368300"/>
            </a:xfrm>
            <a:prstGeom prst="rect">
              <a:avLst/>
            </a:prstGeom>
          </p:spPr>
        </p:pic>
        <p:pic>
          <p:nvPicPr>
            <p:cNvPr id="99" name="Picture 9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2070099" y="2669286"/>
              <a:ext cx="584200" cy="292100"/>
            </a:xfrm>
            <a:prstGeom prst="rect">
              <a:avLst/>
            </a:prstGeom>
          </p:spPr>
        </p:pic>
        <p:pic>
          <p:nvPicPr>
            <p:cNvPr id="100" name="Picture 9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4013199" y="3657600"/>
              <a:ext cx="584200" cy="203200"/>
            </a:xfrm>
            <a:prstGeom prst="rect">
              <a:avLst/>
            </a:prstGeom>
          </p:spPr>
        </p:pic>
        <p:pic>
          <p:nvPicPr>
            <p:cNvPr id="101" name="Picture 10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="" xmlns:mv="urn:schemas-microsoft-com:mac:vml" xmlns:ma="http://schemas.microsoft.com/office/mac/drawingml/2008/main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6496049" y="4419600"/>
              <a:ext cx="622300" cy="279400"/>
            </a:xfrm>
            <a:prstGeom prst="rect">
              <a:avLst/>
            </a:prstGeom>
          </p:spPr>
        </p:pic>
      </p:grpSp>
      <p:sp>
        <p:nvSpPr>
          <p:cNvPr id="104" name="TextBox 103"/>
          <p:cNvSpPr txBox="1"/>
          <p:nvPr/>
        </p:nvSpPr>
        <p:spPr>
          <a:xfrm>
            <a:off x="7851171" y="-30294"/>
            <a:ext cx="311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S</a:t>
            </a:r>
            <a:r>
              <a:rPr kumimoji="1" lang="en-US" altLang="ja-JP" dirty="0" err="1" smtClean="0"/>
              <a:t>.Pisano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Transversity</a:t>
            </a:r>
            <a:r>
              <a:rPr kumimoji="1" lang="en-US" altLang="ja-JP" dirty="0" smtClean="0"/>
              <a:t> 14</a:t>
            </a:r>
            <a:endParaRPr kumimoji="1" lang="ja-JP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2818" y="1479544"/>
            <a:ext cx="5489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TMD: transverse momentum dependent distribution and fragmentation functions, all except f</a:t>
            </a:r>
            <a:r>
              <a:rPr lang="en-US" baseline="-25000" dirty="0" smtClean="0"/>
              <a:t>1</a:t>
            </a:r>
            <a:r>
              <a:rPr lang="en-US" dirty="0" smtClean="0"/>
              <a:t>,g</a:t>
            </a:r>
            <a:r>
              <a:rPr lang="en-US" baseline="-25000" dirty="0" smtClean="0"/>
              <a:t>1</a:t>
            </a:r>
            <a:r>
              <a:rPr lang="en-US" dirty="0" smtClean="0"/>
              <a:t> and h</a:t>
            </a:r>
            <a:r>
              <a:rPr lang="en-US" baseline="-25000" dirty="0" smtClean="0"/>
              <a:t>1</a:t>
            </a:r>
            <a:r>
              <a:rPr lang="en-US" dirty="0" smtClean="0"/>
              <a:t> cancel upon integration over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10351402" y="1996526"/>
            <a:ext cx="1263034" cy="357073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0287000" y="1014527"/>
            <a:ext cx="1339234" cy="357073"/>
          </a:xfrm>
          <a:prstGeom prst="roundRect">
            <a:avLst/>
          </a:prstGeom>
          <a:noFill/>
          <a:ln w="28575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7601461" y="2155921"/>
            <a:ext cx="1287097" cy="378253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2"/>
    </mc:Choice>
    <mc:Fallback xmlns="">
      <p:transition spd="slow" advTm="897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ngles_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1495" y="726833"/>
            <a:ext cx="3542997" cy="23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8825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Early HERMES findings (ca 2002)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ep</a:t>
            </a:r>
            <a:r>
              <a:rPr kumimoji="1" lang="en-US" altLang="ja-JP" baseline="30000" dirty="0" smtClean="0">
                <a:latin typeface="Calibri"/>
              </a:rPr>
              <a:t>↑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e’hX</a:t>
            </a:r>
            <a:endParaRPr kumimoji="1" lang="en-US" altLang="ja-JP" dirty="0" smtClean="0"/>
          </a:p>
          <a:p>
            <a:r>
              <a:rPr kumimoji="1" lang="en-US" altLang="ja-JP" dirty="0" smtClean="0"/>
              <a:t>Both azimuthal modulations related to </a:t>
            </a:r>
            <a:r>
              <a:rPr kumimoji="1" lang="en-US" altLang="ja-JP" dirty="0" err="1" smtClean="0"/>
              <a:t>Sivers</a:t>
            </a:r>
            <a:r>
              <a:rPr kumimoji="1" lang="en-US" altLang="ja-JP" dirty="0" smtClean="0"/>
              <a:t> effect (sin(</a:t>
            </a:r>
            <a:r>
              <a:rPr kumimoji="1" lang="en-US" altLang="ja-JP" dirty="0" smtClean="0">
                <a:latin typeface="Symbol" panose="05050102010706020507" pitchFamily="18" charset="2"/>
              </a:rPr>
              <a:t>f</a:t>
            </a:r>
            <a:r>
              <a:rPr kumimoji="1" lang="en-US" altLang="ja-JP" dirty="0" smtClean="0"/>
              <a:t>-</a:t>
            </a:r>
            <a:r>
              <a:rPr kumimoji="1" lang="en-US" altLang="ja-JP" dirty="0" smtClean="0"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smtClean="0"/>
              <a:t>s</a:t>
            </a:r>
            <a:r>
              <a:rPr kumimoji="1" lang="en-US" altLang="ja-JP" dirty="0" smtClean="0"/>
              <a:t>)) and Collins effect (sin(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dirty="0" err="1" smtClean="0"/>
              <a:t>+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err="1" smtClean="0"/>
              <a:t>s</a:t>
            </a:r>
            <a:r>
              <a:rPr kumimoji="1" lang="en-US" altLang="ja-JP" dirty="0" smtClean="0"/>
              <a:t>)) nonzero</a:t>
            </a:r>
          </a:p>
          <a:p>
            <a:r>
              <a:rPr kumimoji="1" lang="en-US" altLang="ja-JP" dirty="0" smtClean="0"/>
              <a:t>Large, negative Collins effect for negative </a:t>
            </a:r>
            <a:r>
              <a:rPr kumimoji="1" lang="en-US" altLang="ja-JP" dirty="0" err="1" smtClean="0"/>
              <a:t>pions</a:t>
            </a:r>
            <a:r>
              <a:rPr kumimoji="1" lang="en-US" altLang="ja-JP" dirty="0" smtClean="0"/>
              <a:t> hard to explain in u quark dominance 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12986" y="5867400"/>
            <a:ext cx="25914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</a:rPr>
              <a:t>HERMES: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altLang="ja-JP" sz="1800" b="1" dirty="0"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PRL 94 (2005) 012002</a:t>
            </a:r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8400078" y="4645092"/>
            <a:ext cx="158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/>
              <a:t>Sivers</a:t>
            </a:r>
            <a:endParaRPr lang="ja-JP" alt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402578" y="2953722"/>
            <a:ext cx="158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Collins</a:t>
            </a:r>
            <a:endParaRPr lang="ja-JP" alt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387"/>
          <a:stretch/>
        </p:blipFill>
        <p:spPr bwMode="auto">
          <a:xfrm>
            <a:off x="6008172" y="2421065"/>
            <a:ext cx="2943225" cy="33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92486" r="-13540" b="-1155"/>
          <a:stretch/>
        </p:blipFill>
        <p:spPr bwMode="auto">
          <a:xfrm>
            <a:off x="6353175" y="5804872"/>
            <a:ext cx="2943225" cy="3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9"/>
    </mc:Choice>
    <mc:Fallback xmlns="">
      <p:transition spd="slow" advTm="8396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97"/>
  <p:tag name="DEFAULTHEIGHT" val="5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.7274"/>
  <p:tag name="ORIGINALWIDTH" val="468.6914"/>
  <p:tag name="LATEXADDIN" val="\documentclass{article}&#10;\usepackage{amsmath}&#10;\usepackage[usenames,dvipsnames]{color}&#10;\pagestyle{empty}&#10;\begin{document}&#10;&#10;&#10;${\color{blue}H_{1,q}^{\perp (1)} (z)}$&#10;&#10;\end{document}"/>
  <p:tag name="IGUANATEXSIZE" val="20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\begin{equation}&#10;D_{{\color{red}q^\uparrow}}^{{\color{blue} h}}({\color{OliveGreen}z},P_{h\perp})  = D_{1,{\color{red}q}}^{\color{blue} h}({\color{OliveGreen}z},P_{h\perp}^2) + H_{1,{\color{red}q}}^{\perp {\color{blue} h}}({\color{OliveGreen}z},P_{h\perp}^2)\frac{(\mathbf{\hat{k}} \times \mathbf{P}_{h\perp})\cdot \mathbf{S}_q}{zM_h} \nonumber&#10;\end{equation}&#10;\end{document}"/>
  <p:tag name="IGUANATEXSIZE" val="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$&#10;{\color{red} H_1^{\sphericalangle}  } &#10;$&#10;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188.601"/>
  <p:tag name="LATEXADDIN" val="\documentclass{article}&#10;\usepackage{amsmath}&#10;\usepackage[usenames,dvipsnames]{color}&#10;\pagestyle{empty}&#10;\begin{document}&#10;&#10;&#10;${\color{OliveGreen}h_{1,q} (x)}$&#10;${\color{blue}H_{1,q}^{h_1h_2}(z,M_{hh})}$&#10;&#10;\end{document}"/>
  <p:tag name="IGUANATEXSIZE" val="20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610.4237"/>
  <p:tag name="LATEXADDIN" val="\documentclass{article}&#10;\usepackage{amsmath}&#10;\usepackage[usenames,dvipsnames]{color}&#10;\pagestyle{empty}&#10;\begin{document}&#10;&#10;&#10;${\color{Violet}f_{1T,q}^{\perp} (x,k_T)}$&#10;&#10;\end{document}"/>
  <p:tag name="IGUANATEXSIZE" val="20"/>
  <p:tag name="IGUANATEXCURSOR" val="1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659.542"/>
  <p:tag name="LATEXADDIN" val="\documentclass{article}&#10;\usepackage{amsmath}&#10;\usepackage[usenames,dvipsnames]{color}&#10;\pagestyle{empty}&#10;\begin{document}&#10;&#10;&#10;${\color{Violet}f_{1T,q}^{\perp DY } (x,k_T)} = -{\color{OliveGreen}f_{1T,q}^{\perp DIS } (x,k_T)}$&#10;&#10;\end{document}"/>
  <p:tag name="IGUANATEXSIZE" val="20"/>
  <p:tag name="IGUANATEXCURSOR" val="1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659.542"/>
  <p:tag name="LATEXADDIN" val="\documentclass{article}&#10;\usepackage{amsmath}&#10;\usepackage[usenames,dvipsnames]{color}&#10;\pagestyle{empty}&#10;\begin{document}&#10;&#10;&#10;${\color{Violet}f_{1T,q}^{\perp DY } (x,k_T)} = -{\color{OliveGreen}f_{1T,q}^{\perp DIS } (x,k_T)}$&#10;&#10;\end{document}"/>
  <p:tag name="IGUANATEXSIZE" val="20"/>
  <p:tag name="IGUANATEXCURSOR" val="1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^{\uparrow}(p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ITMAPFORMAT" val="bmpmono"/>
  <p:tag name="DEBUGINTERACTIVE" val="False"/>
  <p:tag name="ORIGWIDTH" val="49.98008"/>
  <p:tag name="PICTUREFILESIZE" val="43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9644"/>
  <p:tag name="ORIGINALWIDTH" val="1028.121"/>
  <p:tag name="LATEXADDIN" val="\documentclass{article}&#10;\usepackage{amsmath}&#10;\pagestyle{empty}&#10;\begin{document}&#10;&#10;\begin{equation}&#10;A_N = \frac{1}{P} \frac{N^L - N^R}{N^L + N^R} \nonumber&#10;\end{equation}&#10;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^{\uparrow}(p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ITMAPFORMAT" val="bmpmono"/>
  <p:tag name="DEBUGINTERACTIVE" val="False"/>
  <p:tag name="ORIGWIDTH" val="49.98008"/>
  <p:tag name="PICTUREFILESIZE" val="432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_2-x_1)p^+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ITMAPFORMAT" val="bmpmono"/>
  <p:tag name="DEBUGINTERACTIVE" val="False"/>
  <p:tag name="ORIGWIDTH" val="114.9602"/>
  <p:tag name="PICTUREFILESIZE" val="960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6.873"/>
  <p:tag name="ORIGINALWIDTH" val="2789.651"/>
  <p:tag name="LATEXADDIN" val="\documentclass{article}&#10;\usepackage{amsmath,amssymb}&#10;\usepackage[usenames,dvipsnames]{color}&#10;\pagestyle{empty}&#10;\begin{document}&#10;&#10;\begin{eqnarray}&#10;A_N &amp; \approx &amp;  \sum_{a,b,c} {\color{blue} \phi_{a/A}^{(3)}(x_1,x_2,s)} \otimes \phi_{b/B}(x') \otimes D_{c\rightarrow C}(z) \nonumber \\&#10;&amp;+&amp; \sum_{a,b,c}  \delta q_{a/A}(x,s) \otimes {\color{OliveGreen} \phi_{b/B}^{(3)}(x_1',x_2')} \otimes D_{c\rightarrow C}(z) \nonumber \\&#10;&amp;+&amp; \sum_{a,b,c}  \delta q_{a/A}(x,s) \otimes  \phi_{b/B}(x') \otimes {\color{red} D_{c\rightarrow C}^{(3)}(z_1,z_2) }\nonumber&#10;\end{eqnarray}&#10;&#10;&#10;\end{document}"/>
  <p:tag name="IGUANATEXSIZE" val="20"/>
  <p:tag name="IGUANATEXCURSOR" val="4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2.9696"/>
  <p:tag name="ORIGINALWIDTH" val="1136.108"/>
  <p:tag name="LATEXADDIN" val="\documentclass{article}&#10;\usepackage{amsmath}&#10;\pagestyle{empty}&#10;\begin{document}&#10;&#10;\begin{equation}&#10;A_N \propto \frac{m_q \alpha_S}{P_T} \approx 0.001 \nonumber&#10;\end{equation}&#10;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143"/>
  <p:tag name="ORIGINALWIDTH" val="986.1267"/>
  <p:tag name="LATEXADDIN" val="\documentclass{article}&#10;\usepackage{amsmath}&#10;\pagestyle{empty}&#10;\begin{document}&#10;&#10;\begin{equation}&#10;A_N = \frac{1}{P} \frac{N^\uparrow - N^\downarrow}{N^\uparrow + N^\downarrow} \nonumber&#10;\end{equation}&#10;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355.4556"/>
  <p:tag name="LATEXADDIN" val="\documentclass{article}&#10;\usepackage{amsmath}&#10;\usepackage[usenames,dvipsnames]{color}&#10;\pagestyle{empty}&#10;\begin{document}&#10;&#10;&#10;${\color{OliveGreen}h_{1,q} (x)}$&#10;&#10;\end{document}"/>
  <p:tag name="IGUANATEXSIZE" val="20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610.4237"/>
  <p:tag name="LATEXADDIN" val="\documentclass{article}&#10;\usepackage{amsmath}&#10;\usepackage[usenames,dvipsnames]{color}&#10;\pagestyle{empty}&#10;\begin{document}&#10;&#10;&#10;${\color{Violet}f_{1T,q}^{\perp} (x,k_T)}$&#10;&#10;\end{document}"/>
  <p:tag name="IGUANATEXSIZE" val="20"/>
  <p:tag name="IGUANATEXCURSOR" val="1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620.1724"/>
  <p:tag name="LATEXADDIN" val="\documentclass{article}&#10;\usepackage{amsmath}&#10;\usepackage[usenames,dvipsnames]{color}&#10;\pagestyle{empty}&#10;\begin{document}&#10;&#10;&#10;${\color{Aquamarine}h_{1T,q}^{\perp} (x,k_T)}$&#10;&#10;\end{document}"/>
  <p:tag name="IGUANATEXSIZE" val="2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35.6955"/>
  <p:tag name="LATEXADDIN" val="\documentclass{article}&#10;\usepackage{amsmath}&#10;\usepackage[usenames,dvipsnames]{color}&#10;\pagestyle{empty}&#10;\begin{document}&#10;&#10;&#10;${\color{Orange}T_{F} (x,x)}$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CNUraw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CNUrawa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346176</TotalTime>
  <Words>2532</Words>
  <Application>Microsoft Office PowerPoint</Application>
  <PresentationFormat>Widescreen</PresentationFormat>
  <Paragraphs>402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Times New Roman</vt:lpstr>
      <vt:lpstr>MS PGothic</vt:lpstr>
      <vt:lpstr>Calibri Light</vt:lpstr>
      <vt:lpstr>Wingdings 2</vt:lpstr>
      <vt:lpstr>Arial</vt:lpstr>
      <vt:lpstr>SimSun</vt:lpstr>
      <vt:lpstr>等线</vt:lpstr>
      <vt:lpstr>HGP明朝E</vt:lpstr>
      <vt:lpstr>Palatino Linotype</vt:lpstr>
      <vt:lpstr>游ゴシック</vt:lpstr>
      <vt:lpstr>Wingdings</vt:lpstr>
      <vt:lpstr>隶书</vt:lpstr>
      <vt:lpstr>MS PGothic</vt:lpstr>
      <vt:lpstr>Constantia</vt:lpstr>
      <vt:lpstr>游ゴシック Light</vt:lpstr>
      <vt:lpstr>Arial Unicode MS</vt:lpstr>
      <vt:lpstr>等线 Light</vt:lpstr>
      <vt:lpstr>Symbol</vt:lpstr>
      <vt:lpstr>Cambria Math</vt:lpstr>
      <vt:lpstr>Calibri</vt:lpstr>
      <vt:lpstr>FCNUrawa2</vt:lpstr>
      <vt:lpstr>1_FCNUrawa2</vt:lpstr>
      <vt:lpstr>Equation</vt:lpstr>
      <vt:lpstr>Microsoft Equation 3.0</vt:lpstr>
      <vt:lpstr>Experimental overview of the nucleon (spin) structure leading up to the EIC</vt:lpstr>
      <vt:lpstr>Outline</vt:lpstr>
      <vt:lpstr>Transverse spin and TMDs</vt:lpstr>
      <vt:lpstr>Transverse Single spin asymmetries (TSSAs)</vt:lpstr>
      <vt:lpstr>Transverse single spin asymmetries (TSSA)</vt:lpstr>
      <vt:lpstr>PowerPoint Presentation</vt:lpstr>
      <vt:lpstr>Transverse quark polarization</vt:lpstr>
      <vt:lpstr>Transverse Spin and TMDs</vt:lpstr>
      <vt:lpstr>Early HERMES findings (ca 2002)</vt:lpstr>
      <vt:lpstr>Collins fragmentation function</vt:lpstr>
      <vt:lpstr>Collins fragmentation in e+e- :  Angles and Cross section cos(f1+f2) method</vt:lpstr>
      <vt:lpstr>Belle Collins asymmetries</vt:lpstr>
      <vt:lpstr>Global Fit of Collins FF and Transversity　（HERMES, COMPASS d, Belle)</vt:lpstr>
      <vt:lpstr>Collins evolution</vt:lpstr>
      <vt:lpstr>Latest SIDIS data</vt:lpstr>
      <vt:lpstr>Transversity in proton collisions</vt:lpstr>
      <vt:lpstr>Toward sea-quark transversity via Collins into Kaons</vt:lpstr>
      <vt:lpstr>Interference fragmentation as alternative Transversity channel</vt:lpstr>
      <vt:lpstr>SIDIS IFF measurments</vt:lpstr>
      <vt:lpstr>Also Belle fragmentation measurements available</vt:lpstr>
      <vt:lpstr>STAR IFF results</vt:lpstr>
      <vt:lpstr>Global fits of Dihadron FFs</vt:lpstr>
      <vt:lpstr>Sivers Function measurements</vt:lpstr>
      <vt:lpstr>Sivers Sign change and sea</vt:lpstr>
      <vt:lpstr>Towards the Sivers sign change</vt:lpstr>
      <vt:lpstr>About TMD evolution</vt:lpstr>
      <vt:lpstr>TMD evolution</vt:lpstr>
      <vt:lpstr>TSSAs at RHICQuark-gluon dynamics! </vt:lpstr>
      <vt:lpstr>Single spin asymmetry contributions in p+p</vt:lpstr>
      <vt:lpstr>Direct photon measurements: the golden channel</vt:lpstr>
      <vt:lpstr>First direct photon ANs</vt:lpstr>
      <vt:lpstr>Gluon dynamics via direct photons in sPHENIX</vt:lpstr>
      <vt:lpstr>Where to go from here? Global fits on transverse quark-gluon structure</vt:lpstr>
      <vt:lpstr>A dependence of ANs</vt:lpstr>
      <vt:lpstr>Transverse spin asymmetries in pA</vt:lpstr>
      <vt:lpstr>Open transverse spin/TMD questions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photons</dc:title>
  <dc:creator>rseidl</dc:creator>
  <cp:keywords>SummerSchool</cp:keywords>
  <cp:lastModifiedBy>Ralf Seidl</cp:lastModifiedBy>
  <cp:revision>1189</cp:revision>
  <dcterms:created xsi:type="dcterms:W3CDTF">2005-03-16T12:03:15Z</dcterms:created>
  <dcterms:modified xsi:type="dcterms:W3CDTF">2023-08-30T00:05:04Z</dcterms:modified>
</cp:coreProperties>
</file>