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2"/>
  </p:notesMasterIdLst>
  <p:handoutMasterIdLst>
    <p:handoutMasterId r:id="rId53"/>
  </p:handoutMasterIdLst>
  <p:sldIdLst>
    <p:sldId id="256" r:id="rId2"/>
    <p:sldId id="3985" r:id="rId3"/>
    <p:sldId id="3986" r:id="rId4"/>
    <p:sldId id="5731" r:id="rId5"/>
    <p:sldId id="3609" r:id="rId6"/>
    <p:sldId id="5779" r:id="rId7"/>
    <p:sldId id="5629" r:id="rId8"/>
    <p:sldId id="5630" r:id="rId9"/>
    <p:sldId id="5631" r:id="rId10"/>
    <p:sldId id="5672" r:id="rId11"/>
    <p:sldId id="5675" r:id="rId12"/>
    <p:sldId id="5825" r:id="rId13"/>
    <p:sldId id="5677" r:id="rId14"/>
    <p:sldId id="667" r:id="rId15"/>
    <p:sldId id="3638" r:id="rId16"/>
    <p:sldId id="3639" r:id="rId17"/>
    <p:sldId id="2296" r:id="rId18"/>
    <p:sldId id="3877" r:id="rId19"/>
    <p:sldId id="5826" r:id="rId20"/>
    <p:sldId id="5734" r:id="rId21"/>
    <p:sldId id="5765" r:id="rId22"/>
    <p:sldId id="5768" r:id="rId23"/>
    <p:sldId id="5769" r:id="rId24"/>
    <p:sldId id="5671" r:id="rId25"/>
    <p:sldId id="5774" r:id="rId26"/>
    <p:sldId id="3886" r:id="rId27"/>
    <p:sldId id="3910" r:id="rId28"/>
    <p:sldId id="5761" r:id="rId29"/>
    <p:sldId id="3914" r:id="rId30"/>
    <p:sldId id="5770" r:id="rId31"/>
    <p:sldId id="5832" r:id="rId32"/>
    <p:sldId id="5719" r:id="rId33"/>
    <p:sldId id="5833" r:id="rId34"/>
    <p:sldId id="5778" r:id="rId35"/>
    <p:sldId id="5829" r:id="rId36"/>
    <p:sldId id="5830" r:id="rId37"/>
    <p:sldId id="5831" r:id="rId38"/>
    <p:sldId id="5708" r:id="rId39"/>
    <p:sldId id="5827" r:id="rId40"/>
    <p:sldId id="5782" r:id="rId41"/>
    <p:sldId id="268" r:id="rId42"/>
    <p:sldId id="3958" r:id="rId43"/>
    <p:sldId id="5707" r:id="rId44"/>
    <p:sldId id="5706" r:id="rId45"/>
    <p:sldId id="5777" r:id="rId46"/>
    <p:sldId id="5723" r:id="rId47"/>
    <p:sldId id="2283" r:id="rId48"/>
    <p:sldId id="5828" r:id="rId49"/>
    <p:sldId id="5772" r:id="rId50"/>
    <p:sldId id="5771" r:id="rId51"/>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0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432FF"/>
    <a:srgbClr val="FF2600"/>
    <a:srgbClr val="008000"/>
    <a:srgbClr val="66FF33"/>
    <a:srgbClr val="FFD579"/>
    <a:srgbClr val="FF9300"/>
    <a:srgbClr val="0000FF"/>
    <a:srgbClr val="0000DB"/>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4" autoAdjust="0"/>
    <p:restoredTop sz="93447" autoAdjust="0"/>
  </p:normalViewPr>
  <p:slideViewPr>
    <p:cSldViewPr snapToGrid="0" snapToObjects="1">
      <p:cViewPr varScale="1">
        <p:scale>
          <a:sx n="59" d="100"/>
          <a:sy n="59" d="100"/>
        </p:scale>
        <p:origin x="1336" y="52"/>
      </p:cViewPr>
      <p:guideLst>
        <p:guide orient="horz" pos="3600"/>
        <p:guide pos="2880"/>
      </p:guideLst>
    </p:cSldViewPr>
  </p:slideViewPr>
  <p:notesTextViewPr>
    <p:cViewPr>
      <p:scale>
        <a:sx n="1" d="1"/>
        <a:sy n="1" d="1"/>
      </p:scale>
      <p:origin x="0" y="0"/>
    </p:cViewPr>
  </p:notesTextViewPr>
  <p:sorterViewPr>
    <p:cViewPr varScale="1">
      <p:scale>
        <a:sx n="100" d="100"/>
        <a:sy n="100" d="100"/>
      </p:scale>
      <p:origin x="0" y="-1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EE968C7C-DE0D-7744-9A0A-5A58AFDE7EDC}" type="datetimeFigureOut">
              <a:rPr lang="en-US" smtClean="0"/>
              <a:t>8/29/2023</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FFBE1642-F6EB-3F47-A209-1B38F78E7469}" type="slidenum">
              <a:rPr lang="en-US" smtClean="0"/>
              <a:t>‹#›</a:t>
            </a:fld>
            <a:endParaRPr lang="en-US"/>
          </a:p>
        </p:txBody>
      </p:sp>
    </p:spTree>
    <p:extLst>
      <p:ext uri="{BB962C8B-B14F-4D97-AF65-F5344CB8AC3E}">
        <p14:creationId xmlns:p14="http://schemas.microsoft.com/office/powerpoint/2010/main" val="2038348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166BA3CD-AB20-5043-9DFD-E54294A03D31}" type="datetimeFigureOut">
              <a:rPr lang="en-US" smtClean="0"/>
              <a:t>8/29/2023</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E4745EDC-326A-DC46-A236-B4FC4FF83B6F}" type="slidenum">
              <a:rPr lang="en-US" smtClean="0"/>
              <a:t>‹#›</a:t>
            </a:fld>
            <a:endParaRPr lang="en-US"/>
          </a:p>
        </p:txBody>
      </p:sp>
    </p:spTree>
    <p:extLst>
      <p:ext uri="{BB962C8B-B14F-4D97-AF65-F5344CB8AC3E}">
        <p14:creationId xmlns:p14="http://schemas.microsoft.com/office/powerpoint/2010/main" val="37860278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4B7A38-86DD-4622-844E-2813CF5B6E06}" type="slidenum">
              <a:rPr lang="en-US" smtClean="0"/>
              <a:t>5</a:t>
            </a:fld>
            <a:endParaRPr lang="en-US"/>
          </a:p>
        </p:txBody>
      </p:sp>
    </p:spTree>
    <p:extLst>
      <p:ext uri="{BB962C8B-B14F-4D97-AF65-F5344CB8AC3E}">
        <p14:creationId xmlns:p14="http://schemas.microsoft.com/office/powerpoint/2010/main" val="1352358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31</a:t>
            </a:fld>
            <a:endParaRPr lang="en-US"/>
          </a:p>
        </p:txBody>
      </p:sp>
    </p:spTree>
    <p:extLst>
      <p:ext uri="{BB962C8B-B14F-4D97-AF65-F5344CB8AC3E}">
        <p14:creationId xmlns:p14="http://schemas.microsoft.com/office/powerpoint/2010/main" val="34852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33</a:t>
            </a:fld>
            <a:endParaRPr lang="en-US"/>
          </a:p>
        </p:txBody>
      </p:sp>
    </p:spTree>
    <p:extLst>
      <p:ext uri="{BB962C8B-B14F-4D97-AF65-F5344CB8AC3E}">
        <p14:creationId xmlns:p14="http://schemas.microsoft.com/office/powerpoint/2010/main" val="1014044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36</a:t>
            </a:fld>
            <a:endParaRPr lang="en-US" dirty="0"/>
          </a:p>
        </p:txBody>
      </p:sp>
    </p:spTree>
    <p:extLst>
      <p:ext uri="{BB962C8B-B14F-4D97-AF65-F5344CB8AC3E}">
        <p14:creationId xmlns:p14="http://schemas.microsoft.com/office/powerpoint/2010/main" val="3212949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38</a:t>
            </a:fld>
            <a:endParaRPr lang="en-US" dirty="0"/>
          </a:p>
        </p:txBody>
      </p:sp>
    </p:spTree>
    <p:extLst>
      <p:ext uri="{BB962C8B-B14F-4D97-AF65-F5344CB8AC3E}">
        <p14:creationId xmlns:p14="http://schemas.microsoft.com/office/powerpoint/2010/main" val="1142820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47</a:t>
            </a:fld>
            <a:endParaRPr lang="en-US"/>
          </a:p>
        </p:txBody>
      </p:sp>
    </p:spTree>
    <p:extLst>
      <p:ext uri="{BB962C8B-B14F-4D97-AF65-F5344CB8AC3E}">
        <p14:creationId xmlns:p14="http://schemas.microsoft.com/office/powerpoint/2010/main" val="4138877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48</a:t>
            </a:fld>
            <a:endParaRPr lang="en-US"/>
          </a:p>
        </p:txBody>
      </p:sp>
    </p:spTree>
    <p:extLst>
      <p:ext uri="{BB962C8B-B14F-4D97-AF65-F5344CB8AC3E}">
        <p14:creationId xmlns:p14="http://schemas.microsoft.com/office/powerpoint/2010/main" val="34852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49</a:t>
            </a:fld>
            <a:endParaRPr lang="en-US"/>
          </a:p>
        </p:txBody>
      </p:sp>
    </p:spTree>
    <p:extLst>
      <p:ext uri="{BB962C8B-B14F-4D97-AF65-F5344CB8AC3E}">
        <p14:creationId xmlns:p14="http://schemas.microsoft.com/office/powerpoint/2010/main" val="1014044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6</a:t>
            </a:fld>
            <a:endParaRPr lang="en-US" dirty="0"/>
          </a:p>
        </p:txBody>
      </p:sp>
    </p:spTree>
    <p:extLst>
      <p:ext uri="{BB962C8B-B14F-4D97-AF65-F5344CB8AC3E}">
        <p14:creationId xmlns:p14="http://schemas.microsoft.com/office/powerpoint/2010/main" val="3623499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7A38-86DD-4622-844E-2813CF5B6E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024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010FB5-4D6F-42F5-A809-7A1093A9D772}" type="slidenum">
              <a:rPr lang="en-US" smtClean="0"/>
              <a:t>19</a:t>
            </a:fld>
            <a:endParaRPr lang="en-US"/>
          </a:p>
        </p:txBody>
      </p:sp>
    </p:spTree>
    <p:extLst>
      <p:ext uri="{BB962C8B-B14F-4D97-AF65-F5344CB8AC3E}">
        <p14:creationId xmlns:p14="http://schemas.microsoft.com/office/powerpoint/2010/main" val="4081368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20</a:t>
            </a:fld>
            <a:endParaRPr lang="en-US" dirty="0"/>
          </a:p>
        </p:txBody>
      </p:sp>
    </p:spTree>
    <p:extLst>
      <p:ext uri="{BB962C8B-B14F-4D97-AF65-F5344CB8AC3E}">
        <p14:creationId xmlns:p14="http://schemas.microsoft.com/office/powerpoint/2010/main" val="2317841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22</a:t>
            </a:fld>
            <a:endParaRPr lang="en-US" dirty="0"/>
          </a:p>
        </p:txBody>
      </p:sp>
    </p:spTree>
    <p:extLst>
      <p:ext uri="{BB962C8B-B14F-4D97-AF65-F5344CB8AC3E}">
        <p14:creationId xmlns:p14="http://schemas.microsoft.com/office/powerpoint/2010/main" val="4184529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23</a:t>
            </a:fld>
            <a:endParaRPr lang="en-US" dirty="0"/>
          </a:p>
        </p:txBody>
      </p:sp>
    </p:spTree>
    <p:extLst>
      <p:ext uri="{BB962C8B-B14F-4D97-AF65-F5344CB8AC3E}">
        <p14:creationId xmlns:p14="http://schemas.microsoft.com/office/powerpoint/2010/main" val="4173158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25</a:t>
            </a:fld>
            <a:endParaRPr lang="en-US"/>
          </a:p>
        </p:txBody>
      </p:sp>
    </p:spTree>
    <p:extLst>
      <p:ext uri="{BB962C8B-B14F-4D97-AF65-F5344CB8AC3E}">
        <p14:creationId xmlns:p14="http://schemas.microsoft.com/office/powerpoint/2010/main" val="1179823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30</a:t>
            </a:fld>
            <a:endParaRPr lang="en-US"/>
          </a:p>
        </p:txBody>
      </p:sp>
    </p:spTree>
    <p:extLst>
      <p:ext uri="{BB962C8B-B14F-4D97-AF65-F5344CB8AC3E}">
        <p14:creationId xmlns:p14="http://schemas.microsoft.com/office/powerpoint/2010/main" val="32029700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460750" y="2235148"/>
            <a:ext cx="5657609" cy="1774948"/>
          </a:xfrm>
        </p:spPr>
        <p:txBody>
          <a:bodyPr anchor="b">
            <a:normAutofit/>
          </a:bodyPr>
          <a:lstStyle>
            <a:lvl1pPr algn="r">
              <a:defRPr sz="4400" b="0" i="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mj-lt"/>
                <a:ea typeface="Arial" charset="0"/>
                <a:cs typeface="Comic Sans MS"/>
              </a:defRPr>
            </a:lvl1pPr>
          </a:lstStyle>
          <a:p>
            <a:r>
              <a:rPr lang="en-US" dirty="0"/>
              <a:t>Click to edit Master </a:t>
            </a:r>
            <a:br>
              <a:rPr lang="en-US" dirty="0"/>
            </a:br>
            <a:br>
              <a:rPr lang="en-US" dirty="0"/>
            </a:br>
            <a:r>
              <a:rPr lang="en-US" dirty="0"/>
              <a:t>title style</a:t>
            </a:r>
          </a:p>
        </p:txBody>
      </p:sp>
      <p:sp>
        <p:nvSpPr>
          <p:cNvPr id="3" name="Subtitle 2"/>
          <p:cNvSpPr>
            <a:spLocks noGrp="1"/>
          </p:cNvSpPr>
          <p:nvPr>
            <p:ph type="subTitle" idx="1"/>
          </p:nvPr>
        </p:nvSpPr>
        <p:spPr>
          <a:xfrm>
            <a:off x="3703493" y="4642339"/>
            <a:ext cx="5414866" cy="580292"/>
          </a:xfrm>
        </p:spPr>
        <p:txBody>
          <a:bodyPr/>
          <a:lstStyle>
            <a:lvl1pPr marL="0" indent="0" algn="r">
              <a:buNone/>
              <a:defRPr sz="240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87689"/>
            <a:ext cx="9144000" cy="5886054"/>
          </a:xfrm>
        </p:spPr>
        <p:txBody>
          <a:bodyPr/>
          <a:lstStyle>
            <a:lvl1pPr marL="228600" indent="-228600">
              <a:buClr>
                <a:srgbClr val="0432FF"/>
              </a:buClr>
              <a:buFont typeface="Wingdings" charset="2"/>
              <a:buChar char="q"/>
              <a:defRPr sz="1800">
                <a:latin typeface="Arial" panose="020B0604020202020204" pitchFamily="34" charset="0"/>
                <a:ea typeface="Arial" panose="020B0604020202020204" pitchFamily="34" charset="0"/>
                <a:cs typeface="Arial" panose="020B0604020202020204" pitchFamily="34" charset="0"/>
              </a:defRPr>
            </a:lvl1pPr>
            <a:lvl2pPr marL="685800" indent="-228600">
              <a:buClr>
                <a:srgbClr val="0432FF"/>
              </a:buClr>
              <a:buFont typeface="Wingdings" charset="2"/>
              <a:buChar char="Ø"/>
              <a:defRPr sz="1600">
                <a:latin typeface="Arial" panose="020B0604020202020204" pitchFamily="34" charset="0"/>
                <a:ea typeface="Arial" panose="020B0604020202020204" pitchFamily="34" charset="0"/>
                <a:cs typeface="Arial" panose="020B0604020202020204" pitchFamily="34" charset="0"/>
              </a:defRPr>
            </a:lvl2pPr>
            <a:lvl3pPr marL="1143000" indent="-228600">
              <a:buClr>
                <a:srgbClr val="0432FF"/>
              </a:buClr>
              <a:buFont typeface="Arial"/>
              <a:buChar char="•"/>
              <a:defRPr sz="1400">
                <a:latin typeface="Arial" panose="020B0604020202020204" pitchFamily="34" charset="0"/>
                <a:ea typeface="Arial" panose="020B0604020202020204" pitchFamily="34" charset="0"/>
                <a:cs typeface="Arial" panose="020B0604020202020204" pitchFamily="34" charset="0"/>
              </a:defRPr>
            </a:lvl3pPr>
            <a:lvl4pPr marL="1600200" indent="-228600">
              <a:buClr>
                <a:srgbClr val="0432FF"/>
              </a:buClr>
              <a:buFont typeface="Wingdings" charset="2"/>
              <a:buChar char="ü"/>
              <a:defRPr sz="1200">
                <a:latin typeface="Arial" panose="020B0604020202020204" pitchFamily="34" charset="0"/>
                <a:ea typeface="Arial" panose="020B0604020202020204" pitchFamily="34" charset="0"/>
                <a:cs typeface="Arial" panose="020B0604020202020204" pitchFamily="34" charset="0"/>
              </a:defRPr>
            </a:lvl4pPr>
            <a:lvl5pPr marL="2057400" indent="-228600">
              <a:buClr>
                <a:srgbClr val="0432FF"/>
              </a:buClr>
              <a:buFont typeface="Wingdings" charset="2"/>
              <a:buChar char="§"/>
              <a:defRPr sz="100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028950" y="6676960"/>
            <a:ext cx="3086100" cy="178758"/>
          </a:xfrm>
        </p:spPr>
        <p:txBody>
          <a:bodyPr/>
          <a:lstStyle>
            <a:lvl1pPr>
              <a:defRPr sz="800">
                <a:latin typeface="+mj-lt"/>
                <a:cs typeface="Comic Sans MS"/>
              </a:defRPr>
            </a:lvl1pPr>
          </a:lstStyle>
          <a:p>
            <a:endParaRPr lang="en-US" dirty="0"/>
          </a:p>
        </p:txBody>
      </p:sp>
      <p:sp>
        <p:nvSpPr>
          <p:cNvPr id="6" name="Slide Number Placeholder 5"/>
          <p:cNvSpPr>
            <a:spLocks noGrp="1"/>
          </p:cNvSpPr>
          <p:nvPr>
            <p:ph type="sldNum" sz="quarter" idx="12"/>
          </p:nvPr>
        </p:nvSpPr>
        <p:spPr>
          <a:xfrm>
            <a:off x="0" y="6676960"/>
            <a:ext cx="2057400" cy="178758"/>
          </a:xfrm>
        </p:spPr>
        <p:txBody>
          <a:bodyPr/>
          <a:lstStyle>
            <a:lvl1pPr algn="l">
              <a:defRPr>
                <a:latin typeface="+mj-lt"/>
                <a:cs typeface="Comic Sans MS"/>
              </a:defRPr>
            </a:lvl1pPr>
          </a:lstStyle>
          <a:p>
            <a:fld id="{893C5830-40F3-F04E-B2E3-10E6672BA8FF}" type="slidenum">
              <a:rPr lang="en-US" smtClean="0"/>
              <a:pPr/>
              <a:t>‹#›</a:t>
            </a:fld>
            <a:endParaRPr lang="en-US"/>
          </a:p>
        </p:txBody>
      </p:sp>
      <p:sp>
        <p:nvSpPr>
          <p:cNvPr id="7"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endPos="0" dist="5080" dir="5400000" sy="-100000" algn="bl" rotWithShape="0"/>
                </a:effectLst>
                <a:latin typeface="+mj-lt"/>
                <a:ea typeface="Arial" charset="0"/>
                <a:cs typeface="Comic Sans MS"/>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028950" y="6664687"/>
            <a:ext cx="3086100" cy="191030"/>
          </a:xfrm>
        </p:spPr>
        <p:txBody>
          <a:bodyPr/>
          <a:lstStyle>
            <a:lvl1pPr>
              <a:defRPr sz="800">
                <a:latin typeface="Arial" panose="020B0604020202020204" pitchFamily="34" charset="0"/>
                <a:cs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a:xfrm>
            <a:off x="0" y="6679747"/>
            <a:ext cx="2057400" cy="191030"/>
          </a:xfrm>
        </p:spPr>
        <p:txBody>
          <a:bodyPr/>
          <a:lstStyle>
            <a:lvl1pPr algn="l">
              <a:defRPr>
                <a:latin typeface="Arial" panose="020B0604020202020204" pitchFamily="34" charset="0"/>
                <a:cs typeface="Arial" panose="020B0604020202020204" pitchFamily="34" charset="0"/>
              </a:defRPr>
            </a:lvl1pPr>
          </a:lstStyle>
          <a:p>
            <a:fld id="{893C5830-40F3-F04E-B2E3-10E6672BA8FF}" type="slidenum">
              <a:rPr lang="en-US" smtClean="0"/>
              <a:pPr/>
              <a:t>‹#›</a:t>
            </a:fld>
            <a:endParaRPr lang="en-US"/>
          </a:p>
        </p:txBody>
      </p:sp>
      <p:sp>
        <p:nvSpPr>
          <p:cNvPr id="6"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endPos="0" dist="5080" dir="5400000" sy="-100000" algn="bl" rotWithShape="0"/>
                </a:effectLst>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3"/>
          <p:cNvSpPr>
            <a:spLocks noGrp="1"/>
          </p:cNvSpPr>
          <p:nvPr>
            <p:ph type="ftr" sz="quarter" idx="11"/>
          </p:nvPr>
        </p:nvSpPr>
        <p:spPr>
          <a:xfrm>
            <a:off x="3028950" y="6652413"/>
            <a:ext cx="3086100" cy="194915"/>
          </a:xfrm>
        </p:spPr>
        <p:txBody>
          <a:bodyPr/>
          <a:lstStyle>
            <a:lvl1pPr>
              <a:defRPr sz="800">
                <a:latin typeface="+mj-lt"/>
                <a:cs typeface="Comic Sans MS"/>
              </a:defRPr>
            </a:lvl1pPr>
          </a:lstStyle>
          <a:p>
            <a:endParaRPr lang="en-US"/>
          </a:p>
        </p:txBody>
      </p:sp>
      <p:sp>
        <p:nvSpPr>
          <p:cNvPr id="7" name="Slide Number Placeholder 4"/>
          <p:cNvSpPr>
            <a:spLocks noGrp="1"/>
          </p:cNvSpPr>
          <p:nvPr>
            <p:ph type="sldNum" sz="quarter" idx="12"/>
          </p:nvPr>
        </p:nvSpPr>
        <p:spPr>
          <a:xfrm>
            <a:off x="0" y="6663085"/>
            <a:ext cx="2057400" cy="194915"/>
          </a:xfrm>
        </p:spPr>
        <p:txBody>
          <a:bodyPr/>
          <a:lstStyle>
            <a:lvl1pPr algn="l">
              <a:defRPr sz="1200">
                <a:latin typeface="+mj-lt"/>
                <a:cs typeface="Comic Sans MS"/>
              </a:defRPr>
            </a:lvl1pPr>
          </a:lstStyle>
          <a:p>
            <a:fld id="{893C5830-40F3-F04E-B2E3-10E6672BA8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r>
              <a:rPr lang="en-US"/>
              <a:t>E.C. Aschenauer</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hf hdr="0" ftr="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hyperlink" Target="https://brookhavenlab.sharepoint.com/:x:/s/EICPublicSharingDocs/EdH38QZE9HpJrl039jn2-q4BbPvrMv7dTFiLV8--atclKw?e=EaahaV"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wmf"/><Relationship Id="rId7" Type="http://schemas.openxmlformats.org/officeDocument/2006/relationships/image" Target="../media/image43.emf"/><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emf"/><Relationship Id="rId10" Type="http://schemas.openxmlformats.org/officeDocument/2006/relationships/image" Target="../media/image46.emf"/><Relationship Id="rId4" Type="http://schemas.openxmlformats.org/officeDocument/2006/relationships/image" Target="../media/image40.png"/><Relationship Id="rId9"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45E5-B96D-4C8D-947E-45F782E4165F}"/>
              </a:ext>
            </a:extLst>
          </p:cNvPr>
          <p:cNvSpPr>
            <a:spLocks noGrp="1"/>
          </p:cNvSpPr>
          <p:nvPr>
            <p:ph type="ctrTitle"/>
          </p:nvPr>
        </p:nvSpPr>
        <p:spPr>
          <a:xfrm>
            <a:off x="1127760" y="2189480"/>
            <a:ext cx="7878015" cy="1774948"/>
          </a:xfrm>
        </p:spPr>
        <p:txBody>
          <a:bodyPr>
            <a:normAutofit fontScale="90000"/>
          </a:bodyPr>
          <a:lstStyle/>
          <a:p>
            <a:r>
              <a:rPr lang="en-US" dirty="0">
                <a:effectLst>
                  <a:outerShdw blurRad="50800" dist="38100" dir="2700000" algn="tl" rotWithShape="0">
                    <a:srgbClr val="000000">
                      <a:alpha val="43000"/>
                    </a:srgbClr>
                  </a:outerShdw>
                  <a:reflection endPos="0" dist="5080" dir="5400000" sy="-100000" algn="bl" rotWithShape="0"/>
                </a:effectLst>
              </a:rPr>
              <a:t>Towards a New Science Frontier: The Electron Ion Collider – Science, Detector and Status</a:t>
            </a:r>
            <a:br>
              <a:rPr lang="en-US" dirty="0">
                <a:effectLst>
                  <a:outerShdw blurRad="50800" dist="38100" dir="2700000" algn="tl" rotWithShape="0">
                    <a:srgbClr val="000000">
                      <a:alpha val="43000"/>
                    </a:srgbClr>
                  </a:outerShdw>
                  <a:reflection endPos="0" dist="5080" dir="5400000" sy="-100000" algn="bl" rotWithShape="0"/>
                </a:effectLst>
              </a:rPr>
            </a:br>
            <a:endParaRPr lang="en-US" dirty="0">
              <a:effectLst>
                <a:outerShdw blurRad="50800" dist="38100" dir="2700000" algn="tl" rotWithShape="0">
                  <a:srgbClr val="000000">
                    <a:alpha val="43000"/>
                  </a:srgbClr>
                </a:outerShdw>
                <a:reflection endPos="0" dist="5080" dir="5400000" sy="-100000" algn="bl" rotWithShape="0"/>
              </a:effectLst>
            </a:endParaRPr>
          </a:p>
        </p:txBody>
      </p:sp>
      <p:sp>
        <p:nvSpPr>
          <p:cNvPr id="3" name="Subtitle 2">
            <a:extLst>
              <a:ext uri="{FF2B5EF4-FFF2-40B4-BE49-F238E27FC236}">
                <a16:creationId xmlns:a16="http://schemas.microsoft.com/office/drawing/2014/main" id="{35F1F55E-30EE-4C1A-8892-83A289C0D6EE}"/>
              </a:ext>
            </a:extLst>
          </p:cNvPr>
          <p:cNvSpPr>
            <a:spLocks noGrp="1"/>
          </p:cNvSpPr>
          <p:nvPr>
            <p:ph type="subTitle" idx="1"/>
          </p:nvPr>
        </p:nvSpPr>
        <p:spPr>
          <a:xfrm>
            <a:off x="2332405" y="4470400"/>
            <a:ext cx="6673370" cy="1595120"/>
          </a:xfrm>
        </p:spPr>
        <p:txBody>
          <a:bodyPr vert="horz" lIns="91440" tIns="45720" rIns="91440" bIns="45720" rtlCol="0" anchor="t">
            <a:normAutofit/>
          </a:bodyPr>
          <a:lstStyle/>
          <a:p>
            <a:r>
              <a:rPr lang="en-US" dirty="0">
                <a:effectLst/>
              </a:rPr>
              <a:t>Rolf Ent (Jefferson Lab)</a:t>
            </a:r>
          </a:p>
          <a:p>
            <a:r>
              <a:rPr lang="en-US" dirty="0">
                <a:effectLst/>
              </a:rPr>
              <a:t>TIDC Autumn School on Electron-Ion Collider</a:t>
            </a:r>
          </a:p>
          <a:p>
            <a:r>
              <a:rPr lang="en-US" sz="1600" dirty="0">
                <a:effectLst/>
              </a:rPr>
              <a:t>August 28-30, 2023</a:t>
            </a:r>
          </a:p>
        </p:txBody>
      </p:sp>
    </p:spTree>
    <p:extLst>
      <p:ext uri="{BB962C8B-B14F-4D97-AF65-F5344CB8AC3E}">
        <p14:creationId xmlns:p14="http://schemas.microsoft.com/office/powerpoint/2010/main" val="1357713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940634-B610-44F4-A02F-489985EEB65B}"/>
              </a:ext>
            </a:extLst>
          </p:cNvPr>
          <p:cNvSpPr>
            <a:spLocks noGrp="1"/>
          </p:cNvSpPr>
          <p:nvPr>
            <p:ph type="sldNum" sz="quarter" idx="12"/>
          </p:nvPr>
        </p:nvSpPr>
        <p:spPr/>
        <p:txBody>
          <a:bodyPr/>
          <a:lstStyle/>
          <a:p>
            <a:fld id="{893C5830-40F3-F04E-B2E3-10E6672BA8FF}" type="slidenum">
              <a:rPr lang="en-US" smtClean="0"/>
              <a:t>10</a:t>
            </a:fld>
            <a:endParaRPr lang="en-US" dirty="0"/>
          </a:p>
        </p:txBody>
      </p:sp>
      <p:sp>
        <p:nvSpPr>
          <p:cNvPr id="5" name="Title 1">
            <a:extLst>
              <a:ext uri="{FF2B5EF4-FFF2-40B4-BE49-F238E27FC236}">
                <a16:creationId xmlns:a16="http://schemas.microsoft.com/office/drawing/2014/main" id="{F6C28DFC-B8D4-455C-B0A4-C71147151F98}"/>
              </a:ext>
            </a:extLst>
          </p:cNvPr>
          <p:cNvSpPr txBox="1">
            <a:spLocks/>
          </p:cNvSpPr>
          <p:nvPr/>
        </p:nvSpPr>
        <p:spPr>
          <a:xfrm>
            <a:off x="0" y="9527"/>
            <a:ext cx="9143999" cy="794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pPr algn="r"/>
            <a:r>
              <a:rPr lang="en-US" b="1" i="1" dirty="0"/>
              <a:t>BNL/TJNAF Special Partnership</a:t>
            </a:r>
          </a:p>
        </p:txBody>
      </p:sp>
      <p:pic>
        <p:nvPicPr>
          <p:cNvPr id="6" name="Picture 5" descr="A group of people posing for a photo&#10;&#10;Description automatically generated">
            <a:extLst>
              <a:ext uri="{FF2B5EF4-FFF2-40B4-BE49-F238E27FC236}">
                <a16:creationId xmlns:a16="http://schemas.microsoft.com/office/drawing/2014/main" id="{5BBD9F1B-920F-4EFD-9970-D0516924DDB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42757" y="1516382"/>
            <a:ext cx="5058486" cy="3386178"/>
          </a:xfrm>
          <a:prstGeom prst="rect">
            <a:avLst/>
          </a:prstGeom>
        </p:spPr>
      </p:pic>
      <p:sp>
        <p:nvSpPr>
          <p:cNvPr id="7" name="TextBox 6">
            <a:extLst>
              <a:ext uri="{FF2B5EF4-FFF2-40B4-BE49-F238E27FC236}">
                <a16:creationId xmlns:a16="http://schemas.microsoft.com/office/drawing/2014/main" id="{318602D4-47EF-4307-8F45-6D1F10550863}"/>
              </a:ext>
            </a:extLst>
          </p:cNvPr>
          <p:cNvSpPr txBox="1"/>
          <p:nvPr/>
        </p:nvSpPr>
        <p:spPr>
          <a:xfrm>
            <a:off x="1824393" y="5015202"/>
            <a:ext cx="6114197" cy="1477328"/>
          </a:xfrm>
          <a:prstGeom prst="rect">
            <a:avLst/>
          </a:prstGeom>
          <a:noFill/>
        </p:spPr>
        <p:txBody>
          <a:bodyPr wrap="square" rtlCol="0">
            <a:spAutoFit/>
          </a:bodyPr>
          <a:lstStyle/>
          <a:p>
            <a:pPr marL="285750" indent="-285750">
              <a:buFont typeface="Arial" panose="020B0604020202020204" pitchFamily="34" charset="0"/>
              <a:buChar char="•"/>
            </a:pPr>
            <a:r>
              <a:rPr lang="en-US" dirty="0"/>
              <a:t>BNL/JLab partnership established in early 2020</a:t>
            </a:r>
          </a:p>
          <a:p>
            <a:pPr marL="285750" indent="-285750">
              <a:buFont typeface="Arial" panose="020B0604020202020204" pitchFamily="34" charset="0"/>
              <a:buChar char="•"/>
            </a:pPr>
            <a:r>
              <a:rPr lang="en-US" dirty="0"/>
              <a:t>Integrated management and scope</a:t>
            </a:r>
          </a:p>
          <a:p>
            <a:pPr marL="285750" indent="-285750">
              <a:buFont typeface="Arial" panose="020B0604020202020204" pitchFamily="34" charset="0"/>
              <a:buChar char="•"/>
            </a:pPr>
            <a:r>
              <a:rPr lang="en-US" dirty="0"/>
              <a:t>Serve together as hosts for the EIC experimental program</a:t>
            </a:r>
          </a:p>
          <a:p>
            <a:endParaRPr lang="en-US" dirty="0"/>
          </a:p>
        </p:txBody>
      </p:sp>
    </p:spTree>
    <p:extLst>
      <p:ext uri="{BB962C8B-B14F-4D97-AF65-F5344CB8AC3E}">
        <p14:creationId xmlns:p14="http://schemas.microsoft.com/office/powerpoint/2010/main" val="383543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EE1E29-2DC2-46A9-AD48-B6A5F84D4EE2}"/>
              </a:ext>
            </a:extLst>
          </p:cNvPr>
          <p:cNvSpPr>
            <a:spLocks noGrp="1"/>
          </p:cNvSpPr>
          <p:nvPr>
            <p:ph type="sldNum" sz="quarter" idx="12"/>
          </p:nvPr>
        </p:nvSpPr>
        <p:spPr/>
        <p:txBody>
          <a:bodyPr/>
          <a:lstStyle/>
          <a:p>
            <a:fld id="{893C5830-40F3-F04E-B2E3-10E6672BA8FF}" type="slidenum">
              <a:rPr lang="en-US" smtClean="0"/>
              <a:t>11</a:t>
            </a:fld>
            <a:endParaRPr lang="en-US" dirty="0"/>
          </a:p>
        </p:txBody>
      </p:sp>
      <p:sp>
        <p:nvSpPr>
          <p:cNvPr id="5" name="Title 1">
            <a:extLst>
              <a:ext uri="{FF2B5EF4-FFF2-40B4-BE49-F238E27FC236}">
                <a16:creationId xmlns:a16="http://schemas.microsoft.com/office/drawing/2014/main" id="{B4CC412A-57D0-4F84-8FA4-4655DF0D9921}"/>
              </a:ext>
            </a:extLst>
          </p:cNvPr>
          <p:cNvSpPr>
            <a:spLocks noGrp="1"/>
          </p:cNvSpPr>
          <p:nvPr>
            <p:ph type="title"/>
          </p:nvPr>
        </p:nvSpPr>
        <p:spPr>
          <a:xfrm>
            <a:off x="0" y="-1"/>
            <a:ext cx="9144000" cy="637201"/>
          </a:xfrm>
        </p:spPr>
        <p:txBody>
          <a:bodyPr>
            <a:normAutofit/>
          </a:bodyPr>
          <a:lstStyle/>
          <a:p>
            <a:r>
              <a:rPr lang="en-US" dirty="0"/>
              <a:t>Boards and Advisory Committees</a:t>
            </a:r>
          </a:p>
        </p:txBody>
      </p:sp>
      <p:sp>
        <p:nvSpPr>
          <p:cNvPr id="6" name="Slide Number Placeholder 2">
            <a:extLst>
              <a:ext uri="{FF2B5EF4-FFF2-40B4-BE49-F238E27FC236}">
                <a16:creationId xmlns:a16="http://schemas.microsoft.com/office/drawing/2014/main" id="{FE06EE38-C135-4898-846F-45B98FF0BF7E}"/>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11</a:t>
            </a:fld>
            <a:endParaRPr lang="en-US" sz="750" dirty="0"/>
          </a:p>
        </p:txBody>
      </p:sp>
      <p:sp>
        <p:nvSpPr>
          <p:cNvPr id="7" name="TextBox 6">
            <a:extLst>
              <a:ext uri="{FF2B5EF4-FFF2-40B4-BE49-F238E27FC236}">
                <a16:creationId xmlns:a16="http://schemas.microsoft.com/office/drawing/2014/main" id="{1A92CA6E-4E22-4397-9F27-9816ECD99762}"/>
              </a:ext>
            </a:extLst>
          </p:cNvPr>
          <p:cNvSpPr txBox="1"/>
          <p:nvPr/>
        </p:nvSpPr>
        <p:spPr>
          <a:xfrm>
            <a:off x="378843" y="4500714"/>
            <a:ext cx="8580861"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t>DOE, BNL, and JLab envision an EIC facility that is “fully international in character.”</a:t>
            </a:r>
          </a:p>
          <a:p>
            <a:pPr marL="285750" indent="-285750">
              <a:buFont typeface="Arial" panose="020B0604020202020204" pitchFamily="34" charset="0"/>
              <a:buChar char="•"/>
            </a:pPr>
            <a:r>
              <a:rPr lang="en-US" sz="1600" dirty="0"/>
              <a:t>International EIC Advisory Board provides oversight and advice on the construction of the facility, focusing on the accelerator: ANL, BNL, FNAL, LBNL, TJNAF, TRIUMF - Canada, IN2P3 and CEA - France, STFC - UK, INFN - Italy.</a:t>
            </a:r>
          </a:p>
          <a:p>
            <a:pPr marL="285750" indent="-285750">
              <a:buFont typeface="Arial" panose="020B0604020202020204" pitchFamily="34" charset="0"/>
              <a:buChar char="•"/>
            </a:pPr>
            <a:r>
              <a:rPr lang="en-US" sz="1600" dirty="0"/>
              <a:t>International EIC Resource Review Board provides oversight of experiments, 1</a:t>
            </a:r>
            <a:r>
              <a:rPr lang="en-US" sz="1600" baseline="30000" dirty="0"/>
              <a:t>st</a:t>
            </a:r>
            <a:r>
              <a:rPr lang="en-US" sz="1600" dirty="0"/>
              <a:t> meeting April 2023.  Delegates from Africa, Asia, Europe, North and South America.</a:t>
            </a:r>
          </a:p>
          <a:p>
            <a:pPr marL="285750" indent="-285750">
              <a:buFont typeface="Arial" panose="020B0604020202020204" pitchFamily="34" charset="0"/>
              <a:buChar char="•"/>
            </a:pPr>
            <a:r>
              <a:rPr lang="en-US" sz="1600" dirty="0"/>
              <a:t>International EIC Project Advisory Committee provides advice on the successful delivery of the DOE Project including management, scope, schedule, cost, and performance.</a:t>
            </a:r>
          </a:p>
        </p:txBody>
      </p:sp>
      <p:pic>
        <p:nvPicPr>
          <p:cNvPr id="8" name="Picture 7" descr="Graphical user interface, diagram&#10;&#10;Description automatically generated">
            <a:extLst>
              <a:ext uri="{FF2B5EF4-FFF2-40B4-BE49-F238E27FC236}">
                <a16:creationId xmlns:a16="http://schemas.microsoft.com/office/drawing/2014/main" id="{67D5D92D-FFFC-4266-8A13-E7892A9CF95F}"/>
              </a:ext>
            </a:extLst>
          </p:cNvPr>
          <p:cNvPicPr>
            <a:picLocks noChangeAspect="1"/>
          </p:cNvPicPr>
          <p:nvPr/>
        </p:nvPicPr>
        <p:blipFill>
          <a:blip r:embed="rId2"/>
          <a:stretch>
            <a:fillRect/>
          </a:stretch>
        </p:blipFill>
        <p:spPr>
          <a:xfrm>
            <a:off x="261754" y="1178230"/>
            <a:ext cx="8697950" cy="3154567"/>
          </a:xfrm>
          <a:prstGeom prst="rect">
            <a:avLst/>
          </a:prstGeom>
        </p:spPr>
      </p:pic>
      <p:pic>
        <p:nvPicPr>
          <p:cNvPr id="9" name="Picture 8" descr="Table&#10;&#10;Description automatically generated">
            <a:extLst>
              <a:ext uri="{FF2B5EF4-FFF2-40B4-BE49-F238E27FC236}">
                <a16:creationId xmlns:a16="http://schemas.microsoft.com/office/drawing/2014/main" id="{725FDEB8-DA08-4AAD-99FF-A36EDC3B7F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7263" y="751344"/>
            <a:ext cx="4798112" cy="5355312"/>
          </a:xfrm>
          <a:prstGeom prst="rect">
            <a:avLst/>
          </a:prstGeom>
        </p:spPr>
      </p:pic>
      <p:sp>
        <p:nvSpPr>
          <p:cNvPr id="10" name="TextBox 9">
            <a:extLst>
              <a:ext uri="{FF2B5EF4-FFF2-40B4-BE49-F238E27FC236}">
                <a16:creationId xmlns:a16="http://schemas.microsoft.com/office/drawing/2014/main" id="{FA82DFAC-006B-43B9-9E8D-60FFC0BB3447}"/>
              </a:ext>
            </a:extLst>
          </p:cNvPr>
          <p:cNvSpPr txBox="1"/>
          <p:nvPr/>
        </p:nvSpPr>
        <p:spPr>
          <a:xfrm>
            <a:off x="5387876" y="5568253"/>
            <a:ext cx="2674002" cy="461665"/>
          </a:xfrm>
          <a:prstGeom prst="rect">
            <a:avLst/>
          </a:prstGeom>
          <a:solidFill>
            <a:schemeClr val="bg1"/>
          </a:solidFill>
        </p:spPr>
        <p:txBody>
          <a:bodyPr wrap="none" rtlCol="0">
            <a:spAutoFit/>
          </a:bodyPr>
          <a:lstStyle/>
          <a:p>
            <a:pPr algn="ctr"/>
            <a:r>
              <a:rPr lang="en-US" sz="1200" b="1" dirty="0"/>
              <a:t>John Lajoie</a:t>
            </a:r>
            <a:r>
              <a:rPr lang="en-US" sz="1200" dirty="0"/>
              <a:t>, Spokesperson</a:t>
            </a:r>
          </a:p>
          <a:p>
            <a:pPr algn="ctr"/>
            <a:r>
              <a:rPr lang="en-US" sz="1200" b="1" dirty="0"/>
              <a:t>Silvia Dalla Torre</a:t>
            </a:r>
            <a:r>
              <a:rPr lang="en-US" sz="1200" dirty="0"/>
              <a:t>, Deputy Spokesperson</a:t>
            </a:r>
          </a:p>
        </p:txBody>
      </p:sp>
      <p:sp>
        <p:nvSpPr>
          <p:cNvPr id="2" name="TextBox 1">
            <a:extLst>
              <a:ext uri="{FF2B5EF4-FFF2-40B4-BE49-F238E27FC236}">
                <a16:creationId xmlns:a16="http://schemas.microsoft.com/office/drawing/2014/main" id="{0EA02209-79B2-1DE0-1BE5-ED952517E65A}"/>
              </a:ext>
            </a:extLst>
          </p:cNvPr>
          <p:cNvSpPr txBox="1"/>
          <p:nvPr/>
        </p:nvSpPr>
        <p:spPr>
          <a:xfrm>
            <a:off x="4376488" y="2057401"/>
            <a:ext cx="888385" cy="261610"/>
          </a:xfrm>
          <a:prstGeom prst="rect">
            <a:avLst/>
          </a:prstGeom>
          <a:solidFill>
            <a:srgbClr val="FFFFFF"/>
          </a:solidFill>
        </p:spPr>
        <p:txBody>
          <a:bodyPr wrap="none" rtlCol="0">
            <a:spAutoFit/>
          </a:bodyPr>
          <a:lstStyle/>
          <a:p>
            <a:pPr algn="l"/>
            <a:r>
              <a:rPr lang="en-US" sz="1100" b="1" dirty="0"/>
              <a:t>D. </a:t>
            </a:r>
            <a:r>
              <a:rPr lang="en-US" sz="1100" b="1" dirty="0" err="1"/>
              <a:t>Bettoni</a:t>
            </a:r>
            <a:r>
              <a:rPr lang="en-US" sz="1100" b="1" dirty="0"/>
              <a:t>,</a:t>
            </a:r>
          </a:p>
        </p:txBody>
      </p:sp>
    </p:spTree>
    <p:extLst>
      <p:ext uri="{BB962C8B-B14F-4D97-AF65-F5344CB8AC3E}">
        <p14:creationId xmlns:p14="http://schemas.microsoft.com/office/powerpoint/2010/main" val="240616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7ED4-FD52-83CE-8CDB-4D505D06DD10}"/>
              </a:ext>
            </a:extLst>
          </p:cNvPr>
          <p:cNvSpPr>
            <a:spLocks noGrp="1"/>
          </p:cNvSpPr>
          <p:nvPr>
            <p:ph type="title"/>
          </p:nvPr>
        </p:nvSpPr>
        <p:spPr>
          <a:xfrm>
            <a:off x="0" y="1"/>
            <a:ext cx="9144000" cy="680720"/>
          </a:xfrm>
        </p:spPr>
        <p:txBody>
          <a:bodyPr>
            <a:normAutofit/>
          </a:bodyPr>
          <a:lstStyle/>
          <a:p>
            <a:r>
              <a:rPr lang="en-US" dirty="0"/>
              <a:t>EIC Advisory Board</a:t>
            </a:r>
          </a:p>
        </p:txBody>
      </p:sp>
      <p:sp>
        <p:nvSpPr>
          <p:cNvPr id="3" name="Content Placeholder 2">
            <a:extLst>
              <a:ext uri="{FF2B5EF4-FFF2-40B4-BE49-F238E27FC236}">
                <a16:creationId xmlns:a16="http://schemas.microsoft.com/office/drawing/2014/main" id="{9A5BC383-AF71-4600-7813-4D34BD1E34A2}"/>
              </a:ext>
            </a:extLst>
          </p:cNvPr>
          <p:cNvSpPr>
            <a:spLocks noGrp="1"/>
          </p:cNvSpPr>
          <p:nvPr>
            <p:ph idx="1"/>
          </p:nvPr>
        </p:nvSpPr>
        <p:spPr>
          <a:xfrm>
            <a:off x="504309" y="1420513"/>
            <a:ext cx="8211065" cy="4351338"/>
          </a:xfrm>
        </p:spPr>
        <p:txBody>
          <a:bodyPr>
            <a:normAutofit/>
          </a:bodyPr>
          <a:lstStyle/>
          <a:p>
            <a:pPr marL="342900" indent="-342900"/>
            <a:r>
              <a:rPr lang="en-US" dirty="0"/>
              <a:t>Directors of labs participating in the EIC accelerator design and construction, chaired by </a:t>
            </a:r>
            <a:r>
              <a:rPr lang="en-US" dirty="0" err="1"/>
              <a:t>JLab</a:t>
            </a:r>
            <a:r>
              <a:rPr lang="en-US" dirty="0"/>
              <a:t> Director</a:t>
            </a:r>
          </a:p>
          <a:p>
            <a:pPr marL="342900" indent="-342900"/>
            <a:r>
              <a:rPr lang="en-US" dirty="0"/>
              <a:t>Meets 3-4 times per year, last meeting on June 29, 2023</a:t>
            </a:r>
          </a:p>
          <a:p>
            <a:pPr marL="342900" indent="-342900">
              <a:spcAft>
                <a:spcPts val="600"/>
              </a:spcAft>
            </a:pPr>
            <a:r>
              <a:rPr lang="en-US" dirty="0"/>
              <a:t>June meeting approved charter and provided recommendations:</a:t>
            </a:r>
          </a:p>
          <a:p>
            <a:pPr marL="914400" lvl="1" indent="-457200">
              <a:spcAft>
                <a:spcPts val="600"/>
              </a:spcAft>
              <a:buFont typeface="+mj-lt"/>
              <a:buAutoNum type="arabicPeriod"/>
            </a:pPr>
            <a:r>
              <a:rPr lang="en-US" dirty="0"/>
              <a:t>BNL: Expeditiously move forward with a design contract with </a:t>
            </a:r>
            <a:r>
              <a:rPr lang="en-US" dirty="0" err="1"/>
              <a:t>Saclay</a:t>
            </a:r>
            <a:r>
              <a:rPr lang="en-US" dirty="0"/>
              <a:t> for the solenoid spin rotator magnets.</a:t>
            </a:r>
          </a:p>
          <a:p>
            <a:pPr marL="914400" lvl="1" indent="-457200">
              <a:spcAft>
                <a:spcPts val="600"/>
              </a:spcAft>
              <a:buFont typeface="+mj-lt"/>
              <a:buAutoNum type="arabicPeriod"/>
            </a:pPr>
            <a:r>
              <a:rPr lang="en-US" dirty="0"/>
              <a:t>JLAB: Evaluate the benefit/risk to the project of the PERLE cryomodule proposal.</a:t>
            </a:r>
          </a:p>
          <a:p>
            <a:pPr marL="914400" lvl="1" indent="-457200">
              <a:spcAft>
                <a:spcPts val="600"/>
              </a:spcAft>
              <a:buFont typeface="+mj-lt"/>
              <a:buAutoNum type="arabicPeriod"/>
            </a:pPr>
            <a:r>
              <a:rPr lang="en-US" dirty="0"/>
              <a:t>BNL/</a:t>
            </a:r>
            <a:r>
              <a:rPr lang="en-US" dirty="0" err="1"/>
              <a:t>JLab</a:t>
            </a:r>
            <a:r>
              <a:rPr lang="en-US" dirty="0"/>
              <a:t>: Establish an accelerator collaboration with the proper structure and regular meetings.</a:t>
            </a:r>
          </a:p>
          <a:p>
            <a:pPr marL="914400" lvl="1" indent="-457200">
              <a:spcAft>
                <a:spcPts val="600"/>
              </a:spcAft>
              <a:buFont typeface="+mj-lt"/>
              <a:buAutoNum type="arabicPeriod"/>
            </a:pPr>
            <a:r>
              <a:rPr lang="en-US" dirty="0"/>
              <a:t>EIC Project and Partners:  Finalize scope with partners.</a:t>
            </a:r>
          </a:p>
          <a:p>
            <a:pPr marL="914400" lvl="1" indent="-457200">
              <a:spcAft>
                <a:spcPts val="600"/>
              </a:spcAft>
              <a:buFont typeface="+mj-lt"/>
              <a:buAutoNum type="arabicPeriod"/>
            </a:pPr>
            <a:r>
              <a:rPr lang="en-US" dirty="0"/>
              <a:t>EIC Project:  Define high-level risks and milestones at the appropriate level to be monitored by the EIC Advisory Board.</a:t>
            </a:r>
          </a:p>
        </p:txBody>
      </p:sp>
      <p:sp>
        <p:nvSpPr>
          <p:cNvPr id="4" name="Slide Number Placeholder 3">
            <a:extLst>
              <a:ext uri="{FF2B5EF4-FFF2-40B4-BE49-F238E27FC236}">
                <a16:creationId xmlns:a16="http://schemas.microsoft.com/office/drawing/2014/main" id="{A98E3B3B-2D4B-EB3E-28D9-2153B0A7429C}"/>
              </a:ext>
            </a:extLst>
          </p:cNvPr>
          <p:cNvSpPr>
            <a:spLocks noGrp="1"/>
          </p:cNvSpPr>
          <p:nvPr>
            <p:ph type="sldNum" sz="quarter" idx="4"/>
          </p:nvPr>
        </p:nvSpPr>
        <p:spPr>
          <a:xfrm>
            <a:off x="8391010" y="6316596"/>
            <a:ext cx="324365" cy="365125"/>
          </a:xfrm>
          <a:prstGeom prst="rect">
            <a:avLst/>
          </a:prstGeom>
        </p:spPr>
        <p:txBody>
          <a:bodyPr lIns="0" tIns="0" rIns="45720" bIns="0" anchor="ctr"/>
          <a:lstStyle>
            <a:defPPr>
              <a:defRPr lang="en-US"/>
            </a:defPPr>
            <a:lvl1pPr marL="0" algn="r"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12</a:t>
            </a:fld>
            <a:endParaRPr lang="en-US"/>
          </a:p>
        </p:txBody>
      </p:sp>
    </p:spTree>
    <p:extLst>
      <p:ext uri="{BB962C8B-B14F-4D97-AF65-F5344CB8AC3E}">
        <p14:creationId xmlns:p14="http://schemas.microsoft.com/office/powerpoint/2010/main" val="667514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4E921B-7984-4D47-A096-02F35B2BFBE8}"/>
              </a:ext>
            </a:extLst>
          </p:cNvPr>
          <p:cNvSpPr>
            <a:spLocks noGrp="1"/>
          </p:cNvSpPr>
          <p:nvPr>
            <p:ph type="sldNum" sz="quarter" idx="12"/>
          </p:nvPr>
        </p:nvSpPr>
        <p:spPr/>
        <p:txBody>
          <a:bodyPr/>
          <a:lstStyle/>
          <a:p>
            <a:fld id="{893C5830-40F3-F04E-B2E3-10E6672BA8FF}" type="slidenum">
              <a:rPr lang="en-US" smtClean="0"/>
              <a:t>13</a:t>
            </a:fld>
            <a:endParaRPr lang="en-US" dirty="0"/>
          </a:p>
        </p:txBody>
      </p:sp>
      <p:sp>
        <p:nvSpPr>
          <p:cNvPr id="5" name="Title 1">
            <a:extLst>
              <a:ext uri="{FF2B5EF4-FFF2-40B4-BE49-F238E27FC236}">
                <a16:creationId xmlns:a16="http://schemas.microsoft.com/office/drawing/2014/main" id="{D26705FD-F54E-4EBF-A418-0C191660A054}"/>
              </a:ext>
            </a:extLst>
          </p:cNvPr>
          <p:cNvSpPr>
            <a:spLocks noGrp="1"/>
          </p:cNvSpPr>
          <p:nvPr>
            <p:ph type="title"/>
          </p:nvPr>
        </p:nvSpPr>
        <p:spPr>
          <a:xfrm>
            <a:off x="0" y="0"/>
            <a:ext cx="9138857" cy="754271"/>
          </a:xfrm>
        </p:spPr>
        <p:txBody>
          <a:bodyPr>
            <a:normAutofit/>
          </a:bodyPr>
          <a:lstStyle/>
          <a:p>
            <a:r>
              <a:rPr lang="en-US" dirty="0"/>
              <a:t>DOE Reference Funding Plan</a:t>
            </a:r>
          </a:p>
        </p:txBody>
      </p:sp>
      <p:sp>
        <p:nvSpPr>
          <p:cNvPr id="6" name="Slide Number Placeholder 2">
            <a:extLst>
              <a:ext uri="{FF2B5EF4-FFF2-40B4-BE49-F238E27FC236}">
                <a16:creationId xmlns:a16="http://schemas.microsoft.com/office/drawing/2014/main" id="{AF21EFE4-293A-4E4C-A4F5-3ABE347DB549}"/>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13</a:t>
            </a:fld>
            <a:endParaRPr lang="en-US" sz="750" dirty="0"/>
          </a:p>
        </p:txBody>
      </p:sp>
      <p:pic>
        <p:nvPicPr>
          <p:cNvPr id="7" name="Picture 6">
            <a:extLst>
              <a:ext uri="{FF2B5EF4-FFF2-40B4-BE49-F238E27FC236}">
                <a16:creationId xmlns:a16="http://schemas.microsoft.com/office/drawing/2014/main" id="{DE5EF75E-5D53-4005-AC0B-225ACECA49F1}"/>
              </a:ext>
            </a:extLst>
          </p:cNvPr>
          <p:cNvPicPr>
            <a:picLocks noChangeAspect="1"/>
          </p:cNvPicPr>
          <p:nvPr/>
        </p:nvPicPr>
        <p:blipFill>
          <a:blip r:embed="rId2"/>
          <a:stretch>
            <a:fillRect/>
          </a:stretch>
        </p:blipFill>
        <p:spPr>
          <a:xfrm>
            <a:off x="341301" y="913744"/>
            <a:ext cx="8710232" cy="3678914"/>
          </a:xfrm>
          <a:prstGeom prst="rect">
            <a:avLst/>
          </a:prstGeom>
        </p:spPr>
      </p:pic>
      <p:sp>
        <p:nvSpPr>
          <p:cNvPr id="8" name="TextBox 7">
            <a:extLst>
              <a:ext uri="{FF2B5EF4-FFF2-40B4-BE49-F238E27FC236}">
                <a16:creationId xmlns:a16="http://schemas.microsoft.com/office/drawing/2014/main" id="{9153A651-043F-4E23-9BEF-B20F1E6F379A}"/>
              </a:ext>
            </a:extLst>
          </p:cNvPr>
          <p:cNvSpPr txBox="1"/>
          <p:nvPr/>
        </p:nvSpPr>
        <p:spPr>
          <a:xfrm>
            <a:off x="341301" y="4700729"/>
            <a:ext cx="8635439" cy="1569660"/>
          </a:xfrm>
          <a:prstGeom prst="rect">
            <a:avLst/>
          </a:prstGeom>
          <a:solidFill>
            <a:schemeClr val="bg1"/>
          </a:solidFill>
          <a:ln w="12700">
            <a:solidFill>
              <a:schemeClr val="tx1"/>
            </a:solidFill>
          </a:ln>
        </p:spPr>
        <p:txBody>
          <a:bodyPr wrap="square" rtlCol="0">
            <a:spAutoFit/>
          </a:bodyPr>
          <a:lstStyle/>
          <a:p>
            <a:pPr marL="285750" indent="-285750">
              <a:buFont typeface="Arial" panose="020B0604020202020204" pitchFamily="34" charset="0"/>
              <a:buChar char="•"/>
            </a:pPr>
            <a:r>
              <a:rPr lang="en-US" sz="1600" dirty="0"/>
              <a:t>DOE Inflation Reduction Act funding of $138M allocated in September 2022.  Actual FY2023 funding is $70M.  DOE request for FY2024 is $98M.</a:t>
            </a:r>
          </a:p>
          <a:p>
            <a:pPr marL="285750" indent="-285750">
              <a:buFont typeface="Arial" panose="020B0604020202020204" pitchFamily="34" charset="0"/>
              <a:buChar char="•"/>
            </a:pPr>
            <a:r>
              <a:rPr lang="en-US" sz="1600" dirty="0"/>
              <a:t>RHIC shut down planned for June 2025.  Significant RHIC Operations funding will be redirected to EIC construction starting in FY2025 and reaching ~$150M/year in FY2026.</a:t>
            </a:r>
          </a:p>
          <a:p>
            <a:pPr marL="285750" indent="-285750">
              <a:buFont typeface="Arial" panose="020B0604020202020204" pitchFamily="34" charset="0"/>
              <a:buChar char="•"/>
            </a:pPr>
            <a:r>
              <a:rPr lang="en-US" sz="1600" dirty="0"/>
              <a:t>Current funding supports DOE CD-3A, Long Lead Procurement Approval, in January 2024.  Long lead procurement mitigate risks:  technical, supply chain, inflation, and schedule.</a:t>
            </a:r>
          </a:p>
        </p:txBody>
      </p:sp>
    </p:spTree>
    <p:extLst>
      <p:ext uri="{BB962C8B-B14F-4D97-AF65-F5344CB8AC3E}">
        <p14:creationId xmlns:p14="http://schemas.microsoft.com/office/powerpoint/2010/main" val="79687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BB3BE-39C7-A9F0-82E6-EC5E1787C811}"/>
              </a:ext>
            </a:extLst>
          </p:cNvPr>
          <p:cNvSpPr>
            <a:spLocks noGrp="1"/>
          </p:cNvSpPr>
          <p:nvPr>
            <p:ph type="title"/>
          </p:nvPr>
        </p:nvSpPr>
        <p:spPr>
          <a:xfrm>
            <a:off x="0" y="0"/>
            <a:ext cx="9144000" cy="797750"/>
          </a:xfrm>
        </p:spPr>
        <p:txBody>
          <a:bodyPr>
            <a:normAutofit/>
          </a:bodyPr>
          <a:lstStyle/>
          <a:p>
            <a:r>
              <a:rPr lang="en-US" dirty="0"/>
              <a:t>Funding and DOE Critical Decisions </a:t>
            </a:r>
          </a:p>
        </p:txBody>
      </p:sp>
      <p:sp>
        <p:nvSpPr>
          <p:cNvPr id="3" name="Content Placeholder 2">
            <a:extLst>
              <a:ext uri="{FF2B5EF4-FFF2-40B4-BE49-F238E27FC236}">
                <a16:creationId xmlns:a16="http://schemas.microsoft.com/office/drawing/2014/main" id="{1C9CB51C-537B-2D68-54EB-9E61325BD5A1}"/>
              </a:ext>
            </a:extLst>
          </p:cNvPr>
          <p:cNvSpPr>
            <a:spLocks noGrp="1"/>
          </p:cNvSpPr>
          <p:nvPr>
            <p:ph idx="1"/>
          </p:nvPr>
        </p:nvSpPr>
        <p:spPr>
          <a:xfrm>
            <a:off x="428625" y="1292315"/>
            <a:ext cx="8394741" cy="4681090"/>
          </a:xfrm>
        </p:spPr>
        <p:txBody>
          <a:bodyPr>
            <a:normAutofit/>
          </a:bodyPr>
          <a:lstStyle/>
          <a:p>
            <a:pPr>
              <a:buFont typeface="Arial" panose="020B0604020202020204" pitchFamily="34" charset="0"/>
              <a:buChar char="•"/>
            </a:pPr>
            <a:r>
              <a:rPr lang="en-US" dirty="0"/>
              <a:t>Inflation Reduction Act (IRA) funding of $138M provided at the end of 2022 supports CD-3A, Long Lead Procurement Approval, plans</a:t>
            </a:r>
          </a:p>
          <a:p>
            <a:pPr>
              <a:buFont typeface="Arial" panose="020B0604020202020204" pitchFamily="34" charset="0"/>
              <a:buChar char="•"/>
            </a:pPr>
            <a:r>
              <a:rPr lang="en-US" dirty="0"/>
              <a:t>FY2024 funding is expected to be $98M</a:t>
            </a:r>
          </a:p>
          <a:p>
            <a:pPr>
              <a:buFont typeface="Arial" panose="020B0604020202020204" pitchFamily="34" charset="0"/>
              <a:buChar char="•"/>
            </a:pPr>
            <a:r>
              <a:rPr lang="en-US" dirty="0"/>
              <a:t>Substantial redirection of funding from RHIC operations into EIC construction starting in 2025</a:t>
            </a:r>
          </a:p>
          <a:p>
            <a:pPr>
              <a:buFont typeface="Arial" panose="020B0604020202020204" pitchFamily="34" charset="0"/>
              <a:buChar char="•"/>
            </a:pPr>
            <a:r>
              <a:rPr lang="en-US" dirty="0"/>
              <a:t>FY2025 funding will be critical to achieving the CD-2/3 approval schedule</a:t>
            </a:r>
          </a:p>
          <a:p>
            <a:pPr lvl="1">
              <a:buFont typeface="Arial" panose="020B0604020202020204" pitchFamily="34" charset="0"/>
              <a:buChar char="•"/>
            </a:pPr>
            <a:r>
              <a:rPr lang="en-US" dirty="0"/>
              <a:t>Priority is securing CD-2 prior to planned conclusion of RHIC ops in 2025 and the efficient transition from RHIC ops into EIC construction</a:t>
            </a:r>
          </a:p>
        </p:txBody>
      </p:sp>
      <p:sp>
        <p:nvSpPr>
          <p:cNvPr id="4" name="Slide Number Placeholder 3">
            <a:extLst>
              <a:ext uri="{FF2B5EF4-FFF2-40B4-BE49-F238E27FC236}">
                <a16:creationId xmlns:a16="http://schemas.microsoft.com/office/drawing/2014/main" id="{4ECB069C-0918-76C8-AB43-9F4C041C5AF8}"/>
              </a:ext>
            </a:extLst>
          </p:cNvPr>
          <p:cNvSpPr>
            <a:spLocks noGrp="1"/>
          </p:cNvSpPr>
          <p:nvPr>
            <p:ph type="sldNum" sz="quarter" idx="4"/>
          </p:nvPr>
        </p:nvSpPr>
        <p:spPr>
          <a:xfrm>
            <a:off x="8391011" y="6316598"/>
            <a:ext cx="324365" cy="365125"/>
          </a:xfrm>
          <a:prstGeom prst="rect">
            <a:avLst/>
          </a:prstGeom>
        </p:spPr>
        <p:txBody>
          <a:bodyPr lIns="0" tIns="0" rIns="45720" bIns="0" anchor="ctr"/>
          <a:lstStyle>
            <a:defPPr>
              <a:defRPr lang="en-US"/>
            </a:defPPr>
            <a:lvl1pPr marL="0" algn="r"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14</a:t>
            </a:fld>
            <a:endParaRPr lang="en-US" sz="750" dirty="0"/>
          </a:p>
        </p:txBody>
      </p:sp>
    </p:spTree>
    <p:extLst>
      <p:ext uri="{BB962C8B-B14F-4D97-AF65-F5344CB8AC3E}">
        <p14:creationId xmlns:p14="http://schemas.microsoft.com/office/powerpoint/2010/main" val="1315813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D61B9-9040-44C4-94EC-5D195008DF89}"/>
              </a:ext>
            </a:extLst>
          </p:cNvPr>
          <p:cNvSpPr>
            <a:spLocks noGrp="1"/>
          </p:cNvSpPr>
          <p:nvPr>
            <p:ph type="title"/>
          </p:nvPr>
        </p:nvSpPr>
        <p:spPr>
          <a:xfrm>
            <a:off x="185304" y="-5606"/>
            <a:ext cx="8958696" cy="745836"/>
          </a:xfrm>
        </p:spPr>
        <p:txBody>
          <a:bodyPr>
            <a:normAutofit/>
          </a:bodyPr>
          <a:lstStyle/>
          <a:p>
            <a:r>
              <a:rPr lang="en-US" sz="3600" dirty="0"/>
              <a:t>EIC Project &amp; Design Reviews</a:t>
            </a:r>
          </a:p>
        </p:txBody>
      </p:sp>
      <p:sp>
        <p:nvSpPr>
          <p:cNvPr id="6" name="Slide Number Placeholder 5">
            <a:extLst>
              <a:ext uri="{FF2B5EF4-FFF2-40B4-BE49-F238E27FC236}">
                <a16:creationId xmlns:a16="http://schemas.microsoft.com/office/drawing/2014/main" id="{9D06D79E-E78E-4DD7-A6BA-DB89B96BEFB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Arial"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white"/>
              </a:solidFill>
              <a:effectLst/>
              <a:uLnTx/>
              <a:uFillTx/>
              <a:latin typeface="Arial" charset="0"/>
              <a:cs typeface="Arial" charset="0"/>
            </a:endParaRPr>
          </a:p>
        </p:txBody>
      </p:sp>
      <p:graphicFrame>
        <p:nvGraphicFramePr>
          <p:cNvPr id="3" name="Table 3">
            <a:extLst>
              <a:ext uri="{FF2B5EF4-FFF2-40B4-BE49-F238E27FC236}">
                <a16:creationId xmlns:a16="http://schemas.microsoft.com/office/drawing/2014/main" id="{ADDF2A46-B187-3E47-87C7-54CAEA4894A5}"/>
              </a:ext>
            </a:extLst>
          </p:cNvPr>
          <p:cNvGraphicFramePr>
            <a:graphicFrameLocks noGrp="1"/>
          </p:cNvGraphicFramePr>
          <p:nvPr>
            <p:extLst>
              <p:ext uri="{D42A27DB-BD31-4B8C-83A1-F6EECF244321}">
                <p14:modId xmlns:p14="http://schemas.microsoft.com/office/powerpoint/2010/main" val="3968839452"/>
              </p:ext>
            </p:extLst>
          </p:nvPr>
        </p:nvGraphicFramePr>
        <p:xfrm>
          <a:off x="253985" y="1069584"/>
          <a:ext cx="8636030" cy="5006198"/>
        </p:xfrm>
        <a:graphic>
          <a:graphicData uri="http://schemas.openxmlformats.org/drawingml/2006/table">
            <a:tbl>
              <a:tblPr firstRow="1" bandRow="1">
                <a:tableStyleId>{5C22544A-7EE6-4342-B048-85BDC9FD1C3A}</a:tableStyleId>
              </a:tblPr>
              <a:tblGrid>
                <a:gridCol w="5466756">
                  <a:extLst>
                    <a:ext uri="{9D8B030D-6E8A-4147-A177-3AD203B41FA5}">
                      <a16:colId xmlns:a16="http://schemas.microsoft.com/office/drawing/2014/main" val="2476933501"/>
                    </a:ext>
                  </a:extLst>
                </a:gridCol>
                <a:gridCol w="3169274">
                  <a:extLst>
                    <a:ext uri="{9D8B030D-6E8A-4147-A177-3AD203B41FA5}">
                      <a16:colId xmlns:a16="http://schemas.microsoft.com/office/drawing/2014/main" val="1548912746"/>
                    </a:ext>
                  </a:extLst>
                </a:gridCol>
              </a:tblGrid>
              <a:tr h="360898">
                <a:tc>
                  <a:txBody>
                    <a:bodyPr/>
                    <a:lstStyle/>
                    <a:p>
                      <a:r>
                        <a:rPr lang="en-US" sz="1400" dirty="0"/>
                        <a:t>Event</a:t>
                      </a:r>
                    </a:p>
                  </a:txBody>
                  <a:tcPr/>
                </a:tc>
                <a:tc>
                  <a:txBody>
                    <a:bodyPr/>
                    <a:lstStyle/>
                    <a:p>
                      <a:pPr algn="r"/>
                      <a:r>
                        <a:rPr lang="en-US" sz="1400" dirty="0"/>
                        <a:t>Date</a:t>
                      </a:r>
                    </a:p>
                  </a:txBody>
                  <a:tcPr/>
                </a:tc>
                <a:extLst>
                  <a:ext uri="{0D108BD9-81ED-4DB2-BD59-A6C34878D82A}">
                    <a16:rowId xmlns:a16="http://schemas.microsoft.com/office/drawing/2014/main" val="1584777378"/>
                  </a:ext>
                </a:extLst>
              </a:tr>
              <a:tr h="3608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Office of Project Assessment Status Review</a:t>
                      </a:r>
                    </a:p>
                  </a:txBody>
                  <a:tcPr/>
                </a:tc>
                <a:tc>
                  <a:txBody>
                    <a:bodyPr/>
                    <a:lstStyle/>
                    <a:p>
                      <a:pPr algn="r"/>
                      <a:r>
                        <a:rPr lang="en-US" sz="1600" dirty="0"/>
                        <a:t>October 19-21, 2021</a:t>
                      </a:r>
                    </a:p>
                  </a:txBody>
                  <a:tcPr/>
                </a:tc>
                <a:extLst>
                  <a:ext uri="{0D108BD9-81ED-4DB2-BD59-A6C34878D82A}">
                    <a16:rowId xmlns:a16="http://schemas.microsoft.com/office/drawing/2014/main" val="558937971"/>
                  </a:ext>
                </a:extLst>
              </a:tr>
              <a:tr h="360898">
                <a:tc>
                  <a:txBody>
                    <a:bodyPr/>
                    <a:lstStyle/>
                    <a:p>
                      <a:r>
                        <a:rPr lang="en-US" sz="1600" dirty="0"/>
                        <a:t>Fundamental Power Coupler Design Review (PDR)</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June 18, 2021</a:t>
                      </a:r>
                    </a:p>
                  </a:txBody>
                  <a:tcPr/>
                </a:tc>
                <a:extLst>
                  <a:ext uri="{0D108BD9-81ED-4DB2-BD59-A6C34878D82A}">
                    <a16:rowId xmlns:a16="http://schemas.microsoft.com/office/drawing/2014/main" val="2989502730"/>
                  </a:ext>
                </a:extLst>
              </a:tr>
              <a:tr h="360898">
                <a:tc>
                  <a:txBody>
                    <a:bodyPr/>
                    <a:lstStyle/>
                    <a:p>
                      <a:r>
                        <a:rPr lang="en-US" sz="1600" dirty="0"/>
                        <a:t>Federal Project Director Status Update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June 28-30, 2021</a:t>
                      </a:r>
                    </a:p>
                  </a:txBody>
                  <a:tcPr/>
                </a:tc>
                <a:extLst>
                  <a:ext uri="{0D108BD9-81ED-4DB2-BD59-A6C34878D82A}">
                    <a16:rowId xmlns:a16="http://schemas.microsoft.com/office/drawing/2014/main" val="2466836355"/>
                  </a:ext>
                </a:extLst>
              </a:tr>
              <a:tr h="360898">
                <a:tc>
                  <a:txBody>
                    <a:bodyPr/>
                    <a:lstStyle/>
                    <a:p>
                      <a:r>
                        <a:rPr lang="en-US" sz="1600" dirty="0"/>
                        <a:t>EIC ESR Vacuum Systems and Impedance (CDR)</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November 8, 2021</a:t>
                      </a:r>
                    </a:p>
                  </a:txBody>
                  <a:tcPr/>
                </a:tc>
                <a:extLst>
                  <a:ext uri="{0D108BD9-81ED-4DB2-BD59-A6C34878D82A}">
                    <a16:rowId xmlns:a16="http://schemas.microsoft.com/office/drawing/2014/main" val="3012068697"/>
                  </a:ext>
                </a:extLst>
              </a:tr>
              <a:tr h="360898">
                <a:tc>
                  <a:txBody>
                    <a:bodyPr/>
                    <a:lstStyle/>
                    <a:p>
                      <a:r>
                        <a:rPr lang="en-US" sz="1400" dirty="0"/>
                        <a:t>IR Design &amp; MDI Review (CDR)</a:t>
                      </a:r>
                    </a:p>
                  </a:txBody>
                  <a:tcPr/>
                </a:tc>
                <a:tc>
                  <a:txBody>
                    <a:bodyPr/>
                    <a:lstStyle/>
                    <a:p>
                      <a:pPr algn="r"/>
                      <a:r>
                        <a:rPr lang="en-US" sz="1400" dirty="0"/>
                        <a:t>April 6, 2022</a:t>
                      </a:r>
                    </a:p>
                  </a:txBody>
                  <a:tcPr/>
                </a:tc>
                <a:extLst>
                  <a:ext uri="{0D108BD9-81ED-4DB2-BD59-A6C34878D82A}">
                    <a16:rowId xmlns:a16="http://schemas.microsoft.com/office/drawing/2014/main" val="106747756"/>
                  </a:ext>
                </a:extLst>
              </a:tr>
              <a:tr h="351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EIC Source and 400 MeV Pre-Injector </a:t>
                      </a:r>
                      <a:r>
                        <a:rPr lang="en-US" sz="1400" b="0" dirty="0" err="1"/>
                        <a:t>Linac</a:t>
                      </a:r>
                      <a:r>
                        <a:rPr lang="en-US" sz="1400" b="0" dirty="0"/>
                        <a:t> Systems Review (PDR)</a:t>
                      </a:r>
                    </a:p>
                  </a:txBody>
                  <a:tcPr/>
                </a:tc>
                <a:tc>
                  <a:txBody>
                    <a:bodyPr/>
                    <a:lstStyle/>
                    <a:p>
                      <a:pPr algn="r"/>
                      <a:r>
                        <a:rPr lang="en-US" sz="1400" dirty="0"/>
                        <a:t>July 14, 2022</a:t>
                      </a:r>
                    </a:p>
                  </a:txBody>
                  <a:tcPr/>
                </a:tc>
                <a:extLst>
                  <a:ext uri="{0D108BD9-81ED-4DB2-BD59-A6C34878D82A}">
                    <a16:rowId xmlns:a16="http://schemas.microsoft.com/office/drawing/2014/main" val="961635499"/>
                  </a:ext>
                </a:extLst>
              </a:tr>
              <a:tr h="3608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Electronics/Computing Subsystem Status Review (CDR)</a:t>
                      </a:r>
                    </a:p>
                  </a:txBody>
                  <a:tcPr/>
                </a:tc>
                <a:tc>
                  <a:txBody>
                    <a:bodyPr/>
                    <a:lstStyle/>
                    <a:p>
                      <a:pPr algn="r"/>
                      <a:r>
                        <a:rPr lang="en-US" sz="1400" dirty="0"/>
                        <a:t>August 29, 2023</a:t>
                      </a:r>
                    </a:p>
                  </a:txBody>
                  <a:tcPr/>
                </a:tc>
                <a:extLst>
                  <a:ext uri="{0D108BD9-81ED-4DB2-BD59-A6C34878D82A}">
                    <a16:rowId xmlns:a16="http://schemas.microsoft.com/office/drawing/2014/main" val="4029097176"/>
                  </a:ext>
                </a:extLst>
              </a:tr>
              <a:tr h="3608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DET - Magnet Subsystem Design (PDR)</a:t>
                      </a:r>
                    </a:p>
                  </a:txBody>
                  <a:tcPr/>
                </a:tc>
                <a:tc>
                  <a:txBody>
                    <a:bodyPr/>
                    <a:lstStyle/>
                    <a:p>
                      <a:pPr algn="r"/>
                      <a:r>
                        <a:rPr lang="en-US" sz="1400" dirty="0"/>
                        <a:t>October 18, 2022</a:t>
                      </a:r>
                    </a:p>
                  </a:txBody>
                  <a:tcPr/>
                </a:tc>
                <a:extLst>
                  <a:ext uri="{0D108BD9-81ED-4DB2-BD59-A6C34878D82A}">
                    <a16:rowId xmlns:a16="http://schemas.microsoft.com/office/drawing/2014/main" val="217735739"/>
                  </a:ext>
                </a:extLst>
              </a:tr>
              <a:tr h="3608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ESR Single Cell Cavity Review (PDR)</a:t>
                      </a:r>
                    </a:p>
                  </a:txBody>
                  <a:tcPr/>
                </a:tc>
                <a:tc>
                  <a:txBody>
                    <a:bodyPr/>
                    <a:lstStyle/>
                    <a:p>
                      <a:pPr algn="r"/>
                      <a:r>
                        <a:rPr lang="en-US" sz="1400" dirty="0"/>
                        <a:t>October 27, 2022</a:t>
                      </a:r>
                    </a:p>
                  </a:txBody>
                  <a:tcPr/>
                </a:tc>
                <a:extLst>
                  <a:ext uri="{0D108BD9-81ED-4DB2-BD59-A6C34878D82A}">
                    <a16:rowId xmlns:a16="http://schemas.microsoft.com/office/drawing/2014/main" val="1186052777"/>
                  </a:ext>
                </a:extLst>
              </a:tr>
              <a:tr h="3608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Crab Cavity R&amp;D Prototype (PDR)</a:t>
                      </a:r>
                    </a:p>
                  </a:txBody>
                  <a:tcPr/>
                </a:tc>
                <a:tc>
                  <a:txBody>
                    <a:bodyPr/>
                    <a:lstStyle/>
                    <a:p>
                      <a:pPr algn="r"/>
                      <a:r>
                        <a:rPr lang="en-US" sz="1400" dirty="0"/>
                        <a:t>November 2, 2022</a:t>
                      </a:r>
                    </a:p>
                  </a:txBody>
                  <a:tcPr/>
                </a:tc>
                <a:extLst>
                  <a:ext uri="{0D108BD9-81ED-4DB2-BD59-A6C34878D82A}">
                    <a16:rowId xmlns:a16="http://schemas.microsoft.com/office/drawing/2014/main" val="3090215992"/>
                  </a:ext>
                </a:extLst>
              </a:tr>
              <a:tr h="3608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Cryogenics Satellite Plant and 2K &amp; 4k Distribution (PDR-1)</a:t>
                      </a:r>
                    </a:p>
                  </a:txBody>
                  <a:tcPr/>
                </a:tc>
                <a:tc>
                  <a:txBody>
                    <a:bodyPr/>
                    <a:lstStyle/>
                    <a:p>
                      <a:pPr algn="r"/>
                      <a:r>
                        <a:rPr lang="en-US" sz="1400" dirty="0"/>
                        <a:t>November 15, 2022</a:t>
                      </a:r>
                    </a:p>
                  </a:txBody>
                  <a:tcPr/>
                </a:tc>
                <a:extLst>
                  <a:ext uri="{0D108BD9-81ED-4DB2-BD59-A6C34878D82A}">
                    <a16:rowId xmlns:a16="http://schemas.microsoft.com/office/drawing/2014/main" val="1963378983"/>
                  </a:ext>
                </a:extLst>
              </a:tr>
              <a:tr h="4989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Electromagnetic and Hadronic Calorimetry Subsystem Status Review (PDR-1)</a:t>
                      </a:r>
                    </a:p>
                  </a:txBody>
                  <a:tcPr/>
                </a:tc>
                <a:tc>
                  <a:txBody>
                    <a:bodyPr/>
                    <a:lstStyle/>
                    <a:p>
                      <a:pPr algn="r"/>
                      <a:r>
                        <a:rPr lang="en-US" sz="1400" dirty="0"/>
                        <a:t>December 6, 2022</a:t>
                      </a:r>
                    </a:p>
                  </a:txBody>
                  <a:tcPr/>
                </a:tc>
                <a:extLst>
                  <a:ext uri="{0D108BD9-81ED-4DB2-BD59-A6C34878D82A}">
                    <a16:rowId xmlns:a16="http://schemas.microsoft.com/office/drawing/2014/main" val="3233127003"/>
                  </a:ext>
                </a:extLst>
              </a:tr>
            </a:tbl>
          </a:graphicData>
        </a:graphic>
      </p:graphicFrame>
    </p:spTree>
    <p:extLst>
      <p:ext uri="{BB962C8B-B14F-4D97-AF65-F5344CB8AC3E}">
        <p14:creationId xmlns:p14="http://schemas.microsoft.com/office/powerpoint/2010/main" val="3193807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0CF780-3D7E-4BD9-8CE0-E32746F2CD11}"/>
              </a:ext>
            </a:extLst>
          </p:cNvPr>
          <p:cNvSpPr>
            <a:spLocks noGrp="1"/>
          </p:cNvSpPr>
          <p:nvPr>
            <p:ph type="sldNum" sz="quarter" idx="12"/>
          </p:nvPr>
        </p:nvSpPr>
        <p:spPr/>
        <p:txBody>
          <a:bodyPr/>
          <a:lstStyle/>
          <a:p>
            <a:fld id="{893C5830-40F3-F04E-B2E3-10E6672BA8FF}" type="slidenum">
              <a:rPr lang="en-US" smtClean="0"/>
              <a:pPr/>
              <a:t>16</a:t>
            </a:fld>
            <a:endParaRPr lang="en-US" dirty="0"/>
          </a:p>
        </p:txBody>
      </p:sp>
      <p:graphicFrame>
        <p:nvGraphicFramePr>
          <p:cNvPr id="5" name="Table 4">
            <a:extLst>
              <a:ext uri="{FF2B5EF4-FFF2-40B4-BE49-F238E27FC236}">
                <a16:creationId xmlns:a16="http://schemas.microsoft.com/office/drawing/2014/main" id="{CCC4D65C-FEB2-472B-B013-2C5D93010B7F}"/>
              </a:ext>
            </a:extLst>
          </p:cNvPr>
          <p:cNvGraphicFramePr>
            <a:graphicFrameLocks noGrp="1"/>
          </p:cNvGraphicFramePr>
          <p:nvPr>
            <p:extLst>
              <p:ext uri="{D42A27DB-BD31-4B8C-83A1-F6EECF244321}">
                <p14:modId xmlns:p14="http://schemas.microsoft.com/office/powerpoint/2010/main" val="1550254561"/>
              </p:ext>
            </p:extLst>
          </p:nvPr>
        </p:nvGraphicFramePr>
        <p:xfrm>
          <a:off x="253985" y="1018540"/>
          <a:ext cx="8636030" cy="5364480"/>
        </p:xfrm>
        <a:graphic>
          <a:graphicData uri="http://schemas.openxmlformats.org/drawingml/2006/table">
            <a:tbl>
              <a:tblPr firstRow="1" bandRow="1">
                <a:tableStyleId>{5C22544A-7EE6-4342-B048-85BDC9FD1C3A}</a:tableStyleId>
              </a:tblPr>
              <a:tblGrid>
                <a:gridCol w="5466756">
                  <a:extLst>
                    <a:ext uri="{9D8B030D-6E8A-4147-A177-3AD203B41FA5}">
                      <a16:colId xmlns:a16="http://schemas.microsoft.com/office/drawing/2014/main" val="1476003640"/>
                    </a:ext>
                  </a:extLst>
                </a:gridCol>
                <a:gridCol w="3169274">
                  <a:extLst>
                    <a:ext uri="{9D8B030D-6E8A-4147-A177-3AD203B41FA5}">
                      <a16:colId xmlns:a16="http://schemas.microsoft.com/office/drawing/2014/main" val="3388081084"/>
                    </a:ext>
                  </a:extLst>
                </a:gridCol>
              </a:tblGrid>
              <a:tr h="370840">
                <a:tc>
                  <a:txBody>
                    <a:bodyPr/>
                    <a:lstStyle/>
                    <a:p>
                      <a:r>
                        <a:rPr lang="en-US" sz="1400" dirty="0"/>
                        <a:t>Event</a:t>
                      </a:r>
                    </a:p>
                  </a:txBody>
                  <a:tcPr/>
                </a:tc>
                <a:tc>
                  <a:txBody>
                    <a:bodyPr/>
                    <a:lstStyle/>
                    <a:p>
                      <a:pPr algn="r"/>
                      <a:r>
                        <a:rPr lang="en-US" sz="1400" dirty="0"/>
                        <a:t>Date</a:t>
                      </a:r>
                    </a:p>
                  </a:txBody>
                  <a:tcPr/>
                </a:tc>
                <a:extLst>
                  <a:ext uri="{0D108BD9-81ED-4DB2-BD59-A6C34878D82A}">
                    <a16:rowId xmlns:a16="http://schemas.microsoft.com/office/drawing/2014/main" val="41916248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Polarimetry &amp; Luminosity Detector Status Review (PDR-1)</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t>January 17, 2023</a:t>
                      </a:r>
                    </a:p>
                  </a:txBody>
                  <a:tcPr/>
                </a:tc>
                <a:extLst>
                  <a:ext uri="{0D108BD9-81ED-4DB2-BD59-A6C34878D82A}">
                    <a16:rowId xmlns:a16="http://schemas.microsoft.com/office/drawing/2014/main" val="3370073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Office of Project Assessment Status Review</a:t>
                      </a:r>
                    </a:p>
                  </a:txBody>
                  <a:tcPr/>
                </a:tc>
                <a:tc>
                  <a:txBody>
                    <a:bodyPr/>
                    <a:lstStyle/>
                    <a:p>
                      <a:pPr algn="r"/>
                      <a:r>
                        <a:rPr lang="en-US" sz="1400" dirty="0"/>
                        <a:t>January 31-February 2, 2023</a:t>
                      </a:r>
                    </a:p>
                  </a:txBody>
                  <a:tcPr/>
                </a:tc>
                <a:extLst>
                  <a:ext uri="{0D108BD9-81ED-4DB2-BD59-A6C34878D82A}">
                    <a16:rowId xmlns:a16="http://schemas.microsoft.com/office/drawing/2014/main" val="20517828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591 MHz First Article Single Cell Cavity String Components (PDR)</a:t>
                      </a:r>
                    </a:p>
                  </a:txBody>
                  <a:tcPr/>
                </a:tc>
                <a:tc>
                  <a:txBody>
                    <a:bodyPr/>
                    <a:lstStyle/>
                    <a:p>
                      <a:pPr algn="r"/>
                      <a:r>
                        <a:rPr lang="en-US" sz="1400" dirty="0"/>
                        <a:t>April 20, 2023</a:t>
                      </a:r>
                    </a:p>
                  </a:txBody>
                  <a:tcPr/>
                </a:tc>
                <a:extLst>
                  <a:ext uri="{0D108BD9-81ED-4DB2-BD59-A6C34878D82A}">
                    <a16:rowId xmlns:a16="http://schemas.microsoft.com/office/drawing/2014/main" val="23017172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EIC High Power FPC (FDR-1)</a:t>
                      </a:r>
                    </a:p>
                  </a:txBody>
                  <a:tcPr/>
                </a:tc>
                <a:tc>
                  <a:txBody>
                    <a:bodyPr/>
                    <a:lstStyle/>
                    <a:p>
                      <a:pPr algn="r"/>
                      <a:r>
                        <a:rPr lang="en-US" sz="1400" dirty="0"/>
                        <a:t>April 28, 2023</a:t>
                      </a:r>
                    </a:p>
                  </a:txBody>
                  <a:tcPr/>
                </a:tc>
                <a:extLst>
                  <a:ext uri="{0D108BD9-81ED-4DB2-BD59-A6C34878D82A}">
                    <a16:rowId xmlns:a16="http://schemas.microsoft.com/office/drawing/2014/main" val="22576058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591 MHz HP-SSA Engineering Demonstration Units (FDR)</a:t>
                      </a:r>
                    </a:p>
                  </a:txBody>
                  <a:tcPr/>
                </a:tc>
                <a:tc>
                  <a:txBody>
                    <a:bodyPr/>
                    <a:lstStyle/>
                    <a:p>
                      <a:pPr algn="r"/>
                      <a:r>
                        <a:rPr lang="en-US" sz="1400" dirty="0"/>
                        <a:t>May 16, 2021</a:t>
                      </a:r>
                    </a:p>
                  </a:txBody>
                  <a:tcPr/>
                </a:tc>
                <a:extLst>
                  <a:ext uri="{0D108BD9-81ED-4DB2-BD59-A6C34878D82A}">
                    <a16:rowId xmlns:a16="http://schemas.microsoft.com/office/drawing/2014/main" val="1653370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RCS Arc Vacuum Chambers (PDR)</a:t>
                      </a:r>
                    </a:p>
                  </a:txBody>
                  <a:tcPr/>
                </a:tc>
                <a:tc>
                  <a:txBody>
                    <a:bodyPr/>
                    <a:lstStyle/>
                    <a:p>
                      <a:pPr algn="r"/>
                      <a:r>
                        <a:rPr lang="en-US" sz="1400" dirty="0"/>
                        <a:t>June 9, 2023</a:t>
                      </a:r>
                    </a:p>
                  </a:txBody>
                  <a:tcPr/>
                </a:tc>
                <a:extLst>
                  <a:ext uri="{0D108BD9-81ED-4DB2-BD59-A6C34878D82A}">
                    <a16:rowId xmlns:a16="http://schemas.microsoft.com/office/drawing/2014/main" val="4223579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SC Magnet Wire Specification (FDR)</a:t>
                      </a:r>
                    </a:p>
                  </a:txBody>
                  <a:tcPr/>
                </a:tc>
                <a:tc>
                  <a:txBody>
                    <a:bodyPr/>
                    <a:lstStyle/>
                    <a:p>
                      <a:pPr algn="r"/>
                      <a:r>
                        <a:rPr lang="en-US" sz="1400" dirty="0"/>
                        <a:t>June 15, 2023</a:t>
                      </a:r>
                    </a:p>
                  </a:txBody>
                  <a:tcPr/>
                </a:tc>
                <a:extLst>
                  <a:ext uri="{0D108BD9-81ED-4DB2-BD59-A6C34878D82A}">
                    <a16:rowId xmlns:a16="http://schemas.microsoft.com/office/drawing/2014/main" val="359836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HSR BPM </a:t>
                      </a:r>
                      <a:r>
                        <a:rPr lang="en-US" sz="1400" dirty="0" err="1"/>
                        <a:t>Cryo</a:t>
                      </a:r>
                      <a:r>
                        <a:rPr lang="en-US" sz="1400" dirty="0"/>
                        <a:t> Buttons &amp; </a:t>
                      </a:r>
                      <a:r>
                        <a:rPr lang="en-US" sz="1400" dirty="0" err="1"/>
                        <a:t>Cryo</a:t>
                      </a:r>
                      <a:r>
                        <a:rPr lang="en-US" sz="1400" dirty="0"/>
                        <a:t> Cables (PDR)</a:t>
                      </a:r>
                    </a:p>
                  </a:txBody>
                  <a:tcPr/>
                </a:tc>
                <a:tc>
                  <a:txBody>
                    <a:bodyPr/>
                    <a:lstStyle/>
                    <a:p>
                      <a:pPr algn="r"/>
                      <a:r>
                        <a:rPr lang="en-US" sz="1400" dirty="0"/>
                        <a:t>June 20, 2023</a:t>
                      </a:r>
                    </a:p>
                  </a:txBody>
                  <a:tcPr/>
                </a:tc>
                <a:extLst>
                  <a:ext uri="{0D108BD9-81ED-4DB2-BD59-A6C34878D82A}">
                    <a16:rowId xmlns:a16="http://schemas.microsoft.com/office/drawing/2014/main" val="38607844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400" dirty="0"/>
                        <a:t>400 MeV Linac System (FDR)</a:t>
                      </a:r>
                      <a:endParaRPr lang="en-US" sz="1400" dirty="0"/>
                    </a:p>
                  </a:txBody>
                  <a:tcPr/>
                </a:tc>
                <a:tc>
                  <a:txBody>
                    <a:bodyPr/>
                    <a:lstStyle/>
                    <a:p>
                      <a:pPr algn="r"/>
                      <a:r>
                        <a:rPr lang="en-US" sz="1400" dirty="0"/>
                        <a:t>June 23, 2023</a:t>
                      </a:r>
                    </a:p>
                  </a:txBody>
                  <a:tcPr/>
                </a:tc>
                <a:extLst>
                  <a:ext uri="{0D108BD9-81ED-4DB2-BD59-A6C34878D82A}">
                    <a16:rowId xmlns:a16="http://schemas.microsoft.com/office/drawing/2014/main" val="8651845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Long-Lead Procurement Cost Review</a:t>
                      </a:r>
                    </a:p>
                  </a:txBody>
                  <a:tcPr/>
                </a:tc>
                <a:tc>
                  <a:txBody>
                    <a:bodyPr/>
                    <a:lstStyle/>
                    <a:p>
                      <a:pPr algn="r"/>
                      <a:r>
                        <a:rPr lang="en-US" sz="1400" dirty="0"/>
                        <a:t>June 26-29, 2023</a:t>
                      </a:r>
                    </a:p>
                  </a:txBody>
                  <a:tcPr/>
                </a:tc>
                <a:extLst>
                  <a:ext uri="{0D108BD9-81ED-4DB2-BD59-A6C34878D82A}">
                    <a16:rowId xmlns:a16="http://schemas.microsoft.com/office/drawing/2014/main" val="40971641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t>SC Magnet Schedule Review</a:t>
                      </a:r>
                    </a:p>
                  </a:txBody>
                  <a:tcPr/>
                </a:tc>
                <a:tc>
                  <a:txBody>
                    <a:bodyPr/>
                    <a:lstStyle/>
                    <a:p>
                      <a:pPr algn="r"/>
                      <a:r>
                        <a:rPr lang="en-US" sz="1400" b="0" i="0" dirty="0"/>
                        <a:t>June 26-29, 2023</a:t>
                      </a:r>
                    </a:p>
                  </a:txBody>
                  <a:tcPr/>
                </a:tc>
                <a:extLst>
                  <a:ext uri="{0D108BD9-81ED-4DB2-BD59-A6C34878D82A}">
                    <a16:rowId xmlns:a16="http://schemas.microsoft.com/office/drawing/2014/main" val="3227776521"/>
                  </a:ext>
                </a:extLst>
              </a:tr>
              <a:tr h="1236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Particle Identification Systems Detector Status Review (PDR)</a:t>
                      </a:r>
                    </a:p>
                  </a:txBody>
                  <a:tcPr/>
                </a:tc>
                <a:tc>
                  <a:txBody>
                    <a:bodyPr/>
                    <a:lstStyle/>
                    <a:p>
                      <a:pPr algn="r"/>
                      <a:r>
                        <a:rPr lang="en-US" sz="1400" dirty="0"/>
                        <a:t>July 5-6, 2023</a:t>
                      </a:r>
                    </a:p>
                  </a:txBody>
                  <a:tcPr/>
                </a:tc>
                <a:extLst>
                  <a:ext uri="{0D108BD9-81ED-4DB2-BD59-A6C34878D82A}">
                    <a16:rowId xmlns:a16="http://schemas.microsoft.com/office/drawing/2014/main" val="2808001057"/>
                  </a:ext>
                </a:extLst>
              </a:tr>
              <a:tr h="1811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Backward EM Calorimeter PbWO4 (FDR)</a:t>
                      </a:r>
                    </a:p>
                  </a:txBody>
                  <a:tcPr/>
                </a:tc>
                <a:tc>
                  <a:txBody>
                    <a:bodyPr/>
                    <a:lstStyle/>
                    <a:p>
                      <a:pPr algn="r"/>
                      <a:r>
                        <a:rPr lang="en-US" sz="1400" dirty="0"/>
                        <a:t>July 21, 2023</a:t>
                      </a:r>
                    </a:p>
                  </a:txBody>
                  <a:tcPr/>
                </a:tc>
                <a:extLst>
                  <a:ext uri="{0D108BD9-81ED-4DB2-BD59-A6C34878D82A}">
                    <a16:rowId xmlns:a16="http://schemas.microsoft.com/office/drawing/2014/main" val="1633968471"/>
                  </a:ext>
                </a:extLst>
              </a:tr>
              <a:tr h="1236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Secondary Unit Substations (FDR)</a:t>
                      </a:r>
                    </a:p>
                  </a:txBody>
                  <a:tcPr/>
                </a:tc>
                <a:tc>
                  <a:txBody>
                    <a:bodyPr/>
                    <a:lstStyle/>
                    <a:p>
                      <a:pPr algn="r"/>
                      <a:r>
                        <a:rPr lang="en-US" sz="1400" dirty="0"/>
                        <a:t>July 24, 2023</a:t>
                      </a:r>
                    </a:p>
                  </a:txBody>
                  <a:tcPr/>
                </a:tc>
                <a:extLst>
                  <a:ext uri="{0D108BD9-81ED-4DB2-BD59-A6C34878D82A}">
                    <a16:rowId xmlns:a16="http://schemas.microsoft.com/office/drawing/2014/main" val="4186012915"/>
                  </a:ext>
                </a:extLst>
              </a:tr>
            </a:tbl>
          </a:graphicData>
        </a:graphic>
      </p:graphicFrame>
      <p:sp>
        <p:nvSpPr>
          <p:cNvPr id="6" name="Title 1">
            <a:extLst>
              <a:ext uri="{FF2B5EF4-FFF2-40B4-BE49-F238E27FC236}">
                <a16:creationId xmlns:a16="http://schemas.microsoft.com/office/drawing/2014/main" id="{291E5322-24CA-43E1-B9A9-E4AC7A1FA49C}"/>
              </a:ext>
            </a:extLst>
          </p:cNvPr>
          <p:cNvSpPr>
            <a:spLocks noGrp="1"/>
          </p:cNvSpPr>
          <p:nvPr>
            <p:ph type="title"/>
          </p:nvPr>
        </p:nvSpPr>
        <p:spPr>
          <a:xfrm>
            <a:off x="0" y="-17191"/>
            <a:ext cx="9144000" cy="701675"/>
          </a:xfrm>
        </p:spPr>
        <p:txBody>
          <a:bodyPr>
            <a:normAutofit/>
          </a:bodyPr>
          <a:lstStyle/>
          <a:p>
            <a:r>
              <a:rPr lang="en-US" sz="3600" dirty="0"/>
              <a:t>EIC Project &amp; Design Reviews (cont.)</a:t>
            </a:r>
          </a:p>
        </p:txBody>
      </p:sp>
    </p:spTree>
    <p:extLst>
      <p:ext uri="{BB962C8B-B14F-4D97-AF65-F5344CB8AC3E}">
        <p14:creationId xmlns:p14="http://schemas.microsoft.com/office/powerpoint/2010/main" val="4193030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A3CE9-7BC5-0542-9517-FA079497B837}"/>
              </a:ext>
            </a:extLst>
          </p:cNvPr>
          <p:cNvSpPr>
            <a:spLocks noGrp="1"/>
          </p:cNvSpPr>
          <p:nvPr>
            <p:ph type="title"/>
          </p:nvPr>
        </p:nvSpPr>
        <p:spPr/>
        <p:txBody>
          <a:bodyPr/>
          <a:lstStyle/>
          <a:p>
            <a:r>
              <a:rPr lang="en-US" dirty="0"/>
              <a:t>EIC High Level Project Schedule</a:t>
            </a:r>
          </a:p>
        </p:txBody>
      </p:sp>
      <p:sp>
        <p:nvSpPr>
          <p:cNvPr id="3" name="Slide Number Placeholder 2">
            <a:extLst>
              <a:ext uri="{FF2B5EF4-FFF2-40B4-BE49-F238E27FC236}">
                <a16:creationId xmlns:a16="http://schemas.microsoft.com/office/drawing/2014/main" id="{C5C9E350-1C00-3E41-8BAA-A816CA75E69D}"/>
              </a:ext>
            </a:extLst>
          </p:cNvPr>
          <p:cNvSpPr>
            <a:spLocks noGrp="1"/>
          </p:cNvSpPr>
          <p:nvPr>
            <p:ph type="sldNum" sz="quarter" idx="12"/>
          </p:nvPr>
        </p:nvSpPr>
        <p:spPr/>
        <p:txBody>
          <a:bodyPr/>
          <a:lstStyle/>
          <a:p>
            <a:fld id="{893C5830-40F3-F04E-B2E3-10E6672BA8FF}" type="slidenum">
              <a:rPr lang="en-US" smtClean="0"/>
              <a:t>17</a:t>
            </a:fld>
            <a:endParaRPr lang="en-US" dirty="0"/>
          </a:p>
        </p:txBody>
      </p:sp>
      <p:pic>
        <p:nvPicPr>
          <p:cNvPr id="4" name="Picture 3" descr="A screenshot of a computer&#10;&#10;Description automatically generated">
            <a:extLst>
              <a:ext uri="{FF2B5EF4-FFF2-40B4-BE49-F238E27FC236}">
                <a16:creationId xmlns:a16="http://schemas.microsoft.com/office/drawing/2014/main" id="{39F575E1-469A-B149-BF80-609C53B24EFC}"/>
              </a:ext>
            </a:extLst>
          </p:cNvPr>
          <p:cNvPicPr>
            <a:picLocks noChangeAspect="1"/>
          </p:cNvPicPr>
          <p:nvPr/>
        </p:nvPicPr>
        <p:blipFill>
          <a:blip r:embed="rId2"/>
          <a:stretch>
            <a:fillRect/>
          </a:stretch>
        </p:blipFill>
        <p:spPr>
          <a:xfrm>
            <a:off x="0" y="880410"/>
            <a:ext cx="9115572" cy="4118764"/>
          </a:xfrm>
          <a:prstGeom prst="rect">
            <a:avLst/>
          </a:prstGeom>
        </p:spPr>
      </p:pic>
      <p:sp>
        <p:nvSpPr>
          <p:cNvPr id="5" name="TextBox 4">
            <a:extLst>
              <a:ext uri="{FF2B5EF4-FFF2-40B4-BE49-F238E27FC236}">
                <a16:creationId xmlns:a16="http://schemas.microsoft.com/office/drawing/2014/main" id="{8AD014F8-A429-6A4F-A208-9FFC60737908}"/>
              </a:ext>
            </a:extLst>
          </p:cNvPr>
          <p:cNvSpPr txBox="1"/>
          <p:nvPr/>
        </p:nvSpPr>
        <p:spPr>
          <a:xfrm>
            <a:off x="231628" y="5044976"/>
            <a:ext cx="8739652"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Recent change replaced CD-4A with project internal milestones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logic remains the same though, we start accelerator commissioning with an instrumented beam pipe and the detector in the Assembly Hall. The detector only rolls in later.</a:t>
            </a:r>
          </a:p>
        </p:txBody>
      </p:sp>
      <p:sp>
        <p:nvSpPr>
          <p:cNvPr id="6" name="TextBox 5">
            <a:extLst>
              <a:ext uri="{FF2B5EF4-FFF2-40B4-BE49-F238E27FC236}">
                <a16:creationId xmlns:a16="http://schemas.microsoft.com/office/drawing/2014/main" id="{7B9430B0-1FA3-D410-A087-D5CB87D03B65}"/>
              </a:ext>
            </a:extLst>
          </p:cNvPr>
          <p:cNvSpPr txBox="1"/>
          <p:nvPr/>
        </p:nvSpPr>
        <p:spPr>
          <a:xfrm>
            <a:off x="4241972" y="526831"/>
            <a:ext cx="1747594" cy="307777"/>
          </a:xfrm>
          <a:prstGeom prst="rect">
            <a:avLst/>
          </a:prstGeom>
          <a:solidFill>
            <a:srgbClr val="FFFF00"/>
          </a:solid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Construction Phase</a:t>
            </a:r>
          </a:p>
        </p:txBody>
      </p:sp>
      <p:sp>
        <p:nvSpPr>
          <p:cNvPr id="7" name="TextBox 6">
            <a:extLst>
              <a:ext uri="{FF2B5EF4-FFF2-40B4-BE49-F238E27FC236}">
                <a16:creationId xmlns:a16="http://schemas.microsoft.com/office/drawing/2014/main" id="{88D34C70-9A8E-863D-1A3B-C6519A7D91CD}"/>
              </a:ext>
            </a:extLst>
          </p:cNvPr>
          <p:cNvSpPr txBox="1"/>
          <p:nvPr/>
        </p:nvSpPr>
        <p:spPr>
          <a:xfrm>
            <a:off x="7734515" y="517029"/>
            <a:ext cx="1381057" cy="307777"/>
          </a:xfrm>
          <a:prstGeom prst="rect">
            <a:avLst/>
          </a:prstGeom>
          <a:solidFill>
            <a:srgbClr val="FFFF00"/>
          </a:solidFill>
        </p:spPr>
        <p:txBody>
          <a:bodyPr wrap="square" rtlCol="0">
            <a:spAutoFit/>
          </a:bodyPr>
          <a:lstStyle/>
          <a:p>
            <a:r>
              <a:rPr lang="en-US" sz="1400" dirty="0">
                <a:solidFill>
                  <a:srgbClr val="0000FF"/>
                </a:solidFill>
                <a:latin typeface="Arial" panose="020B0604020202020204" pitchFamily="34" charset="0"/>
                <a:cs typeface="Arial" panose="020B0604020202020204" pitchFamily="34" charset="0"/>
              </a:rPr>
              <a:t>Science Phase</a:t>
            </a:r>
          </a:p>
        </p:txBody>
      </p:sp>
      <p:sp>
        <p:nvSpPr>
          <p:cNvPr id="8" name="TextBox 7">
            <a:extLst>
              <a:ext uri="{FF2B5EF4-FFF2-40B4-BE49-F238E27FC236}">
                <a16:creationId xmlns:a16="http://schemas.microsoft.com/office/drawing/2014/main" id="{2F836050-C6E5-3B28-ABED-D317B0F8DF87}"/>
              </a:ext>
            </a:extLst>
          </p:cNvPr>
          <p:cNvSpPr txBox="1"/>
          <p:nvPr/>
        </p:nvSpPr>
        <p:spPr>
          <a:xfrm>
            <a:off x="865603" y="3436513"/>
            <a:ext cx="1822871" cy="523220"/>
          </a:xfrm>
          <a:prstGeom prst="rect">
            <a:avLst/>
          </a:prstGeom>
          <a:no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for LLP construction </a:t>
            </a:r>
          </a:p>
          <a:p>
            <a:r>
              <a:rPr lang="en-US" sz="1400" dirty="0">
                <a:solidFill>
                  <a:srgbClr val="0000FF"/>
                </a:solidFill>
                <a:latin typeface="Arial" panose="020B0604020202020204" pitchFamily="34" charset="0"/>
                <a:cs typeface="Arial" panose="020B0604020202020204" pitchFamily="34" charset="0"/>
              </a:rPr>
              <a:t>starts at CD-3A</a:t>
            </a:r>
          </a:p>
        </p:txBody>
      </p:sp>
      <p:sp>
        <p:nvSpPr>
          <p:cNvPr id="9" name="TextBox 8">
            <a:extLst>
              <a:ext uri="{FF2B5EF4-FFF2-40B4-BE49-F238E27FC236}">
                <a16:creationId xmlns:a16="http://schemas.microsoft.com/office/drawing/2014/main" id="{3F5F354B-1A58-7534-5A82-99CE34F93085}"/>
              </a:ext>
            </a:extLst>
          </p:cNvPr>
          <p:cNvSpPr txBox="1"/>
          <p:nvPr/>
        </p:nvSpPr>
        <p:spPr>
          <a:xfrm>
            <a:off x="4094925" y="2296645"/>
            <a:ext cx="4354077" cy="523220"/>
          </a:xfrm>
          <a:prstGeom prst="rect">
            <a:avLst/>
          </a:prstGeom>
          <a:no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The thinner bars indicate that R&amp;D and design </a:t>
            </a:r>
          </a:p>
          <a:p>
            <a:r>
              <a:rPr lang="en-US" sz="1400" dirty="0">
                <a:solidFill>
                  <a:srgbClr val="0000FF"/>
                </a:solidFill>
                <a:latin typeface="Arial" panose="020B0604020202020204" pitchFamily="34" charset="0"/>
                <a:cs typeface="Arial" panose="020B0604020202020204" pitchFamily="34" charset="0"/>
              </a:rPr>
              <a:t>can continue at a small level beyond CD-2 and CD-3</a:t>
            </a:r>
          </a:p>
        </p:txBody>
      </p:sp>
      <p:sp>
        <p:nvSpPr>
          <p:cNvPr id="10" name="TextBox 9">
            <a:extLst>
              <a:ext uri="{FF2B5EF4-FFF2-40B4-BE49-F238E27FC236}">
                <a16:creationId xmlns:a16="http://schemas.microsoft.com/office/drawing/2014/main" id="{8312D7CD-4077-7DE7-6057-31FBE25C440C}"/>
              </a:ext>
            </a:extLst>
          </p:cNvPr>
          <p:cNvSpPr txBox="1"/>
          <p:nvPr/>
        </p:nvSpPr>
        <p:spPr>
          <a:xfrm>
            <a:off x="4167259" y="1575100"/>
            <a:ext cx="1639663" cy="523220"/>
          </a:xfrm>
          <a:prstGeom prst="rect">
            <a:avLst/>
          </a:prstGeom>
          <a:solidFill>
            <a:srgbClr val="5B9BD5">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Conclusion of RHIC Operations</a:t>
            </a:r>
          </a:p>
        </p:txBody>
      </p:sp>
      <p:cxnSp>
        <p:nvCxnSpPr>
          <p:cNvPr id="11" name="Straight Arrow Connector 10">
            <a:extLst>
              <a:ext uri="{FF2B5EF4-FFF2-40B4-BE49-F238E27FC236}">
                <a16:creationId xmlns:a16="http://schemas.microsoft.com/office/drawing/2014/main" id="{3082FF34-E823-CE95-BC01-0684456E03D6}"/>
              </a:ext>
            </a:extLst>
          </p:cNvPr>
          <p:cNvCxnSpPr>
            <a:cxnSpLocks/>
          </p:cNvCxnSpPr>
          <p:nvPr/>
        </p:nvCxnSpPr>
        <p:spPr>
          <a:xfrm flipH="1" flipV="1">
            <a:off x="3929743" y="1207770"/>
            <a:ext cx="227168" cy="482667"/>
          </a:xfrm>
          <a:prstGeom prst="straightConnector1">
            <a:avLst/>
          </a:prstGeom>
          <a:noFill/>
          <a:ln w="19050" cap="flat" cmpd="sng" algn="ctr">
            <a:solidFill>
              <a:srgbClr val="FF0000"/>
            </a:solidFill>
            <a:prstDash val="solid"/>
            <a:miter lim="800000"/>
            <a:tailEnd type="triangle"/>
          </a:ln>
          <a:effectLst/>
        </p:spPr>
      </p:cxnSp>
      <p:cxnSp>
        <p:nvCxnSpPr>
          <p:cNvPr id="13" name="Straight Connector 12">
            <a:extLst>
              <a:ext uri="{FF2B5EF4-FFF2-40B4-BE49-F238E27FC236}">
                <a16:creationId xmlns:a16="http://schemas.microsoft.com/office/drawing/2014/main" id="{FB4ABE20-C05C-F14E-B08E-1C6114F9397A}"/>
              </a:ext>
            </a:extLst>
          </p:cNvPr>
          <p:cNvCxnSpPr/>
          <p:nvPr/>
        </p:nvCxnSpPr>
        <p:spPr>
          <a:xfrm>
            <a:off x="3915134" y="1207770"/>
            <a:ext cx="0" cy="340634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611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1A4A492-A88D-C96C-1A9B-3FD26A0B7ED5}"/>
              </a:ext>
            </a:extLst>
          </p:cNvPr>
          <p:cNvSpPr>
            <a:spLocks noGrp="1"/>
          </p:cNvSpPr>
          <p:nvPr>
            <p:ph idx="1"/>
          </p:nvPr>
        </p:nvSpPr>
        <p:spPr>
          <a:xfrm>
            <a:off x="0" y="586913"/>
            <a:ext cx="9144000" cy="5871037"/>
          </a:xfrm>
        </p:spPr>
        <p:txBody>
          <a:bodyPr>
            <a:normAutofit fontScale="77500" lnSpcReduction="20000"/>
          </a:bodyPr>
          <a:lstStyle/>
          <a:p>
            <a:pPr marL="0" indent="0">
              <a:lnSpc>
                <a:spcPct val="120000"/>
              </a:lnSpc>
              <a:spcBef>
                <a:spcPts val="0"/>
              </a:spcBef>
              <a:buClr>
                <a:srgbClr val="0000FF"/>
              </a:buClr>
              <a:buNone/>
            </a:pPr>
            <a:r>
              <a:rPr lang="en-US" sz="2100" dirty="0"/>
              <a:t>Selection already accounts for design changes and recent technology choices</a:t>
            </a:r>
          </a:p>
          <a:p>
            <a:pPr>
              <a:lnSpc>
                <a:spcPct val="120000"/>
              </a:lnSpc>
              <a:buClr>
                <a:srgbClr val="0000FF"/>
              </a:buClr>
              <a:buFont typeface="Wingdings" pitchFamily="2" charset="2"/>
              <a:buChar char="q"/>
            </a:pPr>
            <a:r>
              <a:rPr lang="en-US" dirty="0"/>
              <a:t> </a:t>
            </a:r>
            <a:r>
              <a:rPr lang="en-US" sz="2100" dirty="0"/>
              <a:t>WBS 6.10.07 1.7 T Solenoid</a:t>
            </a:r>
          </a:p>
          <a:p>
            <a:pPr lvl="1">
              <a:lnSpc>
                <a:spcPct val="120000"/>
              </a:lnSpc>
              <a:spcBef>
                <a:spcPts val="0"/>
              </a:spcBef>
              <a:buClr>
                <a:srgbClr val="0000FF"/>
              </a:buClr>
              <a:buFont typeface="Wingdings" pitchFamily="2" charset="2"/>
              <a:buChar char="Ø"/>
            </a:pPr>
            <a:r>
              <a:rPr lang="en-US" sz="1900" dirty="0"/>
              <a:t>Magnet is long-lead as the detector assembly and installation requires the availability of the fully-tested magnet</a:t>
            </a:r>
          </a:p>
          <a:p>
            <a:pPr lvl="1">
              <a:lnSpc>
                <a:spcPct val="120000"/>
              </a:lnSpc>
              <a:spcBef>
                <a:spcPts val="0"/>
              </a:spcBef>
              <a:buClr>
                <a:srgbClr val="0000FF"/>
              </a:buClr>
              <a:buFont typeface="Wingdings" pitchFamily="2" charset="2"/>
              <a:buChar char="Ø"/>
            </a:pPr>
            <a:r>
              <a:rPr lang="en-US" sz="1900" dirty="0"/>
              <a:t>limited world-wide vendors and long production time (estimated from recent 12 GeV magnets)</a:t>
            </a:r>
          </a:p>
          <a:p>
            <a:pPr lvl="1">
              <a:lnSpc>
                <a:spcPct val="120000"/>
              </a:lnSpc>
              <a:spcBef>
                <a:spcPts val="0"/>
              </a:spcBef>
              <a:buClr>
                <a:srgbClr val="0000FF"/>
              </a:buClr>
              <a:buFont typeface="Wingdings" pitchFamily="2" charset="2"/>
              <a:buChar char="Ø"/>
            </a:pPr>
            <a:r>
              <a:rPr lang="en-US" sz="1900" dirty="0"/>
              <a:t>CD-3A scope is for full magnet but does neither include a final phase of testing nor the </a:t>
            </a:r>
            <a:r>
              <a:rPr lang="en-US" sz="1900" dirty="0" err="1"/>
              <a:t>cryo</a:t>
            </a:r>
            <a:r>
              <a:rPr lang="en-US" sz="1900" dirty="0"/>
              <a:t> can/</a:t>
            </a:r>
            <a:r>
              <a:rPr lang="en-US" sz="1900" dirty="0" err="1"/>
              <a:t>cryo</a:t>
            </a:r>
            <a:r>
              <a:rPr lang="en-US" sz="1900" dirty="0"/>
              <a:t> flex line and power supply.</a:t>
            </a:r>
          </a:p>
          <a:p>
            <a:pPr>
              <a:lnSpc>
                <a:spcPct val="120000"/>
              </a:lnSpc>
              <a:spcBef>
                <a:spcPts val="0"/>
              </a:spcBef>
              <a:buClr>
                <a:srgbClr val="0000FF"/>
              </a:buClr>
            </a:pPr>
            <a:r>
              <a:rPr lang="en-US" sz="1800" dirty="0"/>
              <a:t> </a:t>
            </a:r>
            <a:r>
              <a:rPr lang="en-US" sz="2100" dirty="0"/>
              <a:t>Electromagnetic and Hadronic Calorimeters and </a:t>
            </a:r>
            <a:r>
              <a:rPr lang="en-US" sz="2100" dirty="0" err="1"/>
              <a:t>SiPMs</a:t>
            </a:r>
            <a:endParaRPr lang="en-US" sz="2100" dirty="0"/>
          </a:p>
          <a:p>
            <a:pPr lvl="1">
              <a:lnSpc>
                <a:spcPct val="120000"/>
              </a:lnSpc>
              <a:spcBef>
                <a:spcPts val="0"/>
              </a:spcBef>
              <a:buClr>
                <a:srgbClr val="0000FF"/>
              </a:buClr>
              <a:buFont typeface="Wingdings" pitchFamily="2" charset="2"/>
              <a:buChar char="§"/>
            </a:pPr>
            <a:r>
              <a:rPr lang="en-US" sz="1900" dirty="0"/>
              <a:t>WBS 6.10.04, 05, 06 </a:t>
            </a:r>
            <a:r>
              <a:rPr lang="en-US" sz="1900" dirty="0" err="1"/>
              <a:t>SiPMs</a:t>
            </a:r>
            <a:r>
              <a:rPr lang="en-US" sz="1900" dirty="0"/>
              <a:t> for calorimeters and </a:t>
            </a:r>
            <a:r>
              <a:rPr lang="en-US" sz="1900" dirty="0" err="1"/>
              <a:t>dRICH</a:t>
            </a:r>
            <a:r>
              <a:rPr lang="en-US" sz="1900" dirty="0"/>
              <a:t> </a:t>
            </a:r>
          </a:p>
          <a:p>
            <a:pPr marL="457200" lvl="1" indent="0">
              <a:lnSpc>
                <a:spcPct val="120000"/>
              </a:lnSpc>
              <a:spcBef>
                <a:spcPts val="0"/>
              </a:spcBef>
              <a:buClr>
                <a:srgbClr val="0000FF"/>
              </a:buClr>
              <a:buNone/>
            </a:pPr>
            <a:r>
              <a:rPr lang="en-US" sz="1900" dirty="0">
                <a:solidFill>
                  <a:srgbClr val="0432FF"/>
                </a:solidFill>
                <a:sym typeface="Wingdings" pitchFamily="2" charset="2"/>
              </a:rPr>
              <a:t>    </a:t>
            </a:r>
            <a:r>
              <a:rPr lang="en-US" sz="1900" dirty="0">
                <a:sym typeface="Wingdings" pitchFamily="2" charset="2"/>
              </a:rPr>
              <a:t> </a:t>
            </a:r>
            <a:r>
              <a:rPr lang="en-US" sz="1900" dirty="0"/>
              <a:t>Need 778907 </a:t>
            </a:r>
            <a:r>
              <a:rPr lang="en-US" sz="1900" dirty="0" err="1"/>
              <a:t>SiPMs</a:t>
            </a:r>
            <a:r>
              <a:rPr lang="en-US" sz="1900" dirty="0"/>
              <a:t> - 7 different types </a:t>
            </a:r>
          </a:p>
          <a:p>
            <a:pPr marL="457200" lvl="1" indent="0">
              <a:lnSpc>
                <a:spcPct val="120000"/>
              </a:lnSpc>
              <a:spcBef>
                <a:spcPts val="0"/>
              </a:spcBef>
              <a:buClr>
                <a:srgbClr val="0000FF"/>
              </a:buClr>
              <a:buNone/>
            </a:pPr>
            <a:r>
              <a:rPr lang="en-US" sz="1900" dirty="0"/>
              <a:t>    CD-3A scope is one phase (321096 </a:t>
            </a:r>
            <a:r>
              <a:rPr lang="en-US" sz="1900" dirty="0" err="1"/>
              <a:t>SiPMs</a:t>
            </a:r>
            <a:r>
              <a:rPr lang="en-US" sz="1900" dirty="0"/>
              <a:t>) out of two for forward </a:t>
            </a:r>
            <a:r>
              <a:rPr lang="en-US" sz="1900" dirty="0" err="1"/>
              <a:t>HCal</a:t>
            </a:r>
            <a:endParaRPr lang="en-US" sz="1900" dirty="0"/>
          </a:p>
          <a:p>
            <a:pPr lvl="1">
              <a:lnSpc>
                <a:spcPct val="120000"/>
              </a:lnSpc>
              <a:spcBef>
                <a:spcPts val="0"/>
              </a:spcBef>
              <a:buClr>
                <a:srgbClr val="0000FF"/>
              </a:buClr>
              <a:buFont typeface="Wingdings" pitchFamily="2" charset="2"/>
              <a:buChar char="§"/>
            </a:pPr>
            <a:r>
              <a:rPr lang="en-US" sz="1900" dirty="0"/>
              <a:t>WBS 6.10.05 PbWO4 crystals – CD-3A scope is first two years of procurements (1500 pieces)</a:t>
            </a:r>
          </a:p>
          <a:p>
            <a:pPr lvl="1">
              <a:lnSpc>
                <a:spcPct val="120000"/>
              </a:lnSpc>
              <a:spcBef>
                <a:spcPts val="0"/>
              </a:spcBef>
              <a:buClr>
                <a:srgbClr val="0000FF"/>
              </a:buClr>
              <a:buFont typeface="Wingdings" pitchFamily="2" charset="2"/>
              <a:buChar char="§"/>
            </a:pPr>
            <a:r>
              <a:rPr lang="en-US" sz="1900" dirty="0"/>
              <a:t>WBS 6.10.05 </a:t>
            </a:r>
            <a:r>
              <a:rPr lang="en-US" sz="1900" dirty="0" err="1"/>
              <a:t>fECAL</a:t>
            </a:r>
            <a:r>
              <a:rPr lang="en-US" sz="1900" dirty="0"/>
              <a:t> and Barrel </a:t>
            </a:r>
            <a:r>
              <a:rPr lang="en-US" sz="1900" dirty="0" err="1"/>
              <a:t>ECal</a:t>
            </a:r>
            <a:r>
              <a:rPr lang="en-US" sz="1900" dirty="0"/>
              <a:t> </a:t>
            </a:r>
            <a:r>
              <a:rPr lang="en-US" sz="1900" dirty="0" err="1"/>
              <a:t>SciFi</a:t>
            </a:r>
            <a:r>
              <a:rPr lang="en-US" sz="1900" dirty="0"/>
              <a:t> need in total ~7500 km </a:t>
            </a:r>
          </a:p>
          <a:p>
            <a:pPr marL="457200" lvl="1" indent="0">
              <a:lnSpc>
                <a:spcPct val="120000"/>
              </a:lnSpc>
              <a:spcBef>
                <a:spcPts val="0"/>
              </a:spcBef>
              <a:buClr>
                <a:srgbClr val="0000FF"/>
              </a:buClr>
              <a:buNone/>
            </a:pPr>
            <a:r>
              <a:rPr lang="en-US" sz="1900" dirty="0"/>
              <a:t>    CD-3A scope is 1875 km first of four phases</a:t>
            </a:r>
          </a:p>
          <a:p>
            <a:pPr lvl="1">
              <a:lnSpc>
                <a:spcPct val="120000"/>
              </a:lnSpc>
              <a:spcBef>
                <a:spcPts val="0"/>
              </a:spcBef>
              <a:buClr>
                <a:srgbClr val="0000FF"/>
              </a:buClr>
              <a:buFont typeface="Wingdings" pitchFamily="2" charset="2"/>
              <a:buChar char="§"/>
            </a:pPr>
            <a:r>
              <a:rPr lang="en-US" sz="1900" dirty="0"/>
              <a:t>WBS 6.10.06 forward </a:t>
            </a:r>
            <a:r>
              <a:rPr lang="en-US" sz="1900" dirty="0" err="1"/>
              <a:t>HCal</a:t>
            </a:r>
            <a:r>
              <a:rPr lang="en-US" sz="1900" dirty="0"/>
              <a:t>: Steel and Tungsten plates </a:t>
            </a:r>
          </a:p>
          <a:p>
            <a:pPr marL="457200" lvl="1" indent="0">
              <a:lnSpc>
                <a:spcPct val="120000"/>
              </a:lnSpc>
              <a:spcBef>
                <a:spcPts val="0"/>
              </a:spcBef>
              <a:buClr>
                <a:srgbClr val="0000FF"/>
              </a:buClr>
              <a:buNone/>
            </a:pPr>
            <a:r>
              <a:rPr lang="en-US" sz="1900" dirty="0"/>
              <a:t>    CD-3A scope is first of two phases (~50%)</a:t>
            </a:r>
          </a:p>
          <a:p>
            <a:pPr marL="457200" lvl="1" indent="0">
              <a:lnSpc>
                <a:spcPct val="120000"/>
              </a:lnSpc>
              <a:spcBef>
                <a:spcPts val="0"/>
              </a:spcBef>
              <a:buClr>
                <a:srgbClr val="0000FF"/>
              </a:buClr>
              <a:buNone/>
            </a:pPr>
            <a:endParaRPr lang="en-US" sz="800" dirty="0"/>
          </a:p>
          <a:p>
            <a:pPr marL="0" indent="0">
              <a:lnSpc>
                <a:spcPct val="120000"/>
              </a:lnSpc>
              <a:spcBef>
                <a:spcPts val="0"/>
              </a:spcBef>
              <a:buClr>
                <a:srgbClr val="0000FF"/>
              </a:buClr>
              <a:buNone/>
            </a:pPr>
            <a:r>
              <a:rPr lang="en-US" sz="2100" dirty="0"/>
              <a:t>All these long-lead items are driven by </a:t>
            </a:r>
          </a:p>
          <a:p>
            <a:pPr lvl="1">
              <a:lnSpc>
                <a:spcPct val="120000"/>
              </a:lnSpc>
              <a:spcBef>
                <a:spcPts val="0"/>
              </a:spcBef>
              <a:buClr>
                <a:srgbClr val="0000FF"/>
              </a:buClr>
              <a:buFont typeface="Wingdings" pitchFamily="2" charset="2"/>
              <a:buChar char="Ø"/>
            </a:pPr>
            <a:r>
              <a:rPr lang="en-US" sz="1900" dirty="0"/>
              <a:t>limited world-wide vendors </a:t>
            </a:r>
            <a:r>
              <a:rPr lang="en-US" sz="1900" dirty="0">
                <a:solidFill>
                  <a:srgbClr val="0000FF"/>
                </a:solidFill>
                <a:sym typeface="Wingdings" pitchFamily="2" charset="2"/>
              </a:rPr>
              <a:t></a:t>
            </a:r>
            <a:r>
              <a:rPr lang="en-US" sz="1900" dirty="0">
                <a:sym typeface="Wingdings" pitchFamily="2" charset="2"/>
              </a:rPr>
              <a:t> competition by other projects around the world</a:t>
            </a:r>
            <a:r>
              <a:rPr lang="en-US" sz="1900" dirty="0"/>
              <a:t> </a:t>
            </a:r>
          </a:p>
          <a:p>
            <a:pPr lvl="1">
              <a:lnSpc>
                <a:spcPct val="120000"/>
              </a:lnSpc>
              <a:spcBef>
                <a:spcPts val="0"/>
              </a:spcBef>
              <a:buClr>
                <a:srgbClr val="0000FF"/>
              </a:buClr>
              <a:buFont typeface="Wingdings" pitchFamily="2" charset="2"/>
              <a:buChar char="Ø"/>
            </a:pPr>
            <a:r>
              <a:rPr lang="en-US" sz="1900" dirty="0"/>
              <a:t>production times and capability and/or labor-intensive manufacturing tasks</a:t>
            </a:r>
          </a:p>
          <a:p>
            <a:pPr lvl="1">
              <a:lnSpc>
                <a:spcPct val="120000"/>
              </a:lnSpc>
              <a:spcBef>
                <a:spcPts val="0"/>
              </a:spcBef>
              <a:buClr>
                <a:srgbClr val="0000FF"/>
              </a:buClr>
              <a:buFont typeface="Wingdings" pitchFamily="2" charset="2"/>
              <a:buChar char="Ø"/>
            </a:pPr>
            <a:r>
              <a:rPr lang="en-US" sz="1900" dirty="0" err="1"/>
              <a:t>SiPMs</a:t>
            </a:r>
            <a:r>
              <a:rPr lang="en-US" sz="1900" dirty="0"/>
              <a:t> staggered procurement </a:t>
            </a:r>
          </a:p>
          <a:p>
            <a:pPr marL="457200" lvl="1" indent="0">
              <a:lnSpc>
                <a:spcPct val="120000"/>
              </a:lnSpc>
              <a:spcBef>
                <a:spcPts val="0"/>
              </a:spcBef>
              <a:buClr>
                <a:srgbClr val="0000FF"/>
              </a:buClr>
              <a:buNone/>
            </a:pPr>
            <a:endParaRPr lang="en-US" sz="800" dirty="0"/>
          </a:p>
          <a:p>
            <a:pPr marL="0" indent="0">
              <a:lnSpc>
                <a:spcPct val="120000"/>
              </a:lnSpc>
              <a:spcBef>
                <a:spcPts val="0"/>
              </a:spcBef>
              <a:spcAft>
                <a:spcPts val="600"/>
              </a:spcAft>
              <a:buClr>
                <a:srgbClr val="0000FF"/>
              </a:buClr>
              <a:buNone/>
            </a:pPr>
            <a:endParaRPr lang="en-US" sz="1300" b="1" dirty="0">
              <a:solidFill>
                <a:srgbClr val="0000FF"/>
              </a:solidFill>
              <a:sym typeface="Wingdings" pitchFamily="2" charset="2"/>
            </a:endParaRPr>
          </a:p>
          <a:p>
            <a:pPr marL="0" indent="0">
              <a:lnSpc>
                <a:spcPct val="120000"/>
              </a:lnSpc>
              <a:spcBef>
                <a:spcPts val="0"/>
              </a:spcBef>
              <a:spcAft>
                <a:spcPts val="600"/>
              </a:spcAft>
              <a:buClr>
                <a:srgbClr val="0000FF"/>
              </a:buClr>
              <a:buNone/>
            </a:pPr>
            <a:r>
              <a:rPr lang="en-US" sz="2100" b="1" dirty="0">
                <a:solidFill>
                  <a:srgbClr val="0000FF"/>
                </a:solidFill>
                <a:sym typeface="Wingdings" pitchFamily="2" charset="2"/>
              </a:rPr>
              <a:t>Final Design Reviews for LLPs: for magnet complete design to initiate a vendor design-build contract, for other systems a review to justify specifications for procurement.</a:t>
            </a:r>
          </a:p>
          <a:p>
            <a:pPr marL="0" indent="0">
              <a:lnSpc>
                <a:spcPct val="120000"/>
              </a:lnSpc>
              <a:buClr>
                <a:srgbClr val="0000FF"/>
              </a:buClr>
              <a:buNone/>
            </a:pPr>
            <a:endParaRPr lang="en-US" dirty="0"/>
          </a:p>
        </p:txBody>
      </p:sp>
      <p:sp>
        <p:nvSpPr>
          <p:cNvPr id="4" name="Slide Number Placeholder 3">
            <a:extLst>
              <a:ext uri="{FF2B5EF4-FFF2-40B4-BE49-F238E27FC236}">
                <a16:creationId xmlns:a16="http://schemas.microsoft.com/office/drawing/2014/main" id="{950ABD6B-F66E-494F-9588-A36F6C8D92B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8971B50C-5A27-42BC-8DD5-FB481A47F398}"/>
              </a:ext>
            </a:extLst>
          </p:cNvPr>
          <p:cNvSpPr>
            <a:spLocks noGrp="1"/>
          </p:cNvSpPr>
          <p:nvPr>
            <p:ph type="title"/>
          </p:nvPr>
        </p:nvSpPr>
        <p:spPr>
          <a:xfrm>
            <a:off x="0" y="1"/>
            <a:ext cx="9267290" cy="586914"/>
          </a:xfrm>
        </p:spPr>
        <p:txBody>
          <a:bodyPr>
            <a:normAutofit fontScale="90000"/>
          </a:bodyPr>
          <a:lstStyle/>
          <a:p>
            <a:pPr algn="l"/>
            <a:r>
              <a:rPr lang="en-US" dirty="0"/>
              <a:t>Intermezzo: Detector – Long Lead Procurements for CD-3A </a:t>
            </a:r>
          </a:p>
        </p:txBody>
      </p:sp>
    </p:spTree>
    <p:extLst>
      <p:ext uri="{BB962C8B-B14F-4D97-AF65-F5344CB8AC3E}">
        <p14:creationId xmlns:p14="http://schemas.microsoft.com/office/powerpoint/2010/main" val="2931389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2262-AA69-CDB0-3BEC-824C4FF39384}"/>
              </a:ext>
            </a:extLst>
          </p:cNvPr>
          <p:cNvSpPr>
            <a:spLocks noGrp="1"/>
          </p:cNvSpPr>
          <p:nvPr>
            <p:ph type="title"/>
          </p:nvPr>
        </p:nvSpPr>
        <p:spPr>
          <a:xfrm>
            <a:off x="0" y="1"/>
            <a:ext cx="9144000" cy="674914"/>
          </a:xfrm>
        </p:spPr>
        <p:txBody>
          <a:bodyPr/>
          <a:lstStyle/>
          <a:p>
            <a:r>
              <a:rPr lang="en-US" dirty="0"/>
              <a:t>Recent Accomplishments</a:t>
            </a:r>
          </a:p>
        </p:txBody>
      </p:sp>
      <p:sp>
        <p:nvSpPr>
          <p:cNvPr id="3" name="Content Placeholder 2">
            <a:extLst>
              <a:ext uri="{FF2B5EF4-FFF2-40B4-BE49-F238E27FC236}">
                <a16:creationId xmlns:a16="http://schemas.microsoft.com/office/drawing/2014/main" id="{4C776DAA-05C7-7DF6-BEE1-26F6B40021B2}"/>
              </a:ext>
            </a:extLst>
          </p:cNvPr>
          <p:cNvSpPr>
            <a:spLocks noGrp="1"/>
          </p:cNvSpPr>
          <p:nvPr>
            <p:ph idx="1"/>
          </p:nvPr>
        </p:nvSpPr>
        <p:spPr>
          <a:xfrm>
            <a:off x="347167" y="756097"/>
            <a:ext cx="8449665" cy="5345805"/>
          </a:xfrm>
        </p:spPr>
        <p:txBody>
          <a:bodyPr>
            <a:noAutofit/>
          </a:bodyPr>
          <a:lstStyle/>
          <a:p>
            <a:pPr>
              <a:spcAft>
                <a:spcPts val="600"/>
              </a:spcAft>
            </a:pPr>
            <a:r>
              <a:rPr lang="en-US" sz="2000" dirty="0"/>
              <a:t>Contract for Architecture / Engineering Services for </a:t>
            </a:r>
            <a:r>
              <a:rPr lang="en-US" sz="2000" b="1" dirty="0"/>
              <a:t>Infrastructure</a:t>
            </a:r>
            <a:r>
              <a:rPr lang="en-US" sz="2000" dirty="0"/>
              <a:t> signed in June.  Construction Management / General Contractor acquisition plans prepared.  New York State funding buildings.  Team clarifying requirements and sustainability goals.</a:t>
            </a:r>
          </a:p>
          <a:p>
            <a:pPr>
              <a:spcAft>
                <a:spcPts val="600"/>
              </a:spcAft>
            </a:pPr>
            <a:r>
              <a:rPr lang="en-US" sz="2000" dirty="0"/>
              <a:t>Increased </a:t>
            </a:r>
            <a:r>
              <a:rPr lang="en-US" sz="2000" b="1" dirty="0"/>
              <a:t>Accelerator</a:t>
            </a:r>
            <a:r>
              <a:rPr lang="en-US" sz="2000" dirty="0"/>
              <a:t> staffing and collaboration with US labs and international partners.  Overall design and lattice stabilized to serve as the basis of engineering design.</a:t>
            </a:r>
          </a:p>
          <a:p>
            <a:pPr>
              <a:spcAft>
                <a:spcPts val="600"/>
              </a:spcAft>
            </a:pPr>
            <a:r>
              <a:rPr lang="en-US" sz="2000" b="1" dirty="0"/>
              <a:t>Detector</a:t>
            </a:r>
            <a:r>
              <a:rPr lang="en-US" sz="2000" dirty="0"/>
              <a:t> technology choices and design prepared by the </a:t>
            </a:r>
            <a:r>
              <a:rPr lang="en-US" sz="2000" dirty="0" err="1"/>
              <a:t>ePIC</a:t>
            </a:r>
            <a:r>
              <a:rPr lang="en-US" sz="2000" dirty="0"/>
              <a:t> collaboration with support from the project.  Resource Review Board established to engage funding agencies in planning.</a:t>
            </a:r>
          </a:p>
          <a:p>
            <a:pPr>
              <a:spcAft>
                <a:spcPts val="600"/>
              </a:spcAft>
            </a:pPr>
            <a:r>
              <a:rPr lang="en-US" sz="2000" dirty="0"/>
              <a:t>CD-3A case and viability established.  Performance measurement baseline in preparation (CD-3A &amp; CD-2) by the </a:t>
            </a:r>
            <a:r>
              <a:rPr lang="en-US" sz="2000" b="1" dirty="0"/>
              <a:t>Project Management </a:t>
            </a:r>
            <a:r>
              <a:rPr lang="en-US" sz="2000" dirty="0"/>
              <a:t>team (L1, L2, L3, L4, …).</a:t>
            </a:r>
          </a:p>
          <a:p>
            <a:pPr>
              <a:spcAft>
                <a:spcPts val="600"/>
              </a:spcAft>
            </a:pPr>
            <a:r>
              <a:rPr lang="en-US" sz="2000" dirty="0"/>
              <a:t>International partners participating in the development of the </a:t>
            </a:r>
            <a:r>
              <a:rPr lang="en-US" sz="2000" b="1" dirty="0"/>
              <a:t>Governance</a:t>
            </a:r>
            <a:r>
              <a:rPr lang="en-US" sz="2000" dirty="0"/>
              <a:t> model.</a:t>
            </a:r>
            <a:r>
              <a:rPr lang="en-US" sz="2000" b="1" dirty="0"/>
              <a:t> </a:t>
            </a:r>
            <a:r>
              <a:rPr lang="en-US" sz="2000" dirty="0"/>
              <a:t>Working to prepare a facility that is international in character.</a:t>
            </a:r>
          </a:p>
        </p:txBody>
      </p:sp>
      <p:sp>
        <p:nvSpPr>
          <p:cNvPr id="4" name="Slide Number Placeholder 3">
            <a:extLst>
              <a:ext uri="{FF2B5EF4-FFF2-40B4-BE49-F238E27FC236}">
                <a16:creationId xmlns:a16="http://schemas.microsoft.com/office/drawing/2014/main" id="{BE570B71-0123-75C8-F1C1-C709FE3B0404}"/>
              </a:ext>
            </a:extLst>
          </p:cNvPr>
          <p:cNvSpPr>
            <a:spLocks noGrp="1"/>
          </p:cNvSpPr>
          <p:nvPr>
            <p:ph type="sldNum" sz="quarter" idx="12"/>
          </p:nvPr>
        </p:nvSpPr>
        <p:spPr/>
        <p:txBody>
          <a:bodyPr/>
          <a:lstStyle/>
          <a:p>
            <a:fld id="{893C5830-40F3-F04E-B2E3-10E6672BA8FF}" type="slidenum">
              <a:rPr lang="en-US" smtClean="0"/>
              <a:t>19</a:t>
            </a:fld>
            <a:endParaRPr lang="en-US"/>
          </a:p>
        </p:txBody>
      </p:sp>
    </p:spTree>
    <p:extLst>
      <p:ext uri="{BB962C8B-B14F-4D97-AF65-F5344CB8AC3E}">
        <p14:creationId xmlns:p14="http://schemas.microsoft.com/office/powerpoint/2010/main" val="843247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Four Lectures</a:t>
            </a:r>
          </a:p>
        </p:txBody>
      </p:sp>
      <p:sp>
        <p:nvSpPr>
          <p:cNvPr id="5" name="Content Placeholder 2">
            <a:extLst>
              <a:ext uri="{FF2B5EF4-FFF2-40B4-BE49-F238E27FC236}">
                <a16:creationId xmlns:a16="http://schemas.microsoft.com/office/drawing/2014/main" id="{A654032A-299F-476A-A87F-DF3392AA4482}"/>
              </a:ext>
            </a:extLst>
          </p:cNvPr>
          <p:cNvSpPr txBox="1">
            <a:spLocks/>
          </p:cNvSpPr>
          <p:nvPr/>
        </p:nvSpPr>
        <p:spPr>
          <a:xfrm>
            <a:off x="308919" y="966055"/>
            <a:ext cx="8464378" cy="5381694"/>
          </a:xfrm>
          <a:prstGeom prst="rect">
            <a:avLst/>
          </a:prstGeom>
        </p:spPr>
        <p:txBody>
          <a:bodyPr vert="horz" lIns="91418" tIns="45709" rIns="91418" bIns="45709" rtlCol="0">
            <a:normAutofit/>
          </a:bodyPr>
          <a:lstStyle>
            <a:lvl1pPr marL="228546" indent="-228546" algn="l" defTabSz="914186"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639" indent="-228546" algn="l" defTabSz="914186"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2733" indent="-228546" algn="l" defTabSz="914186"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6962" indent="-285684" algn="l" defTabSz="914186"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6919" indent="-228546" algn="l" defTabSz="914186"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01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06"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98"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endParaRPr lang="en-US" dirty="0"/>
          </a:p>
          <a:p>
            <a:pPr marL="461855" lvl="0" indent="-461855">
              <a:defRPr/>
            </a:pPr>
            <a:r>
              <a:rPr lang="en-US" dirty="0"/>
              <a:t>Lecture 1	Introduction and Electron Scattering Basics</a:t>
            </a:r>
          </a:p>
          <a:p>
            <a:pPr marL="461855" lvl="0" indent="-461855">
              <a:defRPr/>
            </a:pPr>
            <a:r>
              <a:rPr lang="en-US" dirty="0">
                <a:solidFill>
                  <a:srgbClr val="000000"/>
                </a:solidFill>
              </a:rPr>
              <a:t>Lecture 2	EIC Science</a:t>
            </a:r>
          </a:p>
          <a:p>
            <a:pPr marL="461855" lvl="0" indent="-461855">
              <a:defRPr/>
            </a:pPr>
            <a:r>
              <a:rPr lang="en-US" dirty="0">
                <a:solidFill>
                  <a:srgbClr val="000000"/>
                </a:solidFill>
              </a:rPr>
              <a:t>Lecture 3	EIC Detector</a:t>
            </a:r>
          </a:p>
          <a:p>
            <a:pPr marL="461855" lvl="0" indent="-461855">
              <a:defRPr/>
            </a:pPr>
            <a:r>
              <a:rPr lang="en-US" dirty="0">
                <a:solidFill>
                  <a:srgbClr val="0432FF"/>
                </a:solidFill>
              </a:rPr>
              <a:t>Lecture 4	EIC Project Status</a:t>
            </a:r>
          </a:p>
          <a:p>
            <a:pPr marL="461855" marR="0" lvl="0" indent="-461855" algn="l" defTabSz="914186"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a:p>
            <a:pPr marL="461855" marR="0" lvl="0" indent="-461855" algn="l" defTabSz="914186"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952804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a:xfrm>
            <a:off x="0" y="1"/>
            <a:ext cx="9144000" cy="553980"/>
          </a:xfrm>
        </p:spPr>
        <p:txBody>
          <a:bodyPr>
            <a:normAutofit fontScale="90000"/>
          </a:bodyPr>
          <a:lstStyle/>
          <a:p>
            <a:r>
              <a:rPr lang="en-US" sz="3000" dirty="0">
                <a:latin typeface="Arial" panose="020B0604020202020204" pitchFamily="34" charset="0"/>
                <a:cs typeface="Arial" panose="020B0604020202020204" pitchFamily="34" charset="0"/>
              </a:rPr>
              <a:t>Detector Technical Change Control Board (TCCB)</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20</a:t>
            </a:fld>
            <a:endParaRPr lang="en-US" dirty="0"/>
          </a:p>
        </p:txBody>
      </p:sp>
      <p:sp>
        <p:nvSpPr>
          <p:cNvPr id="5" name="TextBox 4">
            <a:extLst>
              <a:ext uri="{FF2B5EF4-FFF2-40B4-BE49-F238E27FC236}">
                <a16:creationId xmlns:a16="http://schemas.microsoft.com/office/drawing/2014/main" id="{51DCFD43-3530-8D6C-7057-608E96A6FAA5}"/>
              </a:ext>
            </a:extLst>
          </p:cNvPr>
          <p:cNvSpPr txBox="1"/>
          <p:nvPr/>
        </p:nvSpPr>
        <p:spPr>
          <a:xfrm>
            <a:off x="156703" y="412270"/>
            <a:ext cx="8987297" cy="5970865"/>
          </a:xfrm>
          <a:prstGeom prst="rect">
            <a:avLst/>
          </a:prstGeom>
          <a:noFill/>
        </p:spPr>
        <p:txBody>
          <a:bodyPr wrap="square" rtlCol="0">
            <a:spAutoFit/>
          </a:bodyPr>
          <a:lstStyle/>
          <a:p>
            <a:pPr marL="342900" marR="0" indent="-342900">
              <a:buClr>
                <a:srgbClr val="0432FF"/>
              </a:buClr>
              <a:buFont typeface="Wingdings" pitchFamily="2" charset="2"/>
              <a:buChar char="q"/>
            </a:pPr>
            <a:r>
              <a:rPr lang="en-US" dirty="0">
                <a:latin typeface="Arial" panose="020B0604020202020204" pitchFamily="34" charset="0"/>
                <a:cs typeface="Arial" panose="020B0604020202020204" pitchFamily="34" charset="0"/>
              </a:rPr>
              <a:t>Copy process as has been used for the accelerator as it works well.</a:t>
            </a:r>
          </a:p>
          <a:p>
            <a:pPr marL="342900" marR="0" indent="-342900">
              <a:buClr>
                <a:srgbClr val="0432FF"/>
              </a:buClr>
              <a:buFont typeface="Wingdings" pitchFamily="2" charset="2"/>
              <a:buChar char="q"/>
            </a:pPr>
            <a:r>
              <a:rPr lang="en-US" dirty="0">
                <a:latin typeface="Arial" panose="020B0604020202020204" pitchFamily="34" charset="0"/>
                <a:cs typeface="Arial" panose="020B0604020202020204" pitchFamily="34" charset="0"/>
              </a:rPr>
              <a:t>Will have more people with detector expertise in the TCCB for such change requests. We need to involve the detector collaboration to </a:t>
            </a:r>
            <a:r>
              <a:rPr lang="en-US" i="1" dirty="0">
                <a:latin typeface="Arial" panose="020B0604020202020204" pitchFamily="34" charset="0"/>
                <a:cs typeface="Arial" panose="020B0604020202020204" pitchFamily="34" charset="0"/>
              </a:rPr>
              <a:t>initiate documentation </a:t>
            </a:r>
            <a:r>
              <a:rPr lang="en-US" dirty="0">
                <a:latin typeface="Arial" panose="020B0604020202020204" pitchFamily="34" charset="0"/>
                <a:cs typeface="Arial" panose="020B0604020202020204" pitchFamily="34" charset="0"/>
              </a:rPr>
              <a:t>for change requests and use their technical board or equivalent to ensure the change request is consistent with the NAS science requirements, and then use the "detector TCCB" to ensure the project part. </a:t>
            </a:r>
          </a:p>
          <a:p>
            <a:pPr marR="0">
              <a:buClr>
                <a:srgbClr val="0432FF"/>
              </a:buClr>
            </a:pPr>
            <a:r>
              <a:rPr lang="en-US" dirty="0">
                <a:latin typeface="Arial" panose="020B0604020202020204" pitchFamily="34" charset="0"/>
                <a:cs typeface="Arial" panose="020B0604020202020204" pitchFamily="34" charset="0"/>
              </a:rPr>
              <a:t>      </a:t>
            </a:r>
            <a:r>
              <a:rPr lang="en-US" dirty="0">
                <a:solidFill>
                  <a:srgbClr val="0432FF"/>
                </a:solidFill>
                <a:latin typeface="Arial" panose="020B0604020202020204" pitchFamily="34" charset="0"/>
                <a:cs typeface="Arial" panose="020B0604020202020204" pitchFamily="34" charset="0"/>
              </a:rPr>
              <a:t>As final step it goes to the EIC Management Team (EMT) for the formal approval.</a:t>
            </a:r>
          </a:p>
          <a:p>
            <a:pPr marR="0">
              <a:buClr>
                <a:srgbClr val="0432FF"/>
              </a:buClr>
            </a:pPr>
            <a:endParaRPr lang="en-US" sz="1200" dirty="0">
              <a:latin typeface="Arial" panose="020B0604020202020204" pitchFamily="34" charset="0"/>
              <a:cs typeface="Arial" panose="020B0604020202020204" pitchFamily="34" charset="0"/>
            </a:endParaRPr>
          </a:p>
          <a:p>
            <a:pPr marR="0">
              <a:buClr>
                <a:srgbClr val="0432FF"/>
              </a:buClr>
            </a:pPr>
            <a:r>
              <a:rPr lang="en-US" dirty="0">
                <a:latin typeface="Arial" panose="020B0604020202020204" pitchFamily="34" charset="0"/>
                <a:cs typeface="Arial" panose="020B0604020202020204" pitchFamily="34" charset="0"/>
              </a:rPr>
              <a:t>Proposed detector TCCB:</a:t>
            </a:r>
          </a:p>
          <a:p>
            <a:pPr marL="742950" lvl="1" indent="-285750">
              <a:buClr>
                <a:srgbClr val="0432FF"/>
              </a:buClr>
              <a:buFont typeface="Arial" panose="020B0604020202020204" pitchFamily="34" charset="0"/>
              <a:buChar char="•"/>
            </a:pPr>
            <a:r>
              <a:rPr lang="en-US" sz="1600" dirty="0" err="1">
                <a:latin typeface="Arial" panose="020B0604020202020204" pitchFamily="34" charset="0"/>
                <a:cs typeface="Arial" panose="020B0604020202020204" pitchFamily="34" charset="0"/>
              </a:rPr>
              <a:t>Qiong</a:t>
            </a:r>
            <a:r>
              <a:rPr lang="en-US" sz="1600" dirty="0">
                <a:latin typeface="Arial" panose="020B0604020202020204" pitchFamily="34" charset="0"/>
                <a:cs typeface="Arial" panose="020B0604020202020204" pitchFamily="34" charset="0"/>
              </a:rPr>
              <a:t> Wu (chair)</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Person with detector experience to take notes and help </a:t>
            </a:r>
            <a:r>
              <a:rPr lang="en-US" sz="1600" dirty="0" err="1">
                <a:latin typeface="Arial" panose="020B0604020202020204" pitchFamily="34" charset="0"/>
                <a:cs typeface="Arial" panose="020B0604020202020204" pitchFamily="34" charset="0"/>
              </a:rPr>
              <a:t>Qiong</a:t>
            </a:r>
            <a:endParaRPr lang="en-US" sz="1600" dirty="0">
              <a:latin typeface="Arial" panose="020B0604020202020204" pitchFamily="34" charset="0"/>
              <a:cs typeface="Arial" panose="020B0604020202020204" pitchFamily="34" charset="0"/>
            </a:endParaRP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Elke </a:t>
            </a:r>
            <a:r>
              <a:rPr lang="en-US" sz="1600" dirty="0" err="1">
                <a:latin typeface="Arial" panose="020B0604020202020204" pitchFamily="34" charset="0"/>
                <a:cs typeface="Arial" panose="020B0604020202020204" pitchFamily="34" charset="0"/>
              </a:rPr>
              <a:t>Aschenauer</a:t>
            </a:r>
            <a:endParaRPr lang="en-US" sz="1600" dirty="0">
              <a:latin typeface="Arial" panose="020B0604020202020204" pitchFamily="34" charset="0"/>
              <a:cs typeface="Arial" panose="020B0604020202020204" pitchFamily="34" charset="0"/>
            </a:endParaRP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Rolf Ent</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detector lead mechanical engineer (Rahul Sharma, 6.10.10 CAM)</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detector lead electronics engineer (Fernando Barbosa, 6.10.08 CAM)</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two members of the </a:t>
            </a:r>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collaboration (Silvia Dalla Torre, Technical Coordinator)</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three accelerator L2 leads or alternate: HSR, ESR and IR to ensure overlap</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relevant L3 CAM of the WBS the change is requested for</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add subject matter experts as needed (for example Charlie </a:t>
            </a:r>
            <a:r>
              <a:rPr lang="en-US" sz="1600" dirty="0" err="1">
                <a:latin typeface="Arial" panose="020B0604020202020204" pitchFamily="34" charset="0"/>
                <a:cs typeface="Arial" panose="020B0604020202020204" pitchFamily="34" charset="0"/>
              </a:rPr>
              <a:t>Folz</a:t>
            </a:r>
            <a:r>
              <a:rPr lang="en-US" sz="1600" dirty="0">
                <a:latin typeface="Arial" panose="020B0604020202020204" pitchFamily="34" charset="0"/>
                <a:cs typeface="Arial" panose="020B0604020202020204" pitchFamily="34" charset="0"/>
              </a:rPr>
              <a:t> for infrastructure).</a:t>
            </a:r>
          </a:p>
          <a:p>
            <a:pPr marR="0">
              <a:buClr>
                <a:srgbClr val="0432FF"/>
              </a:buClr>
            </a:pPr>
            <a:r>
              <a:rPr lang="en-US" dirty="0">
                <a:latin typeface="Arial" panose="020B0604020202020204" pitchFamily="34" charset="0"/>
                <a:cs typeface="Arial" panose="020B0604020202020204" pitchFamily="34" charset="0"/>
              </a:rPr>
              <a:t>Always included in TCCB process: Ferdinand </a:t>
            </a:r>
            <a:r>
              <a:rPr lang="en-US" dirty="0" err="1">
                <a:latin typeface="Arial" panose="020B0604020202020204" pitchFamily="34" charset="0"/>
                <a:cs typeface="Arial" panose="020B0604020202020204" pitchFamily="34" charset="0"/>
              </a:rPr>
              <a:t>Willeke</a:t>
            </a:r>
            <a:r>
              <a:rPr lang="en-US" dirty="0">
                <a:latin typeface="Arial" panose="020B0604020202020204" pitchFamily="34" charset="0"/>
                <a:cs typeface="Arial" panose="020B0604020202020204" pitchFamily="34" charset="0"/>
              </a:rPr>
              <a:t> and Todd </a:t>
            </a:r>
            <a:r>
              <a:rPr lang="en-US" dirty="0" err="1">
                <a:latin typeface="Arial" panose="020B0604020202020204" pitchFamily="34" charset="0"/>
                <a:cs typeface="Arial" panose="020B0604020202020204" pitchFamily="34" charset="0"/>
              </a:rPr>
              <a:t>Satogata</a:t>
            </a:r>
            <a:endParaRPr lang="en-US" dirty="0">
              <a:latin typeface="Arial" panose="020B0604020202020204" pitchFamily="34" charset="0"/>
              <a:cs typeface="Arial" panose="020B0604020202020204" pitchFamily="34" charset="0"/>
            </a:endParaRPr>
          </a:p>
          <a:p>
            <a:pPr marR="0">
              <a:buClr>
                <a:srgbClr val="0432FF"/>
              </a:buClr>
            </a:pPr>
            <a:endParaRPr lang="en-US" sz="1200" dirty="0">
              <a:latin typeface="Arial" panose="020B0604020202020204" pitchFamily="34" charset="0"/>
              <a:cs typeface="Arial" panose="020B0604020202020204" pitchFamily="34" charset="0"/>
            </a:endParaRPr>
          </a:p>
          <a:p>
            <a:pPr marR="0">
              <a:buClr>
                <a:srgbClr val="0432FF"/>
              </a:buClr>
            </a:pPr>
            <a:r>
              <a:rPr lang="en-US" b="1" dirty="0">
                <a:solidFill>
                  <a:srgbClr val="0432FF"/>
                </a:solidFill>
                <a:latin typeface="Arial" panose="020B0604020202020204" pitchFamily="34" charset="0"/>
                <a:cs typeface="Arial" panose="020B0604020202020204" pitchFamily="34" charset="0"/>
              </a:rPr>
              <a:t>Note: </a:t>
            </a:r>
            <a:r>
              <a:rPr lang="en-US" b="1" dirty="0">
                <a:latin typeface="Arial" panose="020B0604020202020204" pitchFamily="34" charset="0"/>
                <a:cs typeface="Arial" panose="020B0604020202020204" pitchFamily="34" charset="0"/>
              </a:rPr>
              <a:t>After the TCCB advise, the formal baseline change control is done through the EMT but in obeyance of the various thresholds in the Project Execution Plan</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25053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87C0FE-047E-1444-843D-8DD5A89EE1CA}"/>
              </a:ext>
            </a:extLst>
          </p:cNvPr>
          <p:cNvSpPr>
            <a:spLocks noGrp="1"/>
          </p:cNvSpPr>
          <p:nvPr>
            <p:ph type="title"/>
          </p:nvPr>
        </p:nvSpPr>
        <p:spPr>
          <a:xfrm>
            <a:off x="0" y="0"/>
            <a:ext cx="9144000" cy="601249"/>
          </a:xfrm>
        </p:spPr>
        <p:txBody>
          <a:bodyPr>
            <a:normAutofit fontScale="90000"/>
          </a:bodyPr>
          <a:lstStyle/>
          <a:p>
            <a:r>
              <a:rPr lang="en-US" sz="3400" dirty="0"/>
              <a:t>Technical Change Control Process - Detector</a:t>
            </a:r>
          </a:p>
        </p:txBody>
      </p:sp>
      <p:sp>
        <p:nvSpPr>
          <p:cNvPr id="5" name="Slide Number Placeholder 4">
            <a:extLst>
              <a:ext uri="{FF2B5EF4-FFF2-40B4-BE49-F238E27FC236}">
                <a16:creationId xmlns:a16="http://schemas.microsoft.com/office/drawing/2014/main" id="{A377841C-3B74-2C40-A7DB-7CE57351047C}"/>
              </a:ext>
            </a:extLst>
          </p:cNvPr>
          <p:cNvSpPr>
            <a:spLocks noGrp="1"/>
          </p:cNvSpPr>
          <p:nvPr>
            <p:ph type="sldNum" sz="quarter" idx="12"/>
          </p:nvPr>
        </p:nvSpPr>
        <p:spPr/>
        <p:txBody>
          <a:bodyPr/>
          <a:lstStyle/>
          <a:p>
            <a:fld id="{893C5830-40F3-F04E-B2E3-10E6672BA8FF}" type="slidenum">
              <a:rPr lang="en-US" smtClean="0"/>
              <a:t>21</a:t>
            </a:fld>
            <a:endParaRPr lang="en-US" dirty="0"/>
          </a:p>
        </p:txBody>
      </p:sp>
      <p:sp>
        <p:nvSpPr>
          <p:cNvPr id="7" name="TextBox 6">
            <a:extLst>
              <a:ext uri="{FF2B5EF4-FFF2-40B4-BE49-F238E27FC236}">
                <a16:creationId xmlns:a16="http://schemas.microsoft.com/office/drawing/2014/main" id="{1A6044CD-8524-774C-B0E6-C2BE2AD90FC0}"/>
              </a:ext>
            </a:extLst>
          </p:cNvPr>
          <p:cNvSpPr txBox="1"/>
          <p:nvPr/>
        </p:nvSpPr>
        <p:spPr>
          <a:xfrm>
            <a:off x="1" y="670142"/>
            <a:ext cx="8993688" cy="4801314"/>
          </a:xfrm>
          <a:prstGeom prst="rect">
            <a:avLst/>
          </a:prstGeom>
          <a:noFill/>
        </p:spPr>
        <p:txBody>
          <a:bodyPr wrap="square" rtlCol="0">
            <a:spAutoFit/>
          </a:bodyPr>
          <a:lstStyle/>
          <a:p>
            <a:r>
              <a:rPr lang="en-US" dirty="0"/>
              <a:t>This is a five-step change control process:</a:t>
            </a:r>
          </a:p>
          <a:p>
            <a:pPr marL="800100" lvl="1" indent="-342900">
              <a:buFont typeface="+mj-lt"/>
              <a:buAutoNum type="arabicPeriod"/>
            </a:pPr>
            <a:r>
              <a:rPr lang="en-US" dirty="0"/>
              <a:t>The detector collaboration initiates a possible change in baseline scope</a:t>
            </a:r>
          </a:p>
          <a:p>
            <a:pPr marL="800100" lvl="1" indent="-342900">
              <a:buFont typeface="+mj-lt"/>
              <a:buAutoNum type="arabicPeriod"/>
            </a:pPr>
            <a:r>
              <a:rPr lang="en-US" dirty="0"/>
              <a:t>The collaboration technical board or equivalent ensures the change is consistent </a:t>
            </a:r>
          </a:p>
          <a:p>
            <a:pPr lvl="1"/>
            <a:r>
              <a:rPr lang="en-US" dirty="0"/>
              <a:t>       with the NAS science requirements and initiates the change request</a:t>
            </a:r>
          </a:p>
          <a:p>
            <a:pPr lvl="1"/>
            <a:endParaRPr lang="en-US" dirty="0">
              <a:sym typeface="Wingdings" panose="05000000000000000000" pitchFamily="2" charset="2"/>
            </a:endParaRPr>
          </a:p>
          <a:p>
            <a:pPr lvl="1"/>
            <a:r>
              <a:rPr lang="en-US" dirty="0">
                <a:solidFill>
                  <a:srgbClr val="0432FF"/>
                </a:solidFill>
                <a:sym typeface="Wingdings" panose="05000000000000000000" pitchFamily="2" charset="2"/>
              </a:rPr>
              <a:t> </a:t>
            </a:r>
            <a:r>
              <a:rPr lang="en-US" dirty="0">
                <a:sym typeface="Wingdings" panose="05000000000000000000" pitchFamily="2" charset="2"/>
              </a:rPr>
              <a:t>The above process was recently used for the two final </a:t>
            </a:r>
            <a:r>
              <a:rPr lang="en-US" dirty="0" err="1">
                <a:sym typeface="Wingdings" panose="05000000000000000000" pitchFamily="2" charset="2"/>
              </a:rPr>
              <a:t>ePIC</a:t>
            </a:r>
            <a:r>
              <a:rPr lang="en-US" dirty="0">
                <a:sym typeface="Wingdings" panose="05000000000000000000" pitchFamily="2" charset="2"/>
              </a:rPr>
              <a:t> detector technology decisions (after the detector proposal process): the backward particle identification detector choice and the barrel EM calorimeter detector choice</a:t>
            </a:r>
          </a:p>
          <a:p>
            <a:pPr marL="742950" lvl="1" indent="-285750">
              <a:buFont typeface="Wingdings" panose="05000000000000000000" pitchFamily="2" charset="2"/>
              <a:buChar char="à"/>
            </a:pPr>
            <a:endParaRPr lang="en-US" dirty="0">
              <a:sym typeface="Wingdings" panose="05000000000000000000" pitchFamily="2" charset="2"/>
            </a:endParaRPr>
          </a:p>
          <a:p>
            <a:pPr lvl="1"/>
            <a:r>
              <a:rPr lang="en-US" dirty="0">
                <a:solidFill>
                  <a:srgbClr val="0432FF"/>
                </a:solidFill>
                <a:sym typeface="Wingdings" panose="05000000000000000000" pitchFamily="2" charset="2"/>
              </a:rPr>
              <a:t> </a:t>
            </a:r>
            <a:r>
              <a:rPr lang="en-US" dirty="0">
                <a:sym typeface="Wingdings" panose="05000000000000000000" pitchFamily="2" charset="2"/>
              </a:rPr>
              <a:t>What then follows is to prepare input for the detector TCCB</a:t>
            </a:r>
          </a:p>
          <a:p>
            <a:pPr lvl="1"/>
            <a:r>
              <a:rPr lang="en-US" dirty="0">
                <a:sym typeface="Wingdings" panose="05000000000000000000" pitchFamily="2" charset="2"/>
              </a:rPr>
              <a:t>     This includes detailed changes in cost, schedule and risk </a:t>
            </a:r>
            <a:r>
              <a:rPr lang="en-US" dirty="0">
                <a:solidFill>
                  <a:srgbClr val="0000FF"/>
                </a:solidFill>
                <a:sym typeface="Wingdings" pitchFamily="2" charset="2"/>
              </a:rPr>
              <a:t></a:t>
            </a:r>
            <a:r>
              <a:rPr lang="en-US" dirty="0">
                <a:sym typeface="Wingdings" pitchFamily="2" charset="2"/>
              </a:rPr>
              <a:t> implement in P6</a:t>
            </a:r>
          </a:p>
          <a:p>
            <a:pPr lvl="1"/>
            <a:r>
              <a:rPr lang="en-US" dirty="0">
                <a:sym typeface="Wingdings" pitchFamily="2" charset="2"/>
              </a:rPr>
              <a:t>     and science and technical justification for the change </a:t>
            </a:r>
            <a:r>
              <a:rPr lang="en-US" dirty="0">
                <a:solidFill>
                  <a:srgbClr val="0000FF"/>
                </a:solidFill>
                <a:sym typeface="Wingdings" pitchFamily="2" charset="2"/>
              </a:rPr>
              <a:t></a:t>
            </a:r>
            <a:r>
              <a:rPr lang="en-US" dirty="0">
                <a:sym typeface="Wingdings" pitchFamily="2" charset="2"/>
              </a:rPr>
              <a:t> input from </a:t>
            </a:r>
            <a:r>
              <a:rPr lang="en-US" dirty="0" err="1">
                <a:sym typeface="Wingdings" pitchFamily="2" charset="2"/>
              </a:rPr>
              <a:t>ePIC</a:t>
            </a:r>
            <a:endParaRPr lang="en-US" dirty="0">
              <a:sym typeface="Wingdings" pitchFamily="2" charset="2"/>
            </a:endParaRPr>
          </a:p>
          <a:p>
            <a:pPr lvl="1"/>
            <a:r>
              <a:rPr lang="en-US" dirty="0">
                <a:sym typeface="Wingdings" pitchFamily="2" charset="2"/>
              </a:rPr>
              <a:t>      </a:t>
            </a:r>
            <a:endParaRPr lang="en-US" dirty="0"/>
          </a:p>
          <a:p>
            <a:pPr marL="800100" lvl="1" indent="-342900">
              <a:buFont typeface="+mj-lt"/>
              <a:buAutoNum type="arabicPeriod" startAt="3"/>
            </a:pPr>
            <a:r>
              <a:rPr lang="en-US" dirty="0"/>
              <a:t>The detector TCCB collects wide input, discusses, and gives advise</a:t>
            </a:r>
          </a:p>
          <a:p>
            <a:pPr marL="800100" lvl="1" indent="-342900">
              <a:buFont typeface="+mj-lt"/>
              <a:buAutoNum type="arabicPeriod" startAt="3"/>
            </a:pPr>
            <a:r>
              <a:rPr lang="en-US" dirty="0"/>
              <a:t>The Project Technical Director gives approval</a:t>
            </a:r>
          </a:p>
          <a:p>
            <a:pPr marL="800100" lvl="1" indent="-342900">
              <a:buFont typeface="+mj-lt"/>
              <a:buAutoNum type="arabicPeriod" startAt="3"/>
            </a:pPr>
            <a:r>
              <a:rPr lang="en-US" dirty="0"/>
              <a:t>The EIC Management Team needs to approve the formal baseline change control</a:t>
            </a:r>
          </a:p>
          <a:p>
            <a:pPr lvl="1"/>
            <a:endParaRPr lang="en-US" dirty="0">
              <a:cs typeface="Arial" panose="020B0604020202020204" pitchFamily="34" charset="0"/>
            </a:endParaRPr>
          </a:p>
        </p:txBody>
      </p:sp>
    </p:spTree>
    <p:extLst>
      <p:ext uri="{BB962C8B-B14F-4D97-AF65-F5344CB8AC3E}">
        <p14:creationId xmlns:p14="http://schemas.microsoft.com/office/powerpoint/2010/main" val="1860129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a:xfrm>
            <a:off x="0" y="1"/>
            <a:ext cx="9144000" cy="553980"/>
          </a:xfrm>
        </p:spPr>
        <p:txBody>
          <a:bodyPr>
            <a:normAutofit/>
          </a:bodyPr>
          <a:lstStyle/>
          <a:p>
            <a:r>
              <a:rPr lang="en-US" sz="3000" dirty="0">
                <a:latin typeface="Arial" panose="020B0604020202020204" pitchFamily="34" charset="0"/>
                <a:cs typeface="Arial" panose="020B0604020202020204" pitchFamily="34" charset="0"/>
              </a:rPr>
              <a:t>Recent </a:t>
            </a:r>
            <a:r>
              <a:rPr lang="en-US" sz="3000" dirty="0" err="1">
                <a:latin typeface="Arial" panose="020B0604020202020204" pitchFamily="34" charset="0"/>
                <a:cs typeface="Arial" panose="020B0604020202020204" pitchFamily="34" charset="0"/>
              </a:rPr>
              <a:t>ePIC</a:t>
            </a:r>
            <a:r>
              <a:rPr lang="en-US" sz="3000" dirty="0">
                <a:latin typeface="Arial" panose="020B0604020202020204" pitchFamily="34" charset="0"/>
                <a:cs typeface="Arial" panose="020B0604020202020204" pitchFamily="34" charset="0"/>
              </a:rPr>
              <a:t> Detector Changes</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22</a:t>
            </a:fld>
            <a:endParaRPr lang="en-US" dirty="0"/>
          </a:p>
        </p:txBody>
      </p:sp>
      <p:sp>
        <p:nvSpPr>
          <p:cNvPr id="5" name="TextBox 4">
            <a:extLst>
              <a:ext uri="{FF2B5EF4-FFF2-40B4-BE49-F238E27FC236}">
                <a16:creationId xmlns:a16="http://schemas.microsoft.com/office/drawing/2014/main" id="{51DCFD43-3530-8D6C-7057-608E96A6FAA5}"/>
              </a:ext>
            </a:extLst>
          </p:cNvPr>
          <p:cNvSpPr txBox="1"/>
          <p:nvPr/>
        </p:nvSpPr>
        <p:spPr>
          <a:xfrm>
            <a:off x="118115" y="553263"/>
            <a:ext cx="8863325" cy="5863144"/>
          </a:xfrm>
          <a:prstGeom prst="rect">
            <a:avLst/>
          </a:prstGeom>
          <a:noFill/>
        </p:spPr>
        <p:txBody>
          <a:bodyPr wrap="square" rtlCol="0">
            <a:spAutoFit/>
          </a:bodyPr>
          <a:lstStyle/>
          <a:p>
            <a:pPr marL="342900" marR="0" indent="-342900">
              <a:spcAft>
                <a:spcPts val="600"/>
              </a:spcAft>
              <a:buClr>
                <a:srgbClr val="0432FF"/>
              </a:buClr>
              <a:buFont typeface="Wingdings" pitchFamily="2" charset="2"/>
              <a:buChar char="q"/>
            </a:pPr>
            <a:r>
              <a:rPr lang="en-US" dirty="0">
                <a:latin typeface="Arial" panose="020B0604020202020204" pitchFamily="34" charset="0"/>
                <a:cs typeface="Arial" panose="020B0604020202020204" pitchFamily="34" charset="0"/>
              </a:rPr>
              <a:t>Up to now, we have not needed to invoke the full detector technical change process as after deliberations with the EIC Management Team the changes were accepted through a Record of Decision.</a:t>
            </a:r>
          </a:p>
          <a:p>
            <a:pPr marL="342900" marR="0" indent="-342900">
              <a:spcAft>
                <a:spcPts val="600"/>
              </a:spcAft>
              <a:buClr>
                <a:srgbClr val="0432FF"/>
              </a:buClr>
              <a:buFont typeface="Wingdings" pitchFamily="2" charset="2"/>
              <a:buChar char="q"/>
            </a:pPr>
            <a:r>
              <a:rPr lang="en-US" dirty="0">
                <a:latin typeface="Arial" panose="020B0604020202020204" pitchFamily="34" charset="0"/>
                <a:cs typeface="Arial" panose="020B0604020202020204" pitchFamily="34" charset="0"/>
              </a:rPr>
              <a:t>Three changes were made:</a:t>
            </a:r>
          </a:p>
          <a:p>
            <a:pPr marL="800100" lvl="1" indent="-342900">
              <a:spcAft>
                <a:spcPts val="600"/>
              </a:spcAft>
              <a:buClr>
                <a:srgbClr val="0432FF"/>
              </a:buClr>
              <a:buFont typeface="Wingdings" panose="05000000000000000000" pitchFamily="2" charset="2"/>
              <a:buChar char="Ø"/>
            </a:pPr>
            <a:r>
              <a:rPr lang="en-US" dirty="0">
                <a:latin typeface="Arial" panose="020B0604020202020204" pitchFamily="34" charset="0"/>
                <a:cs typeface="Arial" panose="020B0604020202020204" pitchFamily="34" charset="0"/>
              </a:rPr>
              <a:t>Adopt a new magnet with 1.7 T design goal and 2 T stretch goal </a:t>
            </a:r>
            <a:r>
              <a:rPr lang="en-US" sz="1400" i="1" dirty="0">
                <a:latin typeface="Arial" panose="020B0604020202020204" pitchFamily="34" charset="0"/>
                <a:cs typeface="Arial" panose="020B0604020202020204" pitchFamily="34" charset="0"/>
              </a:rPr>
              <a:t>(Initiated Summer 2022)</a:t>
            </a:r>
          </a:p>
          <a:p>
            <a:pPr marL="1257300" lvl="2" indent="-342900">
              <a:spcAft>
                <a:spcPts val="600"/>
              </a:spcAft>
              <a:buClr>
                <a:srgbClr val="0432FF"/>
              </a:buClr>
              <a:buFont typeface="Courier New" panose="02070309020205020404" pitchFamily="49" charset="0"/>
              <a:buChar char="o"/>
            </a:pPr>
            <a:r>
              <a:rPr lang="en-US" dirty="0">
                <a:latin typeface="Arial" panose="020B0604020202020204" pitchFamily="34" charset="0"/>
                <a:cs typeface="Arial" panose="020B0604020202020204" pitchFamily="34" charset="0"/>
              </a:rPr>
              <a:t>This required +5M$ but was a must for the tracking requirements</a:t>
            </a:r>
          </a:p>
          <a:p>
            <a:pPr marL="1257300" lvl="2" indent="-342900">
              <a:spcAft>
                <a:spcPts val="600"/>
              </a:spcAft>
              <a:buClr>
                <a:srgbClr val="0432FF"/>
              </a:buClr>
              <a:buFont typeface="Courier New" panose="02070309020205020404" pitchFamily="49" charset="0"/>
              <a:buChar char="o"/>
            </a:pPr>
            <a:r>
              <a:rPr lang="en-US" dirty="0">
                <a:latin typeface="Arial" panose="020B0604020202020204" pitchFamily="34" charset="0"/>
                <a:cs typeface="Arial" panose="020B0604020202020204" pitchFamily="34" charset="0"/>
              </a:rPr>
              <a:t>The existing </a:t>
            </a:r>
            <a:r>
              <a:rPr lang="en-US" dirty="0" err="1">
                <a:latin typeface="Arial" panose="020B0604020202020204" pitchFamily="34" charset="0"/>
                <a:cs typeface="Arial" panose="020B0604020202020204" pitchFamily="34" charset="0"/>
              </a:rPr>
              <a:t>BaBar</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sPHENIX</a:t>
            </a:r>
            <a:r>
              <a:rPr lang="en-US" dirty="0">
                <a:latin typeface="Arial" panose="020B0604020202020204" pitchFamily="34" charset="0"/>
                <a:cs typeface="Arial" panose="020B0604020202020204" pitchFamily="34" charset="0"/>
              </a:rPr>
              <a:t> magnet could only reach 1.15T – engineering risk assessment also captured as Technical Note.</a:t>
            </a:r>
          </a:p>
          <a:p>
            <a:pPr marL="800100" lvl="1" indent="-342900">
              <a:spcAft>
                <a:spcPts val="600"/>
              </a:spcAft>
              <a:buClr>
                <a:srgbClr val="0432FF"/>
              </a:buClr>
              <a:buFont typeface="Wingdings" panose="05000000000000000000" pitchFamily="2" charset="2"/>
              <a:buChar char="Ø"/>
            </a:pPr>
            <a:r>
              <a:rPr lang="en-US" dirty="0">
                <a:latin typeface="Arial" panose="020B0604020202020204" pitchFamily="34" charset="0"/>
                <a:cs typeface="Arial" panose="020B0604020202020204" pitchFamily="34" charset="0"/>
              </a:rPr>
              <a:t>Change from a modular to a proximity-focusing RICH in the backward region</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(Initiated Spring 2023)</a:t>
            </a:r>
            <a:endParaRPr lang="en-US" dirty="0">
              <a:latin typeface="Arial" panose="020B0604020202020204" pitchFamily="34" charset="0"/>
              <a:cs typeface="Arial" panose="020B0604020202020204" pitchFamily="34" charset="0"/>
            </a:endParaRPr>
          </a:p>
          <a:p>
            <a:pPr marL="1257300" lvl="2" indent="-342900">
              <a:spcAft>
                <a:spcPts val="600"/>
              </a:spcAft>
              <a:buClr>
                <a:srgbClr val="0432FF"/>
              </a:buClr>
              <a:buFont typeface="Courier New" panose="02070309020205020404" pitchFamily="49" charset="0"/>
              <a:buChar char="o"/>
            </a:pPr>
            <a:r>
              <a:rPr lang="en-US" dirty="0">
                <a:latin typeface="Arial" panose="020B0604020202020204" pitchFamily="34" charset="0"/>
                <a:cs typeface="Arial" panose="020B0604020202020204" pitchFamily="34" charset="0"/>
              </a:rPr>
              <a:t>No change in cost, schedule or risk</a:t>
            </a:r>
          </a:p>
          <a:p>
            <a:pPr marL="800100" lvl="1" indent="-342900">
              <a:spcAft>
                <a:spcPts val="600"/>
              </a:spcAft>
              <a:buClr>
                <a:srgbClr val="0432FF"/>
              </a:buClr>
              <a:buFont typeface="Wingdings" panose="05000000000000000000" pitchFamily="2" charset="2"/>
              <a:buChar char="Ø"/>
            </a:pPr>
            <a:r>
              <a:rPr lang="en-US" dirty="0">
                <a:latin typeface="Arial" panose="020B0604020202020204" pitchFamily="34" charset="0"/>
                <a:cs typeface="Arial" panose="020B0604020202020204" pitchFamily="34" charset="0"/>
              </a:rPr>
              <a:t>Change from a Sci-glass based to an imaging EM calorimeter in barrel region</a:t>
            </a:r>
            <a:r>
              <a:rPr lang="en-US" sz="1400" i="1" dirty="0">
                <a:latin typeface="Arial" panose="020B0604020202020204" pitchFamily="34" charset="0"/>
                <a:cs typeface="Arial" panose="020B0604020202020204" pitchFamily="34" charset="0"/>
              </a:rPr>
              <a:t> (Initiated Spring 2023)</a:t>
            </a:r>
            <a:endParaRPr lang="en-US" dirty="0">
              <a:latin typeface="Arial" panose="020B0604020202020204" pitchFamily="34" charset="0"/>
              <a:cs typeface="Arial" panose="020B0604020202020204" pitchFamily="34" charset="0"/>
            </a:endParaRPr>
          </a:p>
          <a:p>
            <a:pPr marL="1257300" lvl="2" indent="-342900">
              <a:spcAft>
                <a:spcPts val="600"/>
              </a:spcAft>
              <a:buClr>
                <a:srgbClr val="0432FF"/>
              </a:buClr>
              <a:buFont typeface="Courier New" panose="02070309020205020404" pitchFamily="49" charset="0"/>
              <a:buChar char="o"/>
            </a:pPr>
            <a:r>
              <a:rPr lang="en-US" dirty="0">
                <a:latin typeface="Arial" panose="020B0604020202020204" pitchFamily="34" charset="0"/>
                <a:cs typeface="Arial" panose="020B0604020202020204" pitchFamily="34" charset="0"/>
              </a:rPr>
              <a:t>Costs absorbed in EIC scope cost changes list (and reduced to before)</a:t>
            </a:r>
          </a:p>
          <a:p>
            <a:pPr marL="342900" indent="-342900">
              <a:spcAft>
                <a:spcPts val="600"/>
              </a:spcAft>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Changes are fully integrated in P6 for all systems affected (for example, for the barrel EM calorimeter change this could impact the 6.10.05 EM calorimetry, the 6.10.08 electronics, the 6.10.09 DAQ/computing (was nil), and the 6.10.10 Infrastructure (was in the end small)).</a:t>
            </a:r>
          </a:p>
        </p:txBody>
      </p:sp>
    </p:spTree>
    <p:extLst>
      <p:ext uri="{BB962C8B-B14F-4D97-AF65-F5344CB8AC3E}">
        <p14:creationId xmlns:p14="http://schemas.microsoft.com/office/powerpoint/2010/main" val="3133290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a:xfrm>
            <a:off x="0" y="1"/>
            <a:ext cx="9144000" cy="553980"/>
          </a:xfrm>
        </p:spPr>
        <p:txBody>
          <a:bodyPr>
            <a:normAutofit/>
          </a:bodyPr>
          <a:lstStyle/>
          <a:p>
            <a:r>
              <a:rPr lang="en-US" sz="3000" dirty="0">
                <a:latin typeface="Arial" panose="020B0604020202020204" pitchFamily="34" charset="0"/>
                <a:cs typeface="Arial" panose="020B0604020202020204" pitchFamily="34" charset="0"/>
              </a:rPr>
              <a:t>Detector Record of Decisions - Examples</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23</a:t>
            </a:fld>
            <a:endParaRPr lang="en-US" dirty="0"/>
          </a:p>
        </p:txBody>
      </p:sp>
      <p:pic>
        <p:nvPicPr>
          <p:cNvPr id="3" name="Picture 2" descr="Graphical user interface, text, application&#10;&#10;Description automatically generated">
            <a:extLst>
              <a:ext uri="{FF2B5EF4-FFF2-40B4-BE49-F238E27FC236}">
                <a16:creationId xmlns:a16="http://schemas.microsoft.com/office/drawing/2014/main" id="{75928BFB-AAC0-FB13-7CAC-C638B1401B8A}"/>
              </a:ext>
            </a:extLst>
          </p:cNvPr>
          <p:cNvPicPr>
            <a:picLocks noChangeAspect="1"/>
          </p:cNvPicPr>
          <p:nvPr/>
        </p:nvPicPr>
        <p:blipFill>
          <a:blip r:embed="rId3"/>
          <a:stretch>
            <a:fillRect/>
          </a:stretch>
        </p:blipFill>
        <p:spPr>
          <a:xfrm>
            <a:off x="132576" y="802304"/>
            <a:ext cx="3044601" cy="3939489"/>
          </a:xfrm>
          <a:prstGeom prst="rect">
            <a:avLst/>
          </a:prstGeom>
        </p:spPr>
      </p:pic>
      <p:pic>
        <p:nvPicPr>
          <p:cNvPr id="6" name="Picture 5" descr="Table&#10;&#10;Description automatically generated">
            <a:extLst>
              <a:ext uri="{FF2B5EF4-FFF2-40B4-BE49-F238E27FC236}">
                <a16:creationId xmlns:a16="http://schemas.microsoft.com/office/drawing/2014/main" id="{F8053771-B8EF-A4B2-FEB1-868E1F634B82}"/>
              </a:ext>
            </a:extLst>
          </p:cNvPr>
          <p:cNvPicPr>
            <a:picLocks noChangeAspect="1"/>
          </p:cNvPicPr>
          <p:nvPr/>
        </p:nvPicPr>
        <p:blipFill>
          <a:blip r:embed="rId4"/>
          <a:stretch>
            <a:fillRect/>
          </a:stretch>
        </p:blipFill>
        <p:spPr>
          <a:xfrm>
            <a:off x="1520795" y="2772048"/>
            <a:ext cx="3051205" cy="3946093"/>
          </a:xfrm>
          <a:prstGeom prst="rect">
            <a:avLst/>
          </a:prstGeom>
        </p:spPr>
      </p:pic>
      <p:pic>
        <p:nvPicPr>
          <p:cNvPr id="8" name="Picture 7">
            <a:extLst>
              <a:ext uri="{FF2B5EF4-FFF2-40B4-BE49-F238E27FC236}">
                <a16:creationId xmlns:a16="http://schemas.microsoft.com/office/drawing/2014/main" id="{506777F7-8D45-3341-479B-114CA4FF07E9}"/>
              </a:ext>
            </a:extLst>
          </p:cNvPr>
          <p:cNvPicPr>
            <a:picLocks noChangeAspect="1"/>
          </p:cNvPicPr>
          <p:nvPr/>
        </p:nvPicPr>
        <p:blipFill>
          <a:blip r:embed="rId5"/>
          <a:stretch>
            <a:fillRect/>
          </a:stretch>
        </p:blipFill>
        <p:spPr>
          <a:xfrm>
            <a:off x="4670344" y="3429000"/>
            <a:ext cx="4435068" cy="3021485"/>
          </a:xfrm>
          <a:prstGeom prst="rect">
            <a:avLst/>
          </a:prstGeom>
        </p:spPr>
      </p:pic>
      <p:pic>
        <p:nvPicPr>
          <p:cNvPr id="10" name="Picture 9">
            <a:extLst>
              <a:ext uri="{FF2B5EF4-FFF2-40B4-BE49-F238E27FC236}">
                <a16:creationId xmlns:a16="http://schemas.microsoft.com/office/drawing/2014/main" id="{DE315DA6-F1EC-9B7C-FDB2-BC913F1CF3F2}"/>
              </a:ext>
            </a:extLst>
          </p:cNvPr>
          <p:cNvPicPr>
            <a:picLocks noChangeAspect="1"/>
          </p:cNvPicPr>
          <p:nvPr/>
        </p:nvPicPr>
        <p:blipFill>
          <a:blip r:embed="rId6"/>
          <a:stretch>
            <a:fillRect/>
          </a:stretch>
        </p:blipFill>
        <p:spPr>
          <a:xfrm>
            <a:off x="4572000" y="860132"/>
            <a:ext cx="4351244" cy="2381372"/>
          </a:xfrm>
          <a:prstGeom prst="rect">
            <a:avLst/>
          </a:prstGeom>
        </p:spPr>
      </p:pic>
      <p:sp>
        <p:nvSpPr>
          <p:cNvPr id="11" name="TextBox 10">
            <a:extLst>
              <a:ext uri="{FF2B5EF4-FFF2-40B4-BE49-F238E27FC236}">
                <a16:creationId xmlns:a16="http://schemas.microsoft.com/office/drawing/2014/main" id="{103CD04C-5BAB-2188-4D5C-B6437AF2FE1B}"/>
              </a:ext>
            </a:extLst>
          </p:cNvPr>
          <p:cNvSpPr txBox="1"/>
          <p:nvPr/>
        </p:nvSpPr>
        <p:spPr>
          <a:xfrm>
            <a:off x="1676400" y="490800"/>
            <a:ext cx="160813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Adopt </a:t>
            </a:r>
            <a:r>
              <a:rPr lang="en-US" dirty="0" err="1">
                <a:latin typeface="Arial" panose="020B0604020202020204" pitchFamily="34" charset="0"/>
                <a:cs typeface="Arial" panose="020B0604020202020204" pitchFamily="34" charset="0"/>
              </a:rPr>
              <a:t>pfRICH</a:t>
            </a: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0105A83-05D2-4515-BC13-B1A91FE40A87}"/>
              </a:ext>
            </a:extLst>
          </p:cNvPr>
          <p:cNvSpPr txBox="1"/>
          <p:nvPr/>
        </p:nvSpPr>
        <p:spPr>
          <a:xfrm>
            <a:off x="4905853" y="487332"/>
            <a:ext cx="348044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Rule out reuse of </a:t>
            </a:r>
            <a:r>
              <a:rPr lang="en-US" dirty="0" err="1">
                <a:latin typeface="Arial" panose="020B0604020202020204" pitchFamily="34" charset="0"/>
                <a:cs typeface="Arial" panose="020B0604020202020204" pitchFamily="34" charset="0"/>
              </a:rPr>
              <a:t>BaBar</a:t>
            </a:r>
            <a:r>
              <a:rPr lang="en-US" dirty="0">
                <a:latin typeface="Arial" panose="020B0604020202020204" pitchFamily="34" charset="0"/>
                <a:cs typeface="Arial" panose="020B0604020202020204" pitchFamily="34" charset="0"/>
              </a:rPr>
              <a:t> magnet</a:t>
            </a:r>
          </a:p>
        </p:txBody>
      </p:sp>
    </p:spTree>
    <p:extLst>
      <p:ext uri="{BB962C8B-B14F-4D97-AF65-F5344CB8AC3E}">
        <p14:creationId xmlns:p14="http://schemas.microsoft.com/office/powerpoint/2010/main" val="4165425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314F9-58B7-4F65-9EC3-9A89BF7963FC}"/>
              </a:ext>
            </a:extLst>
          </p:cNvPr>
          <p:cNvSpPr>
            <a:spLocks noGrp="1"/>
          </p:cNvSpPr>
          <p:nvPr>
            <p:ph type="title"/>
          </p:nvPr>
        </p:nvSpPr>
        <p:spPr>
          <a:xfrm>
            <a:off x="0" y="11151"/>
            <a:ext cx="9143999" cy="666975"/>
          </a:xfrm>
        </p:spPr>
        <p:txBody>
          <a:bodyPr>
            <a:normAutofit/>
          </a:bodyPr>
          <a:lstStyle/>
          <a:p>
            <a:r>
              <a:rPr lang="en-US" dirty="0"/>
              <a:t>Project – Challenges</a:t>
            </a:r>
          </a:p>
        </p:txBody>
      </p:sp>
      <p:sp>
        <p:nvSpPr>
          <p:cNvPr id="4" name="Slide Number Placeholder 3">
            <a:extLst>
              <a:ext uri="{FF2B5EF4-FFF2-40B4-BE49-F238E27FC236}">
                <a16:creationId xmlns:a16="http://schemas.microsoft.com/office/drawing/2014/main" id="{EDD32D58-F317-4CBF-B56D-1E65209DA4BC}"/>
              </a:ext>
            </a:extLst>
          </p:cNvPr>
          <p:cNvSpPr>
            <a:spLocks noGrp="1"/>
          </p:cNvSpPr>
          <p:nvPr>
            <p:ph type="sldNum" sz="quarter" idx="12"/>
          </p:nvPr>
        </p:nvSpPr>
        <p:spPr/>
        <p:txBody>
          <a:bodyPr/>
          <a:lstStyle/>
          <a:p>
            <a:fld id="{893C5830-40F3-F04E-B2E3-10E6672BA8FF}" type="slidenum">
              <a:rPr lang="en-US" smtClean="0"/>
              <a:t>24</a:t>
            </a:fld>
            <a:endParaRPr lang="en-US" dirty="0"/>
          </a:p>
        </p:txBody>
      </p:sp>
      <p:sp>
        <p:nvSpPr>
          <p:cNvPr id="3" name="TextBox 2">
            <a:extLst>
              <a:ext uri="{FF2B5EF4-FFF2-40B4-BE49-F238E27FC236}">
                <a16:creationId xmlns:a16="http://schemas.microsoft.com/office/drawing/2014/main" id="{4C97BA91-2D0A-8BDF-A1C8-1382D257934C}"/>
              </a:ext>
            </a:extLst>
          </p:cNvPr>
          <p:cNvSpPr txBox="1"/>
          <p:nvPr/>
        </p:nvSpPr>
        <p:spPr>
          <a:xfrm>
            <a:off x="392384" y="707640"/>
            <a:ext cx="8359232" cy="5324535"/>
          </a:xfrm>
          <a:prstGeom prst="rect">
            <a:avLst/>
          </a:prstGeom>
          <a:noFill/>
        </p:spPr>
        <p:txBody>
          <a:bodyPr wrap="square" rtlCol="0">
            <a:spAutoFit/>
          </a:bodyPr>
          <a:lstStyle/>
          <a:p>
            <a:pPr marL="342900" marR="0" lvl="0" indent="-342900">
              <a:spcBef>
                <a:spcPts val="0"/>
              </a:spcBef>
              <a:spcAft>
                <a:spcPts val="600"/>
              </a:spcAft>
              <a:buFont typeface="Symbol" pitchFamily="2" charset="2"/>
              <a:buChar char=""/>
            </a:pPr>
            <a:r>
              <a:rPr lang="en-US" sz="2200" b="1" dirty="0">
                <a:effectLst/>
                <a:latin typeface="Arial" panose="020B0604020202020204" pitchFamily="34" charset="0"/>
                <a:ea typeface="Calibri" panose="020F0502020204030204" pitchFamily="34" charset="0"/>
                <a:cs typeface="Arial" panose="020B0604020202020204" pitchFamily="34" charset="0"/>
              </a:rPr>
              <a:t>Affordability</a:t>
            </a:r>
            <a:r>
              <a:rPr lang="en-US" sz="2200" dirty="0">
                <a:effectLst/>
                <a:latin typeface="Arial" panose="020B0604020202020204" pitchFamily="34" charset="0"/>
                <a:ea typeface="Calibri" panose="020F0502020204030204" pitchFamily="34" charset="0"/>
                <a:cs typeface="Arial" panose="020B0604020202020204" pitchFamily="34" charset="0"/>
              </a:rPr>
              <a:t> – The cost range for the EIC project is higher than can be accommodated by current DOE ONP funding levels.  The EIC construction phase requires an increase in the annual funding for ONP/EIC followed by the substantial redirection of funding from RHIC operations.  The reference funding plan assumes $300M/year starting in FY2026.</a:t>
            </a:r>
          </a:p>
          <a:p>
            <a:pPr marL="342900" marR="0" lvl="0" indent="-342900">
              <a:spcBef>
                <a:spcPts val="0"/>
              </a:spcBef>
              <a:spcAft>
                <a:spcPts val="600"/>
              </a:spcAft>
              <a:buFont typeface="Symbol" pitchFamily="2" charset="2"/>
              <a:buChar char=""/>
            </a:pPr>
            <a:r>
              <a:rPr lang="en-US" sz="2200" b="1" dirty="0">
                <a:effectLst/>
                <a:latin typeface="Arial" panose="020B0604020202020204" pitchFamily="34" charset="0"/>
                <a:ea typeface="Calibri" panose="020F0502020204030204" pitchFamily="34" charset="0"/>
                <a:cs typeface="Arial" panose="020B0604020202020204" pitchFamily="34" charset="0"/>
              </a:rPr>
              <a:t>DOE M&amp;O Contractor SOP vs Project Needs </a:t>
            </a:r>
            <a:r>
              <a:rPr lang="en-US" sz="2200" dirty="0">
                <a:effectLst/>
                <a:latin typeface="Arial" panose="020B0604020202020204" pitchFamily="34" charset="0"/>
                <a:ea typeface="Calibri" panose="020F0502020204030204" pitchFamily="34" charset="0"/>
                <a:cs typeface="Arial" panose="020B0604020202020204" pitchFamily="34" charset="0"/>
              </a:rPr>
              <a:t>– Successful large science projects require modifying many of the host Laboratory’s operational functions to facilitate the project’s construction.  The EIC project team is working with the host labs and the EIC Project Advisory Committee (PAC) to position the EIC project for success (recent PAC report).</a:t>
            </a:r>
          </a:p>
          <a:p>
            <a:pPr marL="342900" marR="0" lvl="0" indent="-342900">
              <a:spcBef>
                <a:spcPts val="0"/>
              </a:spcBef>
              <a:spcAft>
                <a:spcPts val="600"/>
              </a:spcAft>
              <a:buFont typeface="Symbol" pitchFamily="2" charset="2"/>
              <a:buChar char=""/>
            </a:pPr>
            <a:r>
              <a:rPr lang="en-US" sz="2200" b="1" dirty="0">
                <a:effectLst/>
                <a:latin typeface="Arial" panose="020B0604020202020204" pitchFamily="34" charset="0"/>
                <a:ea typeface="Calibri" panose="020F0502020204030204" pitchFamily="34" charset="0"/>
                <a:cs typeface="Arial" panose="020B0604020202020204" pitchFamily="34" charset="0"/>
              </a:rPr>
              <a:t>In-kind Schedules </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a:latin typeface="Arial" panose="020B0604020202020204" pitchFamily="34" charset="0"/>
                <a:ea typeface="Calibri" panose="020F0502020204030204" pitchFamily="34" charset="0"/>
                <a:cs typeface="Arial" panose="020B0604020202020204" pitchFamily="34" charset="0"/>
              </a:rPr>
              <a:t>S</a:t>
            </a:r>
            <a:r>
              <a:rPr lang="en-US" sz="2200" dirty="0">
                <a:effectLst/>
                <a:latin typeface="Arial" panose="020B0604020202020204" pitchFamily="34" charset="0"/>
                <a:ea typeface="Calibri" panose="020F0502020204030204" pitchFamily="34" charset="0"/>
                <a:cs typeface="Arial" panose="020B0604020202020204" pitchFamily="34" charset="0"/>
              </a:rPr>
              <a:t>chedule of in-kind contributions are often a challenge given the timing of funding agency decisions.  A proactive approach is taken to ensure issues are resolved.</a:t>
            </a:r>
          </a:p>
        </p:txBody>
      </p:sp>
    </p:spTree>
    <p:extLst>
      <p:ext uri="{BB962C8B-B14F-4D97-AF65-F5344CB8AC3E}">
        <p14:creationId xmlns:p14="http://schemas.microsoft.com/office/powerpoint/2010/main" val="2180508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10274" y="0"/>
            <a:ext cx="9133726" cy="584669"/>
          </a:xfrm>
        </p:spPr>
        <p:txBody>
          <a:bodyPr>
            <a:noAutofit/>
          </a:bodyPr>
          <a:lstStyle/>
          <a:p>
            <a:r>
              <a:rPr lang="en-US" sz="2800" dirty="0"/>
              <a:t>Detector Risk – High-Level View</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25</a:t>
            </a:fld>
            <a:endParaRPr lang="en-US" dirty="0"/>
          </a:p>
        </p:txBody>
      </p:sp>
      <p:pic>
        <p:nvPicPr>
          <p:cNvPr id="10" name="Picture 9">
            <a:extLst>
              <a:ext uri="{FF2B5EF4-FFF2-40B4-BE49-F238E27FC236}">
                <a16:creationId xmlns:a16="http://schemas.microsoft.com/office/drawing/2014/main" id="{21F3D1B8-5E41-FEA9-B182-085AD4A90474}"/>
              </a:ext>
            </a:extLst>
          </p:cNvPr>
          <p:cNvPicPr>
            <a:picLocks noChangeAspect="1"/>
          </p:cNvPicPr>
          <p:nvPr/>
        </p:nvPicPr>
        <p:blipFill>
          <a:blip r:embed="rId3"/>
          <a:stretch>
            <a:fillRect/>
          </a:stretch>
        </p:blipFill>
        <p:spPr>
          <a:xfrm>
            <a:off x="279814" y="4054734"/>
            <a:ext cx="8598342" cy="2406774"/>
          </a:xfrm>
          <a:prstGeom prst="rect">
            <a:avLst/>
          </a:prstGeom>
          <a:ln>
            <a:solidFill>
              <a:schemeClr val="tx1"/>
            </a:solidFill>
          </a:ln>
        </p:spPr>
      </p:pic>
      <p:pic>
        <p:nvPicPr>
          <p:cNvPr id="12" name="Picture 11">
            <a:extLst>
              <a:ext uri="{FF2B5EF4-FFF2-40B4-BE49-F238E27FC236}">
                <a16:creationId xmlns:a16="http://schemas.microsoft.com/office/drawing/2014/main" id="{16346CE6-13D7-3E3C-E59B-8D56BB7AD939}"/>
              </a:ext>
            </a:extLst>
          </p:cNvPr>
          <p:cNvPicPr>
            <a:picLocks noChangeAspect="1"/>
          </p:cNvPicPr>
          <p:nvPr/>
        </p:nvPicPr>
        <p:blipFill>
          <a:blip r:embed="rId4"/>
          <a:stretch>
            <a:fillRect/>
          </a:stretch>
        </p:blipFill>
        <p:spPr>
          <a:xfrm>
            <a:off x="279814" y="558245"/>
            <a:ext cx="8598342" cy="3486329"/>
          </a:xfrm>
          <a:prstGeom prst="rect">
            <a:avLst/>
          </a:prstGeom>
          <a:ln>
            <a:solidFill>
              <a:schemeClr val="tx1"/>
            </a:solidFill>
          </a:ln>
        </p:spPr>
      </p:pic>
      <p:sp>
        <p:nvSpPr>
          <p:cNvPr id="2" name="TextBox 1">
            <a:extLst>
              <a:ext uri="{FF2B5EF4-FFF2-40B4-BE49-F238E27FC236}">
                <a16:creationId xmlns:a16="http://schemas.microsoft.com/office/drawing/2014/main" id="{2A20BA32-70AF-6FC8-E09E-4B80394FE538}"/>
              </a:ext>
            </a:extLst>
          </p:cNvPr>
          <p:cNvSpPr txBox="1"/>
          <p:nvPr/>
        </p:nvSpPr>
        <p:spPr>
          <a:xfrm>
            <a:off x="0" y="2821340"/>
            <a:ext cx="9144000" cy="2585323"/>
          </a:xfrm>
          <a:prstGeom prst="rect">
            <a:avLst/>
          </a:prstGeom>
          <a:solidFill>
            <a:schemeClr val="bg1"/>
          </a:solidFill>
        </p:spPr>
        <p:txBody>
          <a:bodyPr wrap="square" rtlCol="0">
            <a:spAutoFit/>
          </a:bodyPr>
          <a:lstStyle/>
          <a:p>
            <a:r>
              <a:rPr lang="en-US" dirty="0">
                <a:solidFill>
                  <a:srgbClr val="0000FF"/>
                </a:solidFill>
              </a:rPr>
              <a:t>@10/21 OPA Status Review	</a:t>
            </a:r>
            <a:r>
              <a:rPr lang="en-US" dirty="0">
                <a:solidFill>
                  <a:srgbClr val="0000FF"/>
                </a:solidFill>
                <a:sym typeface="Wingdings" panose="05000000000000000000" pitchFamily="2" charset="2"/>
              </a:rPr>
              <a:t> @06/22 FPD Review	 @08/23 DAC review</a:t>
            </a:r>
            <a:endParaRPr lang="en-US" dirty="0">
              <a:solidFill>
                <a:srgbClr val="0000FF"/>
              </a:solidFill>
            </a:endParaRPr>
          </a:p>
          <a:p>
            <a:r>
              <a:rPr lang="en-US" dirty="0">
                <a:solidFill>
                  <a:srgbClr val="0000FF"/>
                </a:solidFill>
              </a:rPr>
              <a:t>3 High risk s		</a:t>
            </a:r>
            <a:r>
              <a:rPr lang="en-US" dirty="0">
                <a:solidFill>
                  <a:srgbClr val="0000FF"/>
                </a:solidFill>
                <a:sym typeface="Wingdings" panose="05000000000000000000" pitchFamily="2" charset="2"/>
              </a:rPr>
              <a:t> 2 retired, 1 High Risk	 1  High Risk (magnet delay)</a:t>
            </a:r>
          </a:p>
          <a:p>
            <a:r>
              <a:rPr lang="en-US" dirty="0">
                <a:solidFill>
                  <a:srgbClr val="0000FF"/>
                </a:solidFill>
                <a:sym typeface="Wingdings" panose="05000000000000000000" pitchFamily="2" charset="2"/>
              </a:rPr>
              <a:t>7 Moderate risks		 1 retired, 1 new		 2 retired, 1 new,  6 moderate risks</a:t>
            </a:r>
          </a:p>
          <a:p>
            <a:r>
              <a:rPr lang="en-US" dirty="0">
                <a:solidFill>
                  <a:srgbClr val="0000FF"/>
                </a:solidFill>
                <a:sym typeface="Wingdings" panose="05000000000000000000" pitchFamily="2" charset="2"/>
              </a:rPr>
              <a:t>4 Low risks		 1 retired, 1 new		 several new (11 low risks now)</a:t>
            </a:r>
          </a:p>
          <a:p>
            <a:r>
              <a:rPr lang="en-US" dirty="0">
                <a:solidFill>
                  <a:srgbClr val="0000FF"/>
                </a:solidFill>
                <a:sym typeface="Wingdings" panose="05000000000000000000" pitchFamily="2" charset="2"/>
              </a:rPr>
              <a:t>						 now also opportunities (in-kind)</a:t>
            </a:r>
          </a:p>
          <a:p>
            <a:endParaRPr lang="en-US" dirty="0">
              <a:solidFill>
                <a:srgbClr val="0000FF"/>
              </a:solidFill>
              <a:sym typeface="Wingdings" panose="05000000000000000000" pitchFamily="2" charset="2"/>
            </a:endParaRPr>
          </a:p>
          <a:p>
            <a:r>
              <a:rPr lang="en-US" dirty="0">
                <a:solidFill>
                  <a:srgbClr val="0000FF"/>
                </a:solidFill>
                <a:sym typeface="Wingdings" panose="05000000000000000000" pitchFamily="2" charset="2"/>
              </a:rPr>
              <a:t>Detector high risk: magnet delay</a:t>
            </a:r>
          </a:p>
          <a:p>
            <a:r>
              <a:rPr lang="en-US" dirty="0">
                <a:solidFill>
                  <a:srgbClr val="0000FF"/>
                </a:solidFill>
                <a:sym typeface="Wingdings" panose="05000000000000000000" pitchFamily="2" charset="2"/>
              </a:rPr>
              <a:t>Detector moderate risks: accelerator/detector integration, backgrounds, DIRC bar reuse (or not), failure to reach $100M in-kind goal, hadron polarimetry @ EIC beam currents, AC-LGAD. </a:t>
            </a:r>
          </a:p>
        </p:txBody>
      </p:sp>
    </p:spTree>
    <p:extLst>
      <p:ext uri="{BB962C8B-B14F-4D97-AF65-F5344CB8AC3E}">
        <p14:creationId xmlns:p14="http://schemas.microsoft.com/office/powerpoint/2010/main" val="185986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20D89-4CFB-C43A-3A19-B04104C94E7D}"/>
              </a:ext>
            </a:extLst>
          </p:cNvPr>
          <p:cNvSpPr>
            <a:spLocks noGrp="1"/>
          </p:cNvSpPr>
          <p:nvPr>
            <p:ph type="title"/>
          </p:nvPr>
        </p:nvSpPr>
        <p:spPr/>
        <p:txBody>
          <a:bodyPr>
            <a:normAutofit/>
          </a:bodyPr>
          <a:lstStyle/>
          <a:p>
            <a:r>
              <a:rPr lang="en-US" dirty="0"/>
              <a:t>Detector – Other Ongoing Challenges</a:t>
            </a:r>
          </a:p>
        </p:txBody>
      </p:sp>
      <p:sp>
        <p:nvSpPr>
          <p:cNvPr id="3" name="Content Placeholder 2">
            <a:extLst>
              <a:ext uri="{FF2B5EF4-FFF2-40B4-BE49-F238E27FC236}">
                <a16:creationId xmlns:a16="http://schemas.microsoft.com/office/drawing/2014/main" id="{44CC7011-97BE-E3E4-4DA3-13FD399492C0}"/>
              </a:ext>
            </a:extLst>
          </p:cNvPr>
          <p:cNvSpPr>
            <a:spLocks noGrp="1"/>
          </p:cNvSpPr>
          <p:nvPr>
            <p:ph idx="1"/>
          </p:nvPr>
        </p:nvSpPr>
        <p:spPr>
          <a:xfrm>
            <a:off x="0" y="736751"/>
            <a:ext cx="9144000" cy="5573729"/>
          </a:xfrm>
        </p:spPr>
        <p:txBody>
          <a:bodyPr>
            <a:normAutofit/>
          </a:bodyPr>
          <a:lstStyle/>
          <a:p>
            <a:r>
              <a:rPr lang="en-US" dirty="0"/>
              <a:t> Funding for and completion of project detector R&amp;D.</a:t>
            </a:r>
          </a:p>
          <a:p>
            <a:pPr lvl="1">
              <a:buFont typeface="Courier New" panose="02070309020205020404" pitchFamily="49" charset="0"/>
              <a:buChar char="o"/>
            </a:pPr>
            <a:r>
              <a:rPr lang="en-US" dirty="0"/>
              <a:t>Setting up procurements at national labs causes often long delay of detector R&amp;D contracts (and thus) milestones</a:t>
            </a:r>
          </a:p>
          <a:p>
            <a:pPr lvl="1">
              <a:buFont typeface="Courier New" panose="02070309020205020404" pitchFamily="49" charset="0"/>
              <a:buChar char="o"/>
            </a:pPr>
            <a:r>
              <a:rPr lang="en-US" dirty="0"/>
              <a:t>Expectation is for detector R&amp;D to be completed by CD-2/CD-3 (with as possible exception some remaining R&amp;D on Si/ITS3 sensors &amp; ASICs).</a:t>
            </a:r>
          </a:p>
          <a:p>
            <a:pPr lvl="1">
              <a:buFont typeface="Courier New" panose="02070309020205020404" pitchFamily="49" charset="0"/>
              <a:buChar char="o"/>
            </a:pPr>
            <a:r>
              <a:rPr lang="en-US" dirty="0"/>
              <a:t>ITS3 sensor dependency is a single point of failure vulnerability. </a:t>
            </a:r>
          </a:p>
          <a:p>
            <a:r>
              <a:rPr lang="en-US" dirty="0"/>
              <a:t> Formalizing interest of international EIC user community into formal in-kind agreements.</a:t>
            </a:r>
          </a:p>
          <a:p>
            <a:r>
              <a:rPr lang="en-US" dirty="0"/>
              <a:t> Ensuring IR and detector scope remain to go hand in hand and in phase.</a:t>
            </a:r>
          </a:p>
          <a:p>
            <a:r>
              <a:rPr lang="en-US" dirty="0"/>
              <a:t> The lack of high energy hadron test beam in the years after 2025</a:t>
            </a:r>
          </a:p>
          <a:p>
            <a:pPr lvl="1">
              <a:buFont typeface="Courier New" panose="02070309020205020404" pitchFamily="49" charset="0"/>
              <a:buChar char="o"/>
            </a:pPr>
            <a:r>
              <a:rPr lang="en-US" dirty="0"/>
              <a:t>We collect current </a:t>
            </a:r>
            <a:r>
              <a:rPr lang="en-US" dirty="0" err="1"/>
              <a:t>ePIC</a:t>
            </a:r>
            <a:r>
              <a:rPr lang="en-US" dirty="0"/>
              <a:t> current test beam needs at </a:t>
            </a:r>
            <a:r>
              <a:rPr lang="en-US" u="sng" dirty="0" err="1">
                <a:hlinkClick r:id="rId2"/>
              </a:rPr>
              <a:t>ePIC.Interface</a:t>
            </a:r>
            <a:r>
              <a:rPr lang="en-US" u="sng" dirty="0">
                <a:hlinkClick r:id="rId2"/>
              </a:rPr>
              <a:t> Control Document for Services.052023.xlsx</a:t>
            </a:r>
            <a:endParaRPr lang="en-US" dirty="0"/>
          </a:p>
          <a:p>
            <a:r>
              <a:rPr lang="en-US" dirty="0"/>
              <a:t> Familiarizing the international </a:t>
            </a:r>
            <a:r>
              <a:rPr lang="en-US" dirty="0" err="1"/>
              <a:t>ePIC</a:t>
            </a:r>
            <a:r>
              <a:rPr lang="en-US" dirty="0"/>
              <a:t> collaboration with working in DOE Project mode.</a:t>
            </a:r>
          </a:p>
          <a:p>
            <a:r>
              <a:rPr lang="en-US" dirty="0"/>
              <a:t> Vigilance about user-provided equipment and US/DOE safety codes and equipment requirements.</a:t>
            </a:r>
          </a:p>
          <a:p>
            <a:endParaRPr lang="en-US" dirty="0"/>
          </a:p>
        </p:txBody>
      </p:sp>
      <p:sp>
        <p:nvSpPr>
          <p:cNvPr id="4" name="Slide Number Placeholder 3">
            <a:extLst>
              <a:ext uri="{FF2B5EF4-FFF2-40B4-BE49-F238E27FC236}">
                <a16:creationId xmlns:a16="http://schemas.microsoft.com/office/drawing/2014/main" id="{4564E3F3-E2E9-0C94-37B4-4B63937B269A}"/>
              </a:ext>
            </a:extLst>
          </p:cNvPr>
          <p:cNvSpPr>
            <a:spLocks noGrp="1"/>
          </p:cNvSpPr>
          <p:nvPr>
            <p:ph type="sldNum" sz="quarter" idx="12"/>
          </p:nvPr>
        </p:nvSpPr>
        <p:spPr/>
        <p:txBody>
          <a:bodyPr/>
          <a:lstStyle/>
          <a:p>
            <a:fld id="{893C5830-40F3-F04E-B2E3-10E6672BA8FF}" type="slidenum">
              <a:rPr lang="en-US" smtClean="0"/>
              <a:t>26</a:t>
            </a:fld>
            <a:endParaRPr lang="en-US" dirty="0"/>
          </a:p>
        </p:txBody>
      </p:sp>
    </p:spTree>
    <p:extLst>
      <p:ext uri="{BB962C8B-B14F-4D97-AF65-F5344CB8AC3E}">
        <p14:creationId xmlns:p14="http://schemas.microsoft.com/office/powerpoint/2010/main" val="2074716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0" y="21371"/>
            <a:ext cx="9144000" cy="791429"/>
          </a:xfrm>
        </p:spPr>
        <p:txBody>
          <a:bodyPr>
            <a:normAutofit fontScale="90000"/>
          </a:bodyPr>
          <a:lstStyle/>
          <a:p>
            <a:r>
              <a:rPr lang="en-US" sz="3200" dirty="0"/>
              <a:t>EIC Detector Incremental Design Reviews – up to March 2023</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27</a:t>
            </a:fld>
            <a:endParaRPr lang="en-US" dirty="0"/>
          </a:p>
        </p:txBody>
      </p:sp>
      <p:sp>
        <p:nvSpPr>
          <p:cNvPr id="4" name="TextBox 3">
            <a:extLst>
              <a:ext uri="{FF2B5EF4-FFF2-40B4-BE49-F238E27FC236}">
                <a16:creationId xmlns:a16="http://schemas.microsoft.com/office/drawing/2014/main" id="{4AA052A5-F3B0-20A5-F6E4-491E98FCB035}"/>
              </a:ext>
            </a:extLst>
          </p:cNvPr>
          <p:cNvSpPr txBox="1"/>
          <p:nvPr/>
        </p:nvSpPr>
        <p:spPr>
          <a:xfrm>
            <a:off x="166614" y="1089165"/>
            <a:ext cx="8810772" cy="4124206"/>
          </a:xfrm>
          <a:prstGeom prst="rect">
            <a:avLst/>
          </a:prstGeom>
          <a:noFill/>
        </p:spPr>
        <p:txBody>
          <a:bodyPr wrap="square" rtlCol="0">
            <a:spAutoFit/>
          </a:bodyPr>
          <a:lstStyle/>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We have periodic incremental design reviews, with some serving as Preliminary Design Review and ultimately Final Design Reviews.</a:t>
            </a:r>
          </a:p>
          <a:p>
            <a:pPr>
              <a:buClr>
                <a:srgbClr val="0432FF"/>
              </a:buClr>
            </a:pPr>
            <a:endParaRPr lang="en-US" sz="1400"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Completed:</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Magnet Incremental Design and Safety Review (6.10.07) – Preliminary 30% Design – </a:t>
            </a:r>
            <a:r>
              <a:rPr lang="en-US" sz="1400" b="1" dirty="0">
                <a:latin typeface="Arial" panose="020B0604020202020204" pitchFamily="34" charset="0"/>
                <a:cs typeface="Arial" panose="020B0604020202020204" pitchFamily="34" charset="0"/>
              </a:rPr>
              <a:t>Feb. 23, 2022</a:t>
            </a:r>
            <a:endParaRPr lang="en-US" sz="1400" dirty="0">
              <a:latin typeface="Arial" panose="020B0604020202020204" pitchFamily="34" charset="0"/>
              <a:cs typeface="Arial" panose="020B0604020202020204" pitchFamily="34" charset="0"/>
            </a:endParaRP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IR Integration and Ancillary detectors (6.10.11) – </a:t>
            </a:r>
            <a:r>
              <a:rPr lang="en-US" sz="1400" b="1" dirty="0">
                <a:latin typeface="Arial" panose="020B0604020202020204" pitchFamily="34" charset="0"/>
                <a:cs typeface="Arial" panose="020B0604020202020204" pitchFamily="34" charset="0"/>
              </a:rPr>
              <a:t>April 27, 2022</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Electronics/Computing Subsystem Status Review (6.10.08 &amp; 6.10.09) – </a:t>
            </a:r>
            <a:r>
              <a:rPr lang="en-US" sz="1400" b="1" dirty="0">
                <a:latin typeface="Arial" panose="020B0604020202020204" pitchFamily="34" charset="0"/>
                <a:cs typeface="Arial" panose="020B0604020202020204" pitchFamily="34" charset="0"/>
              </a:rPr>
              <a:t>August 29-30, 2022</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Magnet Incremental Design and Safety Review (6.10.07) – 60% Design – </a:t>
            </a:r>
            <a:r>
              <a:rPr lang="en-US" sz="1400" b="1" dirty="0">
                <a:latin typeface="Arial" panose="020B0604020202020204" pitchFamily="34" charset="0"/>
                <a:cs typeface="Arial" panose="020B0604020202020204" pitchFamily="34" charset="0"/>
              </a:rPr>
              <a:t>October 18-19, 2022</a:t>
            </a:r>
            <a:endParaRPr lang="en-US" sz="1400" dirty="0">
              <a:latin typeface="Arial" panose="020B0604020202020204" pitchFamily="34" charset="0"/>
              <a:cs typeface="Arial" panose="020B0604020202020204" pitchFamily="34" charset="0"/>
            </a:endParaRP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Calorimetry Review (6.10.05 &amp; 6.10.06) – </a:t>
            </a:r>
            <a:r>
              <a:rPr lang="en-US" sz="1400" b="1" dirty="0">
                <a:latin typeface="Arial" panose="020B0604020202020204" pitchFamily="34" charset="0"/>
                <a:cs typeface="Arial" panose="020B0604020202020204" pitchFamily="34" charset="0"/>
              </a:rPr>
              <a:t>December 6-8, 2022</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Polarimetry Review (6.10.14) – </a:t>
            </a:r>
            <a:r>
              <a:rPr lang="en-US" sz="1400" b="1" dirty="0">
                <a:latin typeface="Arial" panose="020B0604020202020204" pitchFamily="34" charset="0"/>
                <a:cs typeface="Arial" panose="020B0604020202020204" pitchFamily="34" charset="0"/>
              </a:rPr>
              <a:t>January 17-18, 2023</a:t>
            </a:r>
          </a:p>
          <a:p>
            <a:pPr lvl="1">
              <a:buClr>
                <a:srgbClr val="0432FF"/>
              </a:buClr>
            </a:pPr>
            <a:endParaRPr lang="en-US" sz="1400"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The project detector R&amp;D (6.10.02) is separately reviewed by the DAC</a:t>
            </a: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Scientific computing &amp; associated infrastructure is a dependency for the EIC</a:t>
            </a:r>
            <a:endParaRPr lang="en-US" sz="1400" dirty="0">
              <a:latin typeface="Arial" panose="020B0604020202020204" pitchFamily="34" charset="0"/>
              <a:cs typeface="Arial" panose="020B0604020202020204" pitchFamily="34" charset="0"/>
            </a:endParaRP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EIC Detector Software Infrastructure Review held in collaboration with host labs – </a:t>
            </a:r>
            <a:r>
              <a:rPr lang="en-US" sz="1400" b="1" dirty="0">
                <a:latin typeface="Arial" panose="020B0604020202020204" pitchFamily="34" charset="0"/>
                <a:cs typeface="Arial" panose="020B0604020202020204" pitchFamily="34" charset="0"/>
              </a:rPr>
              <a:t>August 22, 2022</a:t>
            </a:r>
            <a:endParaRPr lang="en-US" sz="1400" dirty="0">
              <a:latin typeface="Arial" panose="020B0604020202020204" pitchFamily="34" charset="0"/>
              <a:cs typeface="Arial" panose="020B0604020202020204" pitchFamily="34" charset="0"/>
            </a:endParaRP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Review of </a:t>
            </a:r>
            <a:r>
              <a:rPr lang="en-US" sz="1400" dirty="0" err="1">
                <a:latin typeface="Arial" panose="020B0604020202020204" pitchFamily="34" charset="0"/>
                <a:cs typeface="Arial" panose="020B0604020202020204" pitchFamily="34" charset="0"/>
              </a:rPr>
              <a:t>ePIC</a:t>
            </a:r>
            <a:r>
              <a:rPr lang="en-US" sz="1400" dirty="0">
                <a:latin typeface="Arial" panose="020B0604020202020204" pitchFamily="34" charset="0"/>
                <a:cs typeface="Arial" panose="020B0604020202020204" pitchFamily="34" charset="0"/>
              </a:rPr>
              <a:t> Software and Computing is planned for October 19-20, 2023</a:t>
            </a:r>
          </a:p>
          <a:p>
            <a:pPr>
              <a:buClr>
                <a:srgbClr val="0432FF"/>
              </a:buClr>
            </a:pP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2386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CEEA6-29DC-3C4F-B949-67AE8F8CAE11}"/>
              </a:ext>
            </a:extLst>
          </p:cNvPr>
          <p:cNvSpPr>
            <a:spLocks noGrp="1"/>
          </p:cNvSpPr>
          <p:nvPr>
            <p:ph type="title"/>
          </p:nvPr>
        </p:nvSpPr>
        <p:spPr>
          <a:xfrm>
            <a:off x="0" y="0"/>
            <a:ext cx="9144000" cy="710005"/>
          </a:xfrm>
        </p:spPr>
        <p:txBody>
          <a:bodyPr>
            <a:normAutofit/>
          </a:bodyPr>
          <a:lstStyle/>
          <a:p>
            <a:r>
              <a:rPr lang="en-US" dirty="0"/>
              <a:t>Since April &amp; Upcoming in EIC Detector Arena</a:t>
            </a:r>
          </a:p>
        </p:txBody>
      </p:sp>
      <p:sp>
        <p:nvSpPr>
          <p:cNvPr id="3" name="Content Placeholder 2">
            <a:extLst>
              <a:ext uri="{FF2B5EF4-FFF2-40B4-BE49-F238E27FC236}">
                <a16:creationId xmlns:a16="http://schemas.microsoft.com/office/drawing/2014/main" id="{BEA76DB9-7047-3345-8AF1-C0C39A8DDEF1}"/>
              </a:ext>
            </a:extLst>
          </p:cNvPr>
          <p:cNvSpPr>
            <a:spLocks noGrp="1"/>
          </p:cNvSpPr>
          <p:nvPr>
            <p:ph idx="1"/>
          </p:nvPr>
        </p:nvSpPr>
        <p:spPr>
          <a:xfrm>
            <a:off x="52549" y="525237"/>
            <a:ext cx="8851412" cy="6234791"/>
          </a:xfrm>
        </p:spPr>
        <p:txBody>
          <a:bodyPr vert="horz" lIns="91440" tIns="45720" rIns="91440" bIns="45720" rtlCol="0" anchor="t">
            <a:normAutofit fontScale="77500" lnSpcReduction="20000"/>
          </a:bodyPr>
          <a:lstStyle/>
          <a:p>
            <a:pPr>
              <a:lnSpc>
                <a:spcPct val="120000"/>
              </a:lnSpc>
              <a:spcBef>
                <a:spcPts val="300"/>
              </a:spcBef>
              <a:buClr>
                <a:srgbClr val="0000FF"/>
              </a:buClr>
              <a:buFont typeface="Wingdings" pitchFamily="2" charset="2"/>
              <a:buChar char="§"/>
            </a:pPr>
            <a:r>
              <a:rPr lang="en-US" sz="2400" dirty="0"/>
              <a:t>April 3 + 4:		1</a:t>
            </a:r>
            <a:r>
              <a:rPr lang="en-US" sz="2400" baseline="30000" dirty="0"/>
              <a:t>st</a:t>
            </a:r>
            <a:r>
              <a:rPr lang="en-US" sz="2400" dirty="0"/>
              <a:t> Resource Review Board meeting @ SBU &amp; BNL </a:t>
            </a:r>
          </a:p>
          <a:p>
            <a:pPr>
              <a:lnSpc>
                <a:spcPct val="120000"/>
              </a:lnSpc>
              <a:spcBef>
                <a:spcPts val="300"/>
              </a:spcBef>
              <a:buClr>
                <a:srgbClr val="0000FF"/>
              </a:buClr>
              <a:buFont typeface="Wingdings" pitchFamily="2" charset="2"/>
              <a:buChar char="§"/>
            </a:pPr>
            <a:r>
              <a:rPr lang="en-US" sz="2400" dirty="0"/>
              <a:t>July 5 + 6:		Particle Id Detectors Interim Design Review</a:t>
            </a:r>
          </a:p>
          <a:p>
            <a:pPr marL="914400" lvl="2" indent="0">
              <a:lnSpc>
                <a:spcPct val="120000"/>
              </a:lnSpc>
              <a:spcBef>
                <a:spcPts val="300"/>
              </a:spcBef>
              <a:buClr>
                <a:srgbClr val="0000FF"/>
              </a:buClr>
              <a:buNone/>
            </a:pPr>
            <a:r>
              <a:rPr lang="en-US" dirty="0"/>
              <a:t>                                           Reviewers: Peter </a:t>
            </a:r>
            <a:r>
              <a:rPr lang="en-US" dirty="0" err="1"/>
              <a:t>Krizan</a:t>
            </a:r>
            <a:r>
              <a:rPr lang="en-US" dirty="0"/>
              <a:t> (U Ljubljana), Floris Keizer (CERN), </a:t>
            </a:r>
          </a:p>
          <a:p>
            <a:pPr marL="914400" lvl="2" indent="0">
              <a:lnSpc>
                <a:spcPct val="120000"/>
              </a:lnSpc>
              <a:spcBef>
                <a:spcPts val="300"/>
              </a:spcBef>
              <a:buClr>
                <a:srgbClr val="0000FF"/>
              </a:buClr>
              <a:buNone/>
            </a:pPr>
            <a:r>
              <a:rPr lang="en-US" dirty="0"/>
              <a:t>                                           Ana Amelia Machado (</a:t>
            </a:r>
            <a:r>
              <a:rPr lang="en-US" dirty="0" err="1"/>
              <a:t>UniCamp</a:t>
            </a:r>
            <a:r>
              <a:rPr lang="en-US" dirty="0"/>
              <a:t>), Koji </a:t>
            </a:r>
            <a:r>
              <a:rPr lang="en-US" dirty="0" err="1"/>
              <a:t>Nakumura</a:t>
            </a:r>
            <a:r>
              <a:rPr lang="en-US" dirty="0"/>
              <a:t> (KEK), Justin Stevens (W&amp;M)</a:t>
            </a:r>
          </a:p>
          <a:p>
            <a:pPr>
              <a:lnSpc>
                <a:spcPct val="120000"/>
              </a:lnSpc>
              <a:spcBef>
                <a:spcPts val="300"/>
              </a:spcBef>
              <a:buClr>
                <a:srgbClr val="0000FF"/>
              </a:buClr>
              <a:buFont typeface="Wingdings" pitchFamily="2" charset="2"/>
              <a:buChar char="§"/>
            </a:pPr>
            <a:r>
              <a:rPr lang="en-US" sz="2400" dirty="0"/>
              <a:t>July 21: 		Final Design Review of the PbWO4 Crystals 				for the </a:t>
            </a:r>
            <a:r>
              <a:rPr lang="en-US" sz="2400" dirty="0" err="1"/>
              <a:t>ePIC</a:t>
            </a:r>
            <a:r>
              <a:rPr lang="en-US" sz="2400" dirty="0"/>
              <a:t> Backward EM Calorimeter</a:t>
            </a:r>
          </a:p>
          <a:p>
            <a:pPr marL="914400" lvl="2" indent="0">
              <a:lnSpc>
                <a:spcPct val="120000"/>
              </a:lnSpc>
              <a:spcBef>
                <a:spcPts val="300"/>
              </a:spcBef>
              <a:buClr>
                <a:srgbClr val="0000FF"/>
              </a:buClr>
              <a:buNone/>
            </a:pPr>
            <a:r>
              <a:rPr lang="en-US" dirty="0"/>
              <a:t>                                          Reviewers: Eugene </a:t>
            </a:r>
            <a:r>
              <a:rPr lang="en-US" dirty="0" err="1"/>
              <a:t>Chudakov</a:t>
            </a:r>
            <a:r>
              <a:rPr lang="en-US" dirty="0"/>
              <a:t> (</a:t>
            </a:r>
            <a:r>
              <a:rPr lang="en-US" dirty="0" err="1"/>
              <a:t>JLab</a:t>
            </a:r>
            <a:r>
              <a:rPr lang="en-US" dirty="0"/>
              <a:t>), </a:t>
            </a:r>
            <a:r>
              <a:rPr lang="en-US" dirty="0" err="1"/>
              <a:t>Dipangkar</a:t>
            </a:r>
            <a:r>
              <a:rPr lang="en-US" dirty="0"/>
              <a:t> Dutta (MSU)</a:t>
            </a:r>
          </a:p>
          <a:p>
            <a:pPr>
              <a:lnSpc>
                <a:spcPct val="120000"/>
              </a:lnSpc>
              <a:spcBef>
                <a:spcPts val="300"/>
              </a:spcBef>
              <a:buClr>
                <a:srgbClr val="0000FF"/>
              </a:buClr>
              <a:buFont typeface="Wingdings" pitchFamily="2" charset="2"/>
              <a:buChar char="§"/>
            </a:pPr>
            <a:r>
              <a:rPr lang="en-US" sz="2400" dirty="0">
                <a:solidFill>
                  <a:srgbClr val="0432FF"/>
                </a:solidFill>
              </a:rPr>
              <a:t>August 28 + August 31: DAC Review of Detector R&amp;D</a:t>
            </a:r>
            <a:r>
              <a:rPr lang="en-US" sz="2400" dirty="0"/>
              <a:t> </a:t>
            </a:r>
          </a:p>
          <a:p>
            <a:pPr lvl="6">
              <a:lnSpc>
                <a:spcPct val="120000"/>
              </a:lnSpc>
              <a:spcBef>
                <a:spcPts val="300"/>
              </a:spcBef>
              <a:buClr>
                <a:srgbClr val="0000FF"/>
              </a:buClr>
              <a:buFont typeface="Wingdings" pitchFamily="2" charset="2"/>
              <a:buChar char="§"/>
            </a:pPr>
            <a:r>
              <a:rPr lang="en-US" dirty="0"/>
              <a:t>FY23 progress and FY24 continuation requests</a:t>
            </a:r>
          </a:p>
          <a:p>
            <a:pPr>
              <a:lnSpc>
                <a:spcPct val="120000"/>
              </a:lnSpc>
              <a:spcBef>
                <a:spcPts val="300"/>
              </a:spcBef>
              <a:buClr>
                <a:srgbClr val="0000FF"/>
              </a:buClr>
              <a:buFont typeface="Wingdings" pitchFamily="2" charset="2"/>
              <a:buChar char="§"/>
            </a:pPr>
            <a:r>
              <a:rPr lang="en-US" sz="2400" dirty="0">
                <a:solidFill>
                  <a:srgbClr val="0432FF"/>
                </a:solidFill>
              </a:rPr>
              <a:t>August 29 + 30:	DOE CD-3A Design Review by DAC</a:t>
            </a:r>
          </a:p>
          <a:p>
            <a:pPr>
              <a:lnSpc>
                <a:spcPct val="120000"/>
              </a:lnSpc>
              <a:spcBef>
                <a:spcPts val="300"/>
              </a:spcBef>
              <a:buClr>
                <a:srgbClr val="0000FF"/>
              </a:buClr>
              <a:buFont typeface="Wingdings" pitchFamily="2" charset="2"/>
              <a:buChar char="§"/>
            </a:pPr>
            <a:r>
              <a:rPr lang="en-US" sz="2400" dirty="0"/>
              <a:t>September 13: 	Final Design Review of the </a:t>
            </a:r>
            <a:r>
              <a:rPr lang="en-US" sz="2400" dirty="0" err="1"/>
              <a:t>SciFi</a:t>
            </a:r>
            <a:r>
              <a:rPr lang="en-US" sz="2400" dirty="0"/>
              <a:t> for </a:t>
            </a:r>
            <a:r>
              <a:rPr lang="en-US" sz="2400" dirty="0" err="1"/>
              <a:t>cECal</a:t>
            </a:r>
            <a:r>
              <a:rPr lang="en-US" sz="2400" dirty="0"/>
              <a:t> &amp; </a:t>
            </a:r>
            <a:r>
              <a:rPr lang="en-US" sz="2400" dirty="0" err="1"/>
              <a:t>fECal</a:t>
            </a:r>
            <a:endParaRPr lang="en-US" sz="2400" dirty="0"/>
          </a:p>
          <a:p>
            <a:pPr>
              <a:lnSpc>
                <a:spcPct val="120000"/>
              </a:lnSpc>
              <a:spcBef>
                <a:spcPts val="300"/>
              </a:spcBef>
              <a:buClr>
                <a:srgbClr val="0000FF"/>
              </a:buClr>
              <a:buFont typeface="Wingdings" pitchFamily="2" charset="2"/>
              <a:buChar char="§"/>
            </a:pPr>
            <a:r>
              <a:rPr lang="en-US" sz="2400" dirty="0"/>
              <a:t>September 14: 	Final Design Review of the </a:t>
            </a:r>
            <a:r>
              <a:rPr lang="en-US" sz="2400" dirty="0" err="1"/>
              <a:t>SiPMs</a:t>
            </a:r>
            <a:r>
              <a:rPr lang="en-US" sz="2400" dirty="0"/>
              <a:t> for </a:t>
            </a:r>
            <a:r>
              <a:rPr lang="en-US" sz="2400" dirty="0" err="1"/>
              <a:t>ECals</a:t>
            </a:r>
            <a:r>
              <a:rPr lang="en-US" sz="2400" dirty="0"/>
              <a:t>, </a:t>
            </a:r>
            <a:r>
              <a:rPr lang="en-US" sz="2400" dirty="0" err="1"/>
              <a:t>HCals</a:t>
            </a:r>
            <a:r>
              <a:rPr lang="en-US" sz="2400" dirty="0"/>
              <a:t> 			&amp; </a:t>
            </a:r>
            <a:r>
              <a:rPr lang="en-US" sz="2400" dirty="0" err="1"/>
              <a:t>dRICH</a:t>
            </a:r>
            <a:endParaRPr lang="en-US" sz="2400" dirty="0"/>
          </a:p>
          <a:p>
            <a:pPr>
              <a:lnSpc>
                <a:spcPct val="120000"/>
              </a:lnSpc>
              <a:spcBef>
                <a:spcPts val="300"/>
              </a:spcBef>
              <a:buClr>
                <a:srgbClr val="0000FF"/>
              </a:buClr>
              <a:buFont typeface="Wingdings" pitchFamily="2" charset="2"/>
              <a:buChar char="§"/>
            </a:pPr>
            <a:r>
              <a:rPr lang="en-US" sz="2400" dirty="0"/>
              <a:t>September 25:		Final Design Review of the forward </a:t>
            </a:r>
            <a:r>
              <a:rPr lang="en-US" sz="2400" dirty="0" err="1"/>
              <a:t>HCal</a:t>
            </a:r>
            <a:r>
              <a:rPr lang="en-US" sz="2400" dirty="0"/>
              <a:t> W &amp; steel</a:t>
            </a:r>
          </a:p>
          <a:p>
            <a:pPr>
              <a:lnSpc>
                <a:spcPct val="120000"/>
              </a:lnSpc>
              <a:spcBef>
                <a:spcPts val="300"/>
              </a:spcBef>
              <a:buClr>
                <a:srgbClr val="0000FF"/>
              </a:buClr>
              <a:buFont typeface="Wingdings" pitchFamily="2" charset="2"/>
              <a:buChar char="§"/>
            </a:pPr>
            <a:r>
              <a:rPr lang="en-US" sz="2400" dirty="0"/>
              <a:t>October 5 + 6:		Final Design Review of Magnet (MARCO)</a:t>
            </a:r>
          </a:p>
          <a:p>
            <a:pPr>
              <a:lnSpc>
                <a:spcPct val="120000"/>
              </a:lnSpc>
              <a:spcBef>
                <a:spcPts val="300"/>
              </a:spcBef>
              <a:buClr>
                <a:srgbClr val="0000FF"/>
              </a:buClr>
              <a:buFont typeface="Wingdings" pitchFamily="2" charset="2"/>
              <a:buChar char="§"/>
            </a:pPr>
            <a:r>
              <a:rPr lang="en-US" sz="2400" dirty="0"/>
              <a:t>October 10-12:	DOE CD-3A Director’s Review</a:t>
            </a:r>
          </a:p>
          <a:p>
            <a:pPr>
              <a:lnSpc>
                <a:spcPct val="120000"/>
              </a:lnSpc>
              <a:spcBef>
                <a:spcPts val="300"/>
              </a:spcBef>
              <a:buClr>
                <a:srgbClr val="0000FF"/>
              </a:buClr>
              <a:buFont typeface="Wingdings" pitchFamily="2" charset="2"/>
              <a:buChar char="§"/>
            </a:pPr>
            <a:r>
              <a:rPr lang="en-US" sz="2400" dirty="0"/>
              <a:t>November 14-16:	DOE CD-3A Independent Project Review</a:t>
            </a:r>
          </a:p>
          <a:p>
            <a:pPr>
              <a:lnSpc>
                <a:spcPct val="120000"/>
              </a:lnSpc>
              <a:spcBef>
                <a:spcPts val="300"/>
              </a:spcBef>
              <a:buClr>
                <a:srgbClr val="0000FF"/>
              </a:buClr>
              <a:buFont typeface="Wingdings" pitchFamily="2" charset="2"/>
              <a:buChar char="§"/>
            </a:pPr>
            <a:r>
              <a:rPr lang="en-US" sz="2400" dirty="0"/>
              <a:t>December 7 + 8:	2</a:t>
            </a:r>
            <a:r>
              <a:rPr lang="en-US" sz="2400" baseline="30000" dirty="0"/>
              <a:t>nd</a:t>
            </a:r>
            <a:r>
              <a:rPr lang="en-US" sz="2400" dirty="0"/>
              <a:t> Resource Review Board meeting @ Washington</a:t>
            </a:r>
          </a:p>
          <a:p>
            <a:pPr>
              <a:lnSpc>
                <a:spcPct val="120000"/>
              </a:lnSpc>
              <a:spcBef>
                <a:spcPts val="300"/>
              </a:spcBef>
              <a:buClr>
                <a:srgbClr val="0000FF"/>
              </a:buClr>
              <a:buFont typeface="Wingdings" pitchFamily="2" charset="2"/>
              <a:buChar char="§"/>
            </a:pPr>
            <a:r>
              <a:rPr lang="en-US" sz="2400" dirty="0"/>
              <a:t>December (TBD):	Preliminary Design Review of Far-Forward/Far-				Backward Detectors</a:t>
            </a:r>
            <a:endParaRPr lang="en-US" sz="2000" dirty="0"/>
          </a:p>
        </p:txBody>
      </p:sp>
      <p:sp>
        <p:nvSpPr>
          <p:cNvPr id="4" name="Slide Number Placeholder 3">
            <a:extLst>
              <a:ext uri="{FF2B5EF4-FFF2-40B4-BE49-F238E27FC236}">
                <a16:creationId xmlns:a16="http://schemas.microsoft.com/office/drawing/2014/main" id="{C85FE887-504A-024B-AF41-AE9C2EEAB558}"/>
              </a:ext>
            </a:extLst>
          </p:cNvPr>
          <p:cNvSpPr>
            <a:spLocks noGrp="1"/>
          </p:cNvSpPr>
          <p:nvPr>
            <p:ph type="sldNum" sz="quarter" idx="12"/>
          </p:nvPr>
        </p:nvSpPr>
        <p:spPr/>
        <p:txBody>
          <a:bodyPr/>
          <a:lstStyle/>
          <a:p>
            <a:fld id="{893C5830-40F3-F04E-B2E3-10E6672BA8FF}" type="slidenum">
              <a:rPr lang="en-US" smtClean="0"/>
              <a:t>28</a:t>
            </a:fld>
            <a:endParaRPr lang="en-US" dirty="0"/>
          </a:p>
        </p:txBody>
      </p:sp>
      <p:pic>
        <p:nvPicPr>
          <p:cNvPr id="5" name="Picture 4">
            <a:extLst>
              <a:ext uri="{FF2B5EF4-FFF2-40B4-BE49-F238E27FC236}">
                <a16:creationId xmlns:a16="http://schemas.microsoft.com/office/drawing/2014/main" id="{134CB5B0-836E-8840-8088-D543D27D19E6}"/>
              </a:ext>
            </a:extLst>
          </p:cNvPr>
          <p:cNvPicPr>
            <a:picLocks noChangeAspect="1"/>
          </p:cNvPicPr>
          <p:nvPr/>
        </p:nvPicPr>
        <p:blipFill>
          <a:blip r:embed="rId2"/>
          <a:stretch>
            <a:fillRect/>
          </a:stretch>
        </p:blipFill>
        <p:spPr>
          <a:xfrm>
            <a:off x="8543268" y="1019096"/>
            <a:ext cx="426857" cy="551791"/>
          </a:xfrm>
          <a:prstGeom prst="rect">
            <a:avLst/>
          </a:prstGeom>
        </p:spPr>
      </p:pic>
      <p:pic>
        <p:nvPicPr>
          <p:cNvPr id="6" name="Picture 5">
            <a:extLst>
              <a:ext uri="{FF2B5EF4-FFF2-40B4-BE49-F238E27FC236}">
                <a16:creationId xmlns:a16="http://schemas.microsoft.com/office/drawing/2014/main" id="{8955CFF8-C29A-634B-AF4E-D07F2C85EF04}"/>
              </a:ext>
            </a:extLst>
          </p:cNvPr>
          <p:cNvPicPr>
            <a:picLocks noChangeAspect="1"/>
          </p:cNvPicPr>
          <p:nvPr/>
        </p:nvPicPr>
        <p:blipFill>
          <a:blip r:embed="rId2"/>
          <a:stretch>
            <a:fillRect/>
          </a:stretch>
        </p:blipFill>
        <p:spPr>
          <a:xfrm>
            <a:off x="8543268" y="1707258"/>
            <a:ext cx="426857" cy="551791"/>
          </a:xfrm>
          <a:prstGeom prst="rect">
            <a:avLst/>
          </a:prstGeom>
        </p:spPr>
      </p:pic>
      <p:pic>
        <p:nvPicPr>
          <p:cNvPr id="7" name="Picture 6">
            <a:extLst>
              <a:ext uri="{FF2B5EF4-FFF2-40B4-BE49-F238E27FC236}">
                <a16:creationId xmlns:a16="http://schemas.microsoft.com/office/drawing/2014/main" id="{39C6414D-4EE1-D8D3-2936-A56A91B4EECD}"/>
              </a:ext>
            </a:extLst>
          </p:cNvPr>
          <p:cNvPicPr>
            <a:picLocks noChangeAspect="1"/>
          </p:cNvPicPr>
          <p:nvPr/>
        </p:nvPicPr>
        <p:blipFill>
          <a:blip r:embed="rId2"/>
          <a:stretch>
            <a:fillRect/>
          </a:stretch>
        </p:blipFill>
        <p:spPr>
          <a:xfrm>
            <a:off x="8543268" y="375622"/>
            <a:ext cx="426857" cy="551791"/>
          </a:xfrm>
          <a:prstGeom prst="rect">
            <a:avLst/>
          </a:prstGeom>
        </p:spPr>
      </p:pic>
    </p:spTree>
    <p:extLst>
      <p:ext uri="{BB962C8B-B14F-4D97-AF65-F5344CB8AC3E}">
        <p14:creationId xmlns:p14="http://schemas.microsoft.com/office/powerpoint/2010/main" val="242627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243840" y="21371"/>
            <a:ext cx="8308322" cy="582845"/>
          </a:xfrm>
        </p:spPr>
        <p:txBody>
          <a:bodyPr>
            <a:normAutofit/>
          </a:bodyPr>
          <a:lstStyle/>
          <a:p>
            <a:r>
              <a:rPr lang="en-US" sz="3200" dirty="0"/>
              <a:t>Detector Advisory Committee (DAC)</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29</a:t>
            </a:fld>
            <a:endParaRPr lang="en-US" dirty="0"/>
          </a:p>
        </p:txBody>
      </p:sp>
      <p:sp>
        <p:nvSpPr>
          <p:cNvPr id="4" name="TextBox 3">
            <a:extLst>
              <a:ext uri="{FF2B5EF4-FFF2-40B4-BE49-F238E27FC236}">
                <a16:creationId xmlns:a16="http://schemas.microsoft.com/office/drawing/2014/main" id="{4AA052A5-F3B0-20A5-F6E4-491E98FCB035}"/>
              </a:ext>
            </a:extLst>
          </p:cNvPr>
          <p:cNvSpPr txBox="1"/>
          <p:nvPr/>
        </p:nvSpPr>
        <p:spPr>
          <a:xfrm>
            <a:off x="89388" y="553416"/>
            <a:ext cx="8810772" cy="6017032"/>
          </a:xfrm>
          <a:prstGeom prst="rect">
            <a:avLst/>
          </a:prstGeom>
          <a:noFill/>
        </p:spPr>
        <p:txBody>
          <a:bodyPr wrap="square" rtlCol="0">
            <a:spAutoFit/>
          </a:bodyPr>
          <a:lstStyle/>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We assembled the DAC in 2020</a:t>
            </a: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a:buClr>
                <a:srgbClr val="0432FF"/>
              </a:buClr>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Per the charter, 1/3 of the committee was replaced early 2023</a:t>
            </a: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Meetings to date:</a:t>
            </a:r>
          </a:p>
          <a:p>
            <a:pPr marL="742950" lvl="1" indent="-285750">
              <a:spcAft>
                <a:spcPts val="600"/>
              </a:spcAft>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September 28-29, 2020. Bring the DAC up to speed and prepare them for upcoming charges, e.g., related to input on assessment of the call for Expressions of Interest (EoI).</a:t>
            </a:r>
          </a:p>
          <a:p>
            <a:pPr marL="742950" lvl="1" indent="-285750">
              <a:spcAft>
                <a:spcPts val="600"/>
              </a:spcAft>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December 18, 2020. Update DAC on the EIC Project and Yellow Report status, the EoI assessment, international engagement, and planning for call for detector proposals.</a:t>
            </a:r>
          </a:p>
          <a:p>
            <a:pPr marL="742950" lvl="1" indent="-285750">
              <a:spcAft>
                <a:spcPts val="600"/>
              </a:spcAft>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March 24-26, 2021. Transition from the generic EIC detector R&amp;D to the Project detector R&amp;D.</a:t>
            </a:r>
          </a:p>
          <a:p>
            <a:pPr marL="742950" lvl="1" indent="-285750">
              <a:spcAft>
                <a:spcPts val="600"/>
              </a:spcAft>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December 2021 – January 2022. Evaluation of detector technologies, cost and schedule as input to the Detector Proposal Advisory Panel.</a:t>
            </a:r>
          </a:p>
          <a:p>
            <a:pPr marL="742950" lvl="1" indent="-285750">
              <a:spcAft>
                <a:spcPts val="600"/>
              </a:spcAft>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October 19-21, 2022. Review the ongoing project detector R&amp;D. Advise for the FY23 detector R&amp;D.</a:t>
            </a: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This week: Review next phase of Project Detector R&amp;D and status of </a:t>
            </a:r>
            <a:r>
              <a:rPr lang="en-US" dirty="0" err="1">
                <a:latin typeface="Arial" panose="020B0604020202020204" pitchFamily="34" charset="0"/>
                <a:cs typeface="Arial" panose="020B0604020202020204" pitchFamily="34" charset="0"/>
              </a:rPr>
              <a:t>ePIC</a:t>
            </a:r>
            <a:r>
              <a:rPr lang="en-US" dirty="0">
                <a:latin typeface="Arial" panose="020B0604020202020204" pitchFamily="34" charset="0"/>
                <a:cs typeface="Arial" panose="020B0604020202020204" pitchFamily="34" charset="0"/>
              </a:rPr>
              <a:t> design.</a:t>
            </a:r>
            <a:endParaRPr lang="en-US" sz="1400" dirty="0">
              <a:latin typeface="Arial" panose="020B0604020202020204" pitchFamily="34" charset="0"/>
              <a:cs typeface="Arial" panose="020B0604020202020204" pitchFamily="34" charset="0"/>
            </a:endParaRPr>
          </a:p>
          <a:p>
            <a:pPr marL="742950" lvl="1" indent="-285750">
              <a:buClr>
                <a:srgbClr val="0432FF"/>
              </a:buClr>
              <a:buFont typeface="Wingdings" panose="05000000000000000000" pitchFamily="2" charset="2"/>
              <a:buChar char="Ø"/>
            </a:pPr>
            <a:endParaRPr lang="en-US" sz="1400" dirty="0">
              <a:latin typeface="Arial" panose="020B0604020202020204" pitchFamily="34" charset="0"/>
              <a:cs typeface="Arial" panose="020B0604020202020204" pitchFamily="34" charset="0"/>
            </a:endParaRPr>
          </a:p>
        </p:txBody>
      </p:sp>
      <p:pic>
        <p:nvPicPr>
          <p:cNvPr id="7" name="Picture 6" descr="Table&#10;&#10;Description automatically generated">
            <a:extLst>
              <a:ext uri="{FF2B5EF4-FFF2-40B4-BE49-F238E27FC236}">
                <a16:creationId xmlns:a16="http://schemas.microsoft.com/office/drawing/2014/main" id="{B6DC666D-0FD4-E20D-6739-2F3012DCEE22}"/>
              </a:ext>
            </a:extLst>
          </p:cNvPr>
          <p:cNvPicPr>
            <a:picLocks noChangeAspect="1"/>
          </p:cNvPicPr>
          <p:nvPr/>
        </p:nvPicPr>
        <p:blipFill rotWithShape="1">
          <a:blip r:embed="rId2"/>
          <a:srcRect t="18310" r="59106"/>
          <a:stretch/>
        </p:blipFill>
        <p:spPr>
          <a:xfrm>
            <a:off x="937374" y="889266"/>
            <a:ext cx="3557400" cy="2539734"/>
          </a:xfrm>
          <a:prstGeom prst="rect">
            <a:avLst/>
          </a:prstGeom>
        </p:spPr>
      </p:pic>
      <p:graphicFrame>
        <p:nvGraphicFramePr>
          <p:cNvPr id="8" name="Table 7">
            <a:extLst>
              <a:ext uri="{FF2B5EF4-FFF2-40B4-BE49-F238E27FC236}">
                <a16:creationId xmlns:a16="http://schemas.microsoft.com/office/drawing/2014/main" id="{2C6F055D-B382-26DF-0F3D-90FE2903CA0D}"/>
              </a:ext>
            </a:extLst>
          </p:cNvPr>
          <p:cNvGraphicFramePr>
            <a:graphicFrameLocks noGrp="1"/>
          </p:cNvGraphicFramePr>
          <p:nvPr/>
        </p:nvGraphicFramePr>
        <p:xfrm>
          <a:off x="4929427" y="897718"/>
          <a:ext cx="3860800" cy="2438400"/>
        </p:xfrm>
        <a:graphic>
          <a:graphicData uri="http://schemas.openxmlformats.org/drawingml/2006/table">
            <a:tbl>
              <a:tblPr>
                <a:tableStyleId>{5C22544A-7EE6-4342-B048-85BDC9FD1C3A}</a:tableStyleId>
              </a:tblPr>
              <a:tblGrid>
                <a:gridCol w="1612900">
                  <a:extLst>
                    <a:ext uri="{9D8B030D-6E8A-4147-A177-3AD203B41FA5}">
                      <a16:colId xmlns:a16="http://schemas.microsoft.com/office/drawing/2014/main" val="3164695286"/>
                    </a:ext>
                  </a:extLst>
                </a:gridCol>
                <a:gridCol w="2247900">
                  <a:extLst>
                    <a:ext uri="{9D8B030D-6E8A-4147-A177-3AD203B41FA5}">
                      <a16:colId xmlns:a16="http://schemas.microsoft.com/office/drawing/2014/main" val="1729485861"/>
                    </a:ext>
                  </a:extLst>
                </a:gridCol>
              </a:tblGrid>
              <a:tr h="203200">
                <a:tc>
                  <a:txBody>
                    <a:bodyPr/>
                    <a:lstStyle/>
                    <a:p>
                      <a:pPr algn="l" fontAlgn="b"/>
                      <a:r>
                        <a:rPr lang="en-US" sz="1200" u="none" strike="noStrike" dirty="0">
                          <a:effectLst/>
                        </a:rPr>
                        <a:t>Edward Kinney (Chair)</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Boulder CO</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43729602"/>
                  </a:ext>
                </a:extLst>
              </a:tr>
              <a:tr h="203200">
                <a:tc>
                  <a:txBody>
                    <a:bodyPr/>
                    <a:lstStyle/>
                    <a:p>
                      <a:pPr algn="l" fontAlgn="b"/>
                      <a:r>
                        <a:rPr lang="en-US" sz="1200" u="none" strike="noStrike" dirty="0">
                          <a:solidFill>
                            <a:srgbClr val="0000FF"/>
                          </a:solidFill>
                          <a:effectLst/>
                        </a:rPr>
                        <a:t>Ken Wyllie</a:t>
                      </a:r>
                      <a:endParaRPr lang="en-US" sz="1200" b="0" i="0" u="none"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CERN</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38573200"/>
                  </a:ext>
                </a:extLst>
              </a:tr>
              <a:tr h="203200">
                <a:tc>
                  <a:txBody>
                    <a:bodyPr/>
                    <a:lstStyle/>
                    <a:p>
                      <a:pPr algn="l" fontAlgn="b"/>
                      <a:r>
                        <a:rPr lang="en-US" sz="1200" u="none" strike="noStrike">
                          <a:solidFill>
                            <a:srgbClr val="0000FF"/>
                          </a:solidFill>
                          <a:effectLst/>
                        </a:rPr>
                        <a:t>Petra Merkel</a:t>
                      </a:r>
                      <a:endParaRPr lang="en-US" sz="1200" b="0" i="0" u="none" strike="noStrike">
                        <a:solidFill>
                          <a:srgbClr val="0000FF"/>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20972189"/>
                  </a:ext>
                </a:extLst>
              </a:tr>
              <a:tr h="203200">
                <a:tc>
                  <a:txBody>
                    <a:bodyPr/>
                    <a:lstStyle/>
                    <a:p>
                      <a:pPr algn="l" fontAlgn="b"/>
                      <a:r>
                        <a:rPr lang="en-US" sz="1200" u="none" strike="noStrike" dirty="0" err="1">
                          <a:solidFill>
                            <a:srgbClr val="0000FF"/>
                          </a:solidFill>
                          <a:effectLst/>
                        </a:rPr>
                        <a:t>Antonis</a:t>
                      </a:r>
                      <a:r>
                        <a:rPr lang="en-US" sz="1200" u="none" strike="noStrike" dirty="0">
                          <a:solidFill>
                            <a:srgbClr val="0000FF"/>
                          </a:solidFill>
                          <a:effectLst/>
                        </a:rPr>
                        <a:t> </a:t>
                      </a:r>
                      <a:r>
                        <a:rPr lang="en-US" sz="1200" u="none" strike="noStrike" dirty="0" err="1">
                          <a:solidFill>
                            <a:srgbClr val="0000FF"/>
                          </a:solidFill>
                          <a:effectLst/>
                        </a:rPr>
                        <a:t>Papanestis</a:t>
                      </a:r>
                      <a:endParaRPr lang="en-US" sz="1200" b="0" i="0" u="none"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Rutherford Appleton Laboratory</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14376794"/>
                  </a:ext>
                </a:extLst>
              </a:tr>
              <a:tr h="203200">
                <a:tc>
                  <a:txBody>
                    <a:bodyPr/>
                    <a:lstStyle/>
                    <a:p>
                      <a:pPr algn="l" fontAlgn="b"/>
                      <a:r>
                        <a:rPr lang="en-US" sz="1200" u="none" strike="noStrike">
                          <a:effectLst/>
                        </a:rPr>
                        <a:t>Peter Krizan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U Ljubljana</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52393774"/>
                  </a:ext>
                </a:extLst>
              </a:tr>
              <a:tr h="203200">
                <a:tc>
                  <a:txBody>
                    <a:bodyPr/>
                    <a:lstStyle/>
                    <a:p>
                      <a:pPr algn="l" fontAlgn="b"/>
                      <a:r>
                        <a:rPr lang="en-US" sz="1200" u="none" strike="noStrike">
                          <a:effectLst/>
                        </a:rPr>
                        <a:t>Ana Amelia Machado</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University of Campinas, Brazil</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11435725"/>
                  </a:ext>
                </a:extLst>
              </a:tr>
              <a:tr h="203200">
                <a:tc>
                  <a:txBody>
                    <a:bodyPr/>
                    <a:lstStyle/>
                    <a:p>
                      <a:pPr algn="l" fontAlgn="b"/>
                      <a:r>
                        <a:rPr lang="en-US" sz="1200" u="none" strike="noStrike">
                          <a:effectLst/>
                        </a:rPr>
                        <a:t>Heidi Schellman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Oregon State</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59816238"/>
                  </a:ext>
                </a:extLst>
              </a:tr>
              <a:tr h="203200">
                <a:tc>
                  <a:txBody>
                    <a:bodyPr/>
                    <a:lstStyle/>
                    <a:p>
                      <a:pPr algn="l" fontAlgn="b"/>
                      <a:r>
                        <a:rPr lang="en-US" sz="1200" u="none" strike="noStrike">
                          <a:effectLst/>
                        </a:rPr>
                        <a:t>Brigitte Vachon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McGill</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73038426"/>
                  </a:ext>
                </a:extLst>
              </a:tr>
              <a:tr h="203200">
                <a:tc>
                  <a:txBody>
                    <a:bodyPr/>
                    <a:lstStyle/>
                    <a:p>
                      <a:pPr algn="l" fontAlgn="b"/>
                      <a:r>
                        <a:rPr lang="en-US" sz="1200" u="none" strike="noStrike" dirty="0">
                          <a:solidFill>
                            <a:srgbClr val="0000FF"/>
                          </a:solidFill>
                          <a:effectLst/>
                        </a:rPr>
                        <a:t>Stefano </a:t>
                      </a:r>
                      <a:r>
                        <a:rPr lang="en-US" sz="1200" u="none" strike="noStrike" dirty="0" err="1">
                          <a:solidFill>
                            <a:srgbClr val="0000FF"/>
                          </a:solidFill>
                          <a:effectLst/>
                        </a:rPr>
                        <a:t>Miscetti</a:t>
                      </a:r>
                      <a:endParaRPr lang="en-US" sz="1200" b="0" i="0" u="none"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INFN Frascati</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0650455"/>
                  </a:ext>
                </a:extLst>
              </a:tr>
              <a:tr h="203200">
                <a:tc>
                  <a:txBody>
                    <a:bodyPr/>
                    <a:lstStyle/>
                    <a:p>
                      <a:pPr algn="l" fontAlgn="b"/>
                      <a:r>
                        <a:rPr lang="en-US" sz="1200" u="none" strike="noStrike">
                          <a:effectLst/>
                        </a:rPr>
                        <a:t>Etiennette Auffray</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CERN</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0300685"/>
                  </a:ext>
                </a:extLst>
              </a:tr>
              <a:tr h="203200">
                <a:tc>
                  <a:txBody>
                    <a:bodyPr/>
                    <a:lstStyle/>
                    <a:p>
                      <a:pPr algn="l" fontAlgn="b"/>
                      <a:r>
                        <a:rPr lang="en-US" sz="1200" u="none" strike="noStrike">
                          <a:effectLst/>
                        </a:rPr>
                        <a:t>Andrew White</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U. Texas Arlington</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69827609"/>
                  </a:ext>
                </a:extLst>
              </a:tr>
              <a:tr h="203200">
                <a:tc>
                  <a:txBody>
                    <a:bodyPr/>
                    <a:lstStyle/>
                    <a:p>
                      <a:pPr algn="l" fontAlgn="b"/>
                      <a:r>
                        <a:rPr lang="en-US" sz="1200" u="none" strike="noStrike">
                          <a:effectLst/>
                        </a:rPr>
                        <a:t>Chi Yang</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SDU China</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83831402"/>
                  </a:ext>
                </a:extLst>
              </a:tr>
            </a:tbl>
          </a:graphicData>
        </a:graphic>
      </p:graphicFrame>
      <p:cxnSp>
        <p:nvCxnSpPr>
          <p:cNvPr id="11" name="Straight Arrow Connector 10">
            <a:extLst>
              <a:ext uri="{FF2B5EF4-FFF2-40B4-BE49-F238E27FC236}">
                <a16:creationId xmlns:a16="http://schemas.microsoft.com/office/drawing/2014/main" id="{7E3248E5-F0CC-4E09-3515-14475DB6339B}"/>
              </a:ext>
            </a:extLst>
          </p:cNvPr>
          <p:cNvCxnSpPr>
            <a:cxnSpLocks/>
          </p:cNvCxnSpPr>
          <p:nvPr/>
        </p:nvCxnSpPr>
        <p:spPr>
          <a:xfrm>
            <a:off x="4555734" y="2159133"/>
            <a:ext cx="3247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37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Outline of This Lecture</a:t>
            </a:r>
          </a:p>
        </p:txBody>
      </p:sp>
      <p:sp>
        <p:nvSpPr>
          <p:cNvPr id="3" name="Content Placeholder 2">
            <a:extLst>
              <a:ext uri="{FF2B5EF4-FFF2-40B4-BE49-F238E27FC236}">
                <a16:creationId xmlns:a16="http://schemas.microsoft.com/office/drawing/2014/main" id="{3217D31E-A469-607E-CCB8-1AB17D5FD309}"/>
              </a:ext>
            </a:extLst>
          </p:cNvPr>
          <p:cNvSpPr txBox="1">
            <a:spLocks/>
          </p:cNvSpPr>
          <p:nvPr/>
        </p:nvSpPr>
        <p:spPr>
          <a:xfrm>
            <a:off x="308918" y="966054"/>
            <a:ext cx="8597689" cy="56056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1855" indent="-461855"/>
            <a:r>
              <a:rPr lang="en-US" dirty="0"/>
              <a:t>EIC Requirements</a:t>
            </a:r>
          </a:p>
          <a:p>
            <a:pPr marL="461855" indent="-461855"/>
            <a:r>
              <a:rPr lang="en-US" dirty="0"/>
              <a:t>Project History and Plans</a:t>
            </a:r>
          </a:p>
          <a:p>
            <a:pPr marL="461855" indent="-461855"/>
            <a:r>
              <a:rPr lang="en-US" dirty="0"/>
              <a:t>Management and Organization</a:t>
            </a:r>
          </a:p>
          <a:p>
            <a:pPr marL="461855" indent="-461855"/>
            <a:r>
              <a:rPr lang="en-US" dirty="0"/>
              <a:t>Funding and Schedule Plans</a:t>
            </a:r>
          </a:p>
          <a:p>
            <a:pPr marL="461855" indent="-461855"/>
            <a:r>
              <a:rPr lang="en-US" dirty="0"/>
              <a:t>CD-3A and CD-2 Planning Perspective</a:t>
            </a:r>
          </a:p>
          <a:p>
            <a:pPr marL="461855" indent="-461855"/>
            <a:r>
              <a:rPr lang="en-US" dirty="0"/>
              <a:t>Accomplishments</a:t>
            </a:r>
          </a:p>
          <a:p>
            <a:pPr marL="461855" indent="-461855"/>
            <a:r>
              <a:rPr lang="en-US" dirty="0"/>
              <a:t>Opportunities and Challenges</a:t>
            </a:r>
          </a:p>
          <a:p>
            <a:pPr marL="461855" indent="-461855"/>
            <a:r>
              <a:rPr lang="en-US" dirty="0"/>
              <a:t>Summary</a:t>
            </a:r>
          </a:p>
          <a:p>
            <a:pPr marL="461855" indent="-461855"/>
            <a:endParaRPr lang="en-US" dirty="0"/>
          </a:p>
          <a:p>
            <a:pPr marL="461855" indent="-461855"/>
            <a:endParaRPr lang="en-US" dirty="0"/>
          </a:p>
        </p:txBody>
      </p:sp>
      <p:sp>
        <p:nvSpPr>
          <p:cNvPr id="5" name="TextBox 4">
            <a:extLst>
              <a:ext uri="{FF2B5EF4-FFF2-40B4-BE49-F238E27FC236}">
                <a16:creationId xmlns:a16="http://schemas.microsoft.com/office/drawing/2014/main" id="{20D5FC9C-103B-CEF2-07B1-FE6620EE65E7}"/>
              </a:ext>
            </a:extLst>
          </p:cNvPr>
          <p:cNvSpPr txBox="1"/>
          <p:nvPr/>
        </p:nvSpPr>
        <p:spPr>
          <a:xfrm>
            <a:off x="3561722" y="4850416"/>
            <a:ext cx="5344885" cy="1461939"/>
          </a:xfrm>
          <a:prstGeom prst="rect">
            <a:avLst/>
          </a:prstGeom>
          <a:solidFill>
            <a:srgbClr val="FFFF00"/>
          </a:solidFill>
        </p:spPr>
        <p:txBody>
          <a:bodyPr wrap="square" rtlCol="0">
            <a:spAutoFit/>
          </a:bodyPr>
          <a:lstStyle/>
          <a:p>
            <a:pPr marL="285750" indent="-285750" algn="l">
              <a:spcAft>
                <a:spcPts val="600"/>
              </a:spcAft>
              <a:buFont typeface="Courier New" panose="02070309020205020404" pitchFamily="49" charset="0"/>
              <a:buChar char="o"/>
            </a:pPr>
            <a:r>
              <a:rPr lang="en-US" sz="1400" dirty="0"/>
              <a:t>This outline and many slides are directly from the introductory talk by Jim </a:t>
            </a:r>
            <a:r>
              <a:rPr lang="en-US" sz="1400" dirty="0" err="1"/>
              <a:t>Yeck</a:t>
            </a:r>
            <a:r>
              <a:rPr lang="en-US" sz="1400" dirty="0"/>
              <a:t>, the EIC Project Director, at the very recent comprehensive design reviews of the EIC accelerator (last week) and EIC detector (this week),</a:t>
            </a:r>
          </a:p>
          <a:p>
            <a:pPr marL="285750" indent="-285750" algn="l">
              <a:spcAft>
                <a:spcPts val="600"/>
              </a:spcAft>
              <a:buFont typeface="Courier New" panose="02070309020205020404" pitchFamily="49" charset="0"/>
              <a:buChar char="o"/>
            </a:pPr>
            <a:r>
              <a:rPr lang="en-US" sz="1400" dirty="0"/>
              <a:t>I interspersed some slides from the detector overview talk by Elke/me, of relevance to the detector/experimental program.</a:t>
            </a:r>
          </a:p>
        </p:txBody>
      </p:sp>
    </p:spTree>
    <p:extLst>
      <p:ext uri="{BB962C8B-B14F-4D97-AF65-F5344CB8AC3E}">
        <p14:creationId xmlns:p14="http://schemas.microsoft.com/office/powerpoint/2010/main" val="3471715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BFA901A-9BA8-FA43-8BFB-9E51D6891D0B}"/>
              </a:ext>
            </a:extLst>
          </p:cNvPr>
          <p:cNvPicPr>
            <a:picLocks noChangeAspect="1"/>
          </p:cNvPicPr>
          <p:nvPr/>
        </p:nvPicPr>
        <p:blipFill rotWithShape="1">
          <a:blip r:embed="rId3"/>
          <a:srcRect l="68563" t="32196" r="16435" b="12283"/>
          <a:stretch/>
        </p:blipFill>
        <p:spPr>
          <a:xfrm>
            <a:off x="269982" y="715329"/>
            <a:ext cx="2426879" cy="5064303"/>
          </a:xfrm>
          <a:prstGeom prst="rect">
            <a:avLst/>
          </a:prstGeom>
        </p:spPr>
      </p:pic>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10274" y="0"/>
            <a:ext cx="9144000" cy="584669"/>
          </a:xfrm>
        </p:spPr>
        <p:txBody>
          <a:bodyPr>
            <a:noAutofit/>
          </a:bodyPr>
          <a:lstStyle/>
          <a:p>
            <a:r>
              <a:rPr lang="en-US" dirty="0"/>
              <a:t>WBS 6.10 EIC Detector &amp; 6.10.01 Management</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30</a:t>
            </a:fld>
            <a:endParaRPr lang="en-US" dirty="0"/>
          </a:p>
        </p:txBody>
      </p:sp>
      <p:sp>
        <p:nvSpPr>
          <p:cNvPr id="3" name="TextBox 2">
            <a:extLst>
              <a:ext uri="{FF2B5EF4-FFF2-40B4-BE49-F238E27FC236}">
                <a16:creationId xmlns:a16="http://schemas.microsoft.com/office/drawing/2014/main" id="{8EB46BA8-2841-3F4E-8DEB-D143499D251E}"/>
              </a:ext>
            </a:extLst>
          </p:cNvPr>
          <p:cNvSpPr txBox="1"/>
          <p:nvPr/>
        </p:nvSpPr>
        <p:spPr>
          <a:xfrm>
            <a:off x="2813377" y="966787"/>
            <a:ext cx="6060641" cy="4924425"/>
          </a:xfrm>
          <a:prstGeom prst="rect">
            <a:avLst/>
          </a:prstGeom>
          <a:noFill/>
        </p:spPr>
        <p:txBody>
          <a:bodyPr wrap="square" rtlCol="0">
            <a:spAutoFit/>
          </a:bodyPr>
          <a:lstStyle/>
          <a:p>
            <a:r>
              <a:rPr lang="en-US" sz="2400" b="1" dirty="0">
                <a:solidFill>
                  <a:srgbClr val="0432FF"/>
                </a:solidFill>
                <a:latin typeface="Arial" panose="020B0604020202020204" pitchFamily="34" charset="0"/>
                <a:cs typeface="Arial" panose="020B0604020202020204" pitchFamily="34" charset="0"/>
              </a:rPr>
              <a:t>How We Work:</a:t>
            </a:r>
          </a:p>
          <a:p>
            <a:r>
              <a:rPr lang="en-US" dirty="0">
                <a:latin typeface="Arial" panose="020B0604020202020204" pitchFamily="34" charset="0"/>
                <a:cs typeface="Arial" panose="020B0604020202020204" pitchFamily="34" charset="0"/>
              </a:rPr>
              <a:t>The highest-level detector management consists of:</a:t>
            </a:r>
          </a:p>
          <a:p>
            <a:r>
              <a:rPr lang="en-US" sz="1600" dirty="0">
                <a:effectLst/>
                <a:latin typeface="Arial" panose="020B0604020202020204" pitchFamily="34" charset="0"/>
                <a:cs typeface="Arial" panose="020B0604020202020204" pitchFamily="34" charset="0"/>
              </a:rPr>
              <a:t>Elke &amp; Rol</a:t>
            </a:r>
            <a:r>
              <a:rPr lang="en-US" sz="1600" dirty="0">
                <a:latin typeface="Arial" panose="020B0604020202020204" pitchFamily="34" charset="0"/>
                <a:cs typeface="Arial" panose="020B0604020202020204" pitchFamily="34" charset="0"/>
              </a:rPr>
              <a:t>f	L2 Leads</a:t>
            </a:r>
          </a:p>
          <a:p>
            <a:r>
              <a:rPr lang="en-US" sz="1600" dirty="0">
                <a:latin typeface="Arial" panose="020B0604020202020204" pitchFamily="34" charset="0"/>
                <a:cs typeface="Arial" panose="020B0604020202020204" pitchFamily="34" charset="0"/>
              </a:rPr>
              <a:t>Walt Akers	6.10 Systems Engineer</a:t>
            </a:r>
          </a:p>
          <a:p>
            <a:r>
              <a:rPr lang="en-US" sz="1600" dirty="0">
                <a:latin typeface="Arial" panose="020B0604020202020204" pitchFamily="34" charset="0"/>
                <a:cs typeface="Arial" panose="020B0604020202020204" pitchFamily="34" charset="0"/>
              </a:rPr>
              <a:t>Fernando Barbosa	Chief Electrical Engineer</a:t>
            </a:r>
          </a:p>
          <a:p>
            <a:r>
              <a:rPr lang="en-US" sz="1600" dirty="0">
                <a:effectLst/>
                <a:latin typeface="Arial" panose="020B0604020202020204" pitchFamily="34" charset="0"/>
                <a:cs typeface="Arial" panose="020B0604020202020204" pitchFamily="34" charset="0"/>
              </a:rPr>
              <a:t>Rahul Sharma	Chief Mec</a:t>
            </a:r>
            <a:r>
              <a:rPr lang="en-US" sz="1600" dirty="0">
                <a:latin typeface="Arial" panose="020B0604020202020204" pitchFamily="34" charset="0"/>
                <a:cs typeface="Arial" panose="020B0604020202020204" pitchFamily="34" charset="0"/>
              </a:rPr>
              <a:t>hanical Engineer</a:t>
            </a:r>
          </a:p>
          <a:p>
            <a:endParaRPr lang="en-US" sz="1600" dirty="0">
              <a:effectLst/>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We have</a:t>
            </a:r>
          </a:p>
          <a:p>
            <a:pPr marL="285750" indent="-285750">
              <a:buFont typeface="Wingdings" panose="05000000000000000000" pitchFamily="2" charset="2"/>
              <a:buChar char="v"/>
            </a:pPr>
            <a:r>
              <a:rPr lang="en-US" sz="1600" dirty="0">
                <a:effectLst/>
                <a:latin typeface="Arial" panose="020B0604020202020204" pitchFamily="34" charset="0"/>
                <a:cs typeface="Arial" panose="020B0604020202020204" pitchFamily="34" charset="0"/>
              </a:rPr>
              <a:t>Weekly meetings with </a:t>
            </a:r>
            <a:r>
              <a:rPr lang="en-US" sz="1600" dirty="0" err="1">
                <a:effectLst/>
                <a:latin typeface="Arial" panose="020B0604020202020204" pitchFamily="34" charset="0"/>
                <a:cs typeface="Arial" panose="020B0604020202020204" pitchFamily="34" charset="0"/>
              </a:rPr>
              <a:t>ePIC</a:t>
            </a:r>
            <a:r>
              <a:rPr lang="en-US" sz="1600" dirty="0">
                <a:effectLst/>
                <a:latin typeface="Arial" panose="020B0604020202020204" pitchFamily="34" charset="0"/>
                <a:cs typeface="Arial" panose="020B0604020202020204" pitchFamily="34" charset="0"/>
              </a:rPr>
              <a:t> spokesperson and deputy</a:t>
            </a:r>
          </a:p>
          <a:p>
            <a:pPr marL="285750" indent="-285750">
              <a:buFont typeface="Wingdings" panose="05000000000000000000" pitchFamily="2" charset="2"/>
              <a:buChar char="v"/>
            </a:pPr>
            <a:r>
              <a:rPr lang="en-US" sz="1600" dirty="0">
                <a:effectLst/>
                <a:latin typeface="Arial" panose="020B0604020202020204" pitchFamily="34" charset="0"/>
                <a:cs typeface="Arial" panose="020B0604020202020204" pitchFamily="34" charset="0"/>
              </a:rPr>
              <a:t>Weekly meetings with the mechanical engineering team</a:t>
            </a:r>
          </a:p>
          <a:p>
            <a:pPr marL="285750" indent="-285750">
              <a:buFont typeface="Wingdings" panose="05000000000000000000" pitchFamily="2" charset="2"/>
              <a:buChar char="v"/>
            </a:pPr>
            <a:r>
              <a:rPr lang="en-US" sz="1600" dirty="0">
                <a:latin typeface="Arial" panose="020B0604020202020204" pitchFamily="34" charset="0"/>
                <a:cs typeface="Arial" panose="020B0604020202020204" pitchFamily="34" charset="0"/>
              </a:rPr>
              <a:t>Biweekly meetings with the electrical engineering team</a:t>
            </a:r>
          </a:p>
          <a:p>
            <a:pPr marL="285750" indent="-285750">
              <a:buFont typeface="Wingdings" panose="05000000000000000000" pitchFamily="2" charset="2"/>
              <a:buChar char="v"/>
            </a:pPr>
            <a:r>
              <a:rPr lang="en-US" sz="1600" dirty="0">
                <a:latin typeface="Arial" panose="020B0604020202020204" pitchFamily="34" charset="0"/>
                <a:cs typeface="Arial" panose="020B0604020202020204" pitchFamily="34" charset="0"/>
              </a:rPr>
              <a:t>Weekly meetings with the Detector Control Account Managers</a:t>
            </a:r>
          </a:p>
          <a:p>
            <a:pPr marL="285750" indent="-285750">
              <a:buFont typeface="Wingdings" panose="05000000000000000000" pitchFamily="2" charset="2"/>
              <a:buChar char="v"/>
            </a:pPr>
            <a:r>
              <a:rPr lang="en-US" sz="1600" dirty="0">
                <a:effectLst/>
                <a:latin typeface="Arial" panose="020B0604020202020204" pitchFamily="34" charset="0"/>
                <a:cs typeface="Arial" panose="020B0604020202020204" pitchFamily="34" charset="0"/>
              </a:rPr>
              <a:t>As needed meetings with various detector subsystems</a:t>
            </a:r>
          </a:p>
          <a:p>
            <a:pPr marL="285750" indent="-285750">
              <a:buFont typeface="Wingdings" panose="05000000000000000000" pitchFamily="2" charset="2"/>
              <a:buChar char="v"/>
            </a:pPr>
            <a:r>
              <a:rPr lang="en-US" sz="1600" dirty="0">
                <a:latin typeface="Arial" panose="020B0604020202020204" pitchFamily="34" charset="0"/>
                <a:cs typeface="Arial" panose="020B0604020202020204" pitchFamily="34" charset="0"/>
              </a:rPr>
              <a:t>Walt, Fernando and Rahul have also separate meetings, for Walt with the Systems Engineering Group, for Rahul with also various non-BNL/non-</a:t>
            </a:r>
            <a:r>
              <a:rPr lang="en-US" sz="1600" dirty="0" err="1">
                <a:latin typeface="Arial" panose="020B0604020202020204" pitchFamily="34" charset="0"/>
                <a:cs typeface="Arial" panose="020B0604020202020204" pitchFamily="34" charset="0"/>
              </a:rPr>
              <a:t>Jlab</a:t>
            </a:r>
            <a:r>
              <a:rPr lang="en-US" sz="1600" dirty="0">
                <a:latin typeface="Arial" panose="020B0604020202020204" pitchFamily="34" charset="0"/>
                <a:cs typeface="Arial" panose="020B0604020202020204" pitchFamily="34" charset="0"/>
              </a:rPr>
              <a:t> engineers/designers, etc.</a:t>
            </a:r>
            <a:endParaRPr lang="en-US" sz="1600" dirty="0">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endParaRPr lang="en-US" sz="1600" dirty="0">
              <a:latin typeface="Arial" panose="020B0604020202020204" pitchFamily="34" charset="0"/>
              <a:cs typeface="Arial" panose="020B0604020202020204" pitchFamily="34" charset="0"/>
            </a:endParaRPr>
          </a:p>
          <a:p>
            <a:r>
              <a:rPr lang="en-US" sz="1600" dirty="0">
                <a:effectLst/>
                <a:latin typeface="Arial" panose="020B0604020202020204" pitchFamily="34" charset="0"/>
                <a:cs typeface="Arial" panose="020B0604020202020204" pitchFamily="34" charset="0"/>
              </a:rPr>
              <a:t>We report at the biweekly </a:t>
            </a:r>
            <a:r>
              <a:rPr lang="en-US" sz="1600" dirty="0" err="1">
                <a:effectLst/>
                <a:latin typeface="Arial" panose="020B0604020202020204" pitchFamily="34" charset="0"/>
                <a:cs typeface="Arial" panose="020B0604020202020204" pitchFamily="34" charset="0"/>
              </a:rPr>
              <a:t>ePIC</a:t>
            </a:r>
            <a:r>
              <a:rPr lang="en-US" sz="1600" dirty="0">
                <a:effectLst/>
                <a:latin typeface="Arial" panose="020B0604020202020204" pitchFamily="34" charset="0"/>
                <a:cs typeface="Arial" panose="020B0604020202020204" pitchFamily="34" charset="0"/>
              </a:rPr>
              <a:t> meetings and many other meetings on general detector progress or requested topics</a:t>
            </a:r>
          </a:p>
        </p:txBody>
      </p:sp>
    </p:spTree>
    <p:extLst>
      <p:ext uri="{BB962C8B-B14F-4D97-AF65-F5344CB8AC3E}">
        <p14:creationId xmlns:p14="http://schemas.microsoft.com/office/powerpoint/2010/main" val="3738776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10274" y="0"/>
            <a:ext cx="9144000" cy="584669"/>
          </a:xfrm>
        </p:spPr>
        <p:txBody>
          <a:bodyPr>
            <a:noAutofit/>
          </a:bodyPr>
          <a:lstStyle/>
          <a:p>
            <a:r>
              <a:rPr lang="en-US" dirty="0"/>
              <a:t>WBS 6.10 EIC Detector &amp; 6.10.01 Management</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31</a:t>
            </a:fld>
            <a:endParaRPr lang="en-US" dirty="0"/>
          </a:p>
        </p:txBody>
      </p:sp>
      <p:pic>
        <p:nvPicPr>
          <p:cNvPr id="2" name="Picture 1">
            <a:extLst>
              <a:ext uri="{FF2B5EF4-FFF2-40B4-BE49-F238E27FC236}">
                <a16:creationId xmlns:a16="http://schemas.microsoft.com/office/drawing/2014/main" id="{A4984CA6-1AF3-5668-8A72-31D48FE66B07}"/>
              </a:ext>
            </a:extLst>
          </p:cNvPr>
          <p:cNvPicPr>
            <a:picLocks noChangeAspect="1"/>
          </p:cNvPicPr>
          <p:nvPr/>
        </p:nvPicPr>
        <p:blipFill>
          <a:blip r:embed="rId3"/>
          <a:stretch>
            <a:fillRect/>
          </a:stretch>
        </p:blipFill>
        <p:spPr>
          <a:xfrm>
            <a:off x="77396" y="1121597"/>
            <a:ext cx="2388870" cy="5136071"/>
          </a:xfrm>
          <a:prstGeom prst="rect">
            <a:avLst/>
          </a:prstGeom>
        </p:spPr>
      </p:pic>
      <p:sp>
        <p:nvSpPr>
          <p:cNvPr id="6" name="TextBox 5">
            <a:extLst>
              <a:ext uri="{FF2B5EF4-FFF2-40B4-BE49-F238E27FC236}">
                <a16:creationId xmlns:a16="http://schemas.microsoft.com/office/drawing/2014/main" id="{84E51EF7-EEDA-1DAE-4D1D-AE3F294DB13F}"/>
              </a:ext>
            </a:extLst>
          </p:cNvPr>
          <p:cNvSpPr txBox="1"/>
          <p:nvPr/>
        </p:nvSpPr>
        <p:spPr>
          <a:xfrm flipH="1">
            <a:off x="267363" y="586952"/>
            <a:ext cx="2013823" cy="461665"/>
          </a:xfrm>
          <a:prstGeom prst="rect">
            <a:avLst/>
          </a:prstGeom>
          <a:noFill/>
        </p:spPr>
        <p:txBody>
          <a:bodyPr wrap="square" rtlCol="0">
            <a:spAutoFit/>
          </a:bodyPr>
          <a:lstStyle/>
          <a:p>
            <a:r>
              <a:rPr lang="en-US" sz="1200" i="1" dirty="0">
                <a:latin typeface="Arial" panose="020B0604020202020204" pitchFamily="34" charset="0"/>
                <a:cs typeface="Arial" panose="020B0604020202020204" pitchFamily="34" charset="0"/>
              </a:rPr>
              <a:t>Green/blue shows nominal </a:t>
            </a:r>
            <a:r>
              <a:rPr lang="en-US" sz="1200" i="1" dirty="0" err="1">
                <a:latin typeface="Arial" panose="020B0604020202020204" pitchFamily="34" charset="0"/>
                <a:cs typeface="Arial" panose="020B0604020202020204" pitchFamily="34" charset="0"/>
              </a:rPr>
              <a:t>JLab</a:t>
            </a:r>
            <a:r>
              <a:rPr lang="en-US" sz="1200" i="1" dirty="0">
                <a:latin typeface="Arial" panose="020B0604020202020204" pitchFamily="34" charset="0"/>
                <a:cs typeface="Arial" panose="020B0604020202020204" pitchFamily="34" charset="0"/>
              </a:rPr>
              <a:t>/BNL responsibility</a:t>
            </a:r>
          </a:p>
        </p:txBody>
      </p:sp>
      <p:sp>
        <p:nvSpPr>
          <p:cNvPr id="7" name="TextBox 6">
            <a:extLst>
              <a:ext uri="{FF2B5EF4-FFF2-40B4-BE49-F238E27FC236}">
                <a16:creationId xmlns:a16="http://schemas.microsoft.com/office/drawing/2014/main" id="{319CF497-73CF-71F5-7A90-918B8DAB8832}"/>
              </a:ext>
            </a:extLst>
          </p:cNvPr>
          <p:cNvSpPr txBox="1"/>
          <p:nvPr/>
        </p:nvSpPr>
        <p:spPr>
          <a:xfrm>
            <a:off x="2372626" y="679690"/>
            <a:ext cx="6785417" cy="584775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Do not use this CAM responsibility organization as Black and White, we work together as a scientific collaboration</a:t>
            </a:r>
          </a:p>
          <a:p>
            <a:pPr marL="742950" lvl="1" indent="-285750">
              <a:spcBef>
                <a:spcPts val="600"/>
              </a:spcBef>
              <a:buFont typeface="Courier New" panose="02070309020205020404" pitchFamily="49" charset="0"/>
              <a:buChar char="o"/>
            </a:pPr>
            <a:r>
              <a:rPr lang="en-US" dirty="0">
                <a:solidFill>
                  <a:schemeClr val="bg1">
                    <a:lumMod val="50000"/>
                  </a:schemeClr>
                </a:solidFill>
              </a:rPr>
              <a:t>L4 Electron Polarimetry “in the blue” does have a </a:t>
            </a:r>
            <a:r>
              <a:rPr lang="en-US" dirty="0" err="1">
                <a:solidFill>
                  <a:schemeClr val="bg1">
                    <a:lumMod val="50000"/>
                  </a:schemeClr>
                </a:solidFill>
              </a:rPr>
              <a:t>JLab</a:t>
            </a:r>
            <a:r>
              <a:rPr lang="en-US" dirty="0">
                <a:solidFill>
                  <a:schemeClr val="bg1">
                    <a:lumMod val="50000"/>
                  </a:schemeClr>
                </a:solidFill>
              </a:rPr>
              <a:t> CAM, Detector R&amp;D and DAQ/Computing is joined</a:t>
            </a:r>
          </a:p>
          <a:p>
            <a:pPr marL="742950" lvl="1" indent="-285750">
              <a:spcBef>
                <a:spcPts val="600"/>
              </a:spcBef>
              <a:buFont typeface="Courier New" panose="02070309020205020404" pitchFamily="49" charset="0"/>
              <a:buChar char="o"/>
            </a:pPr>
            <a:r>
              <a:rPr lang="en-US" dirty="0"/>
              <a:t>The Si sensor design is much more natural to BNL</a:t>
            </a:r>
          </a:p>
          <a:p>
            <a:pPr marL="742950" lvl="1" indent="-285750">
              <a:spcBef>
                <a:spcPts val="600"/>
              </a:spcBef>
              <a:buFont typeface="Courier New" panose="02070309020205020404" pitchFamily="49" charset="0"/>
              <a:buChar char="o"/>
            </a:pPr>
            <a:r>
              <a:rPr lang="en-US" dirty="0"/>
              <a:t>The Si sensor QA or Si tracker integration and MPGDs </a:t>
            </a:r>
            <a:r>
              <a:rPr lang="en-US" dirty="0" err="1"/>
              <a:t>JLab</a:t>
            </a:r>
            <a:r>
              <a:rPr lang="en-US" dirty="0"/>
              <a:t> does have valuable expertise</a:t>
            </a:r>
          </a:p>
          <a:p>
            <a:pPr marL="742950" lvl="1" indent="-285750">
              <a:spcBef>
                <a:spcPts val="600"/>
              </a:spcBef>
              <a:buFont typeface="Courier New" panose="02070309020205020404" pitchFamily="49" charset="0"/>
              <a:buChar char="o"/>
            </a:pPr>
            <a:r>
              <a:rPr lang="en-US" dirty="0"/>
              <a:t>The PbWO4 Electromagnetic Calorimetry is much more aligned with </a:t>
            </a:r>
            <a:r>
              <a:rPr lang="en-US" dirty="0" err="1"/>
              <a:t>JLab</a:t>
            </a:r>
            <a:r>
              <a:rPr lang="en-US" dirty="0"/>
              <a:t> user experience</a:t>
            </a:r>
          </a:p>
          <a:p>
            <a:pPr marL="742950" lvl="1" indent="-285750">
              <a:spcBef>
                <a:spcPts val="600"/>
              </a:spcBef>
              <a:buFont typeface="Courier New" panose="02070309020205020404" pitchFamily="49" charset="0"/>
              <a:buChar char="o"/>
            </a:pPr>
            <a:r>
              <a:rPr lang="en-US" dirty="0"/>
              <a:t>The experience in Hadronic Calorimetry is very limited at </a:t>
            </a:r>
            <a:r>
              <a:rPr lang="en-US" dirty="0" err="1"/>
              <a:t>JLab</a:t>
            </a:r>
            <a:r>
              <a:rPr lang="en-US" dirty="0"/>
              <a:t> but BNL has built </a:t>
            </a:r>
            <a:r>
              <a:rPr lang="en-US" dirty="0" err="1"/>
              <a:t>HCals</a:t>
            </a:r>
            <a:endParaRPr lang="en-US" dirty="0"/>
          </a:p>
          <a:p>
            <a:pPr marL="285750" indent="-285750">
              <a:spcBef>
                <a:spcPts val="600"/>
              </a:spcBef>
              <a:buFont typeface="Arial" panose="020B0604020202020204" pitchFamily="34" charset="0"/>
              <a:buChar char="•"/>
            </a:pPr>
            <a:r>
              <a:rPr lang="en-US" dirty="0"/>
              <a:t>We include user efforts where it makes sense, and lean to more</a:t>
            </a:r>
          </a:p>
          <a:p>
            <a:pPr marL="285750" indent="-285750">
              <a:spcBef>
                <a:spcPts val="600"/>
              </a:spcBef>
              <a:buFont typeface="Arial" panose="020B0604020202020204" pitchFamily="34" charset="0"/>
              <a:buChar char="•"/>
            </a:pPr>
            <a:r>
              <a:rPr lang="en-US" dirty="0"/>
              <a:t>We use synergy with BNL’s and </a:t>
            </a:r>
            <a:r>
              <a:rPr lang="en-US" dirty="0" err="1"/>
              <a:t>Jlab’s</a:t>
            </a:r>
            <a:r>
              <a:rPr lang="en-US" dirty="0"/>
              <a:t> science programs and Advanced Computing efforts at each lab as much as possible</a:t>
            </a:r>
          </a:p>
          <a:p>
            <a:pPr marL="742950" lvl="1" indent="-285750">
              <a:spcBef>
                <a:spcPts val="600"/>
              </a:spcBef>
              <a:buFont typeface="Courier New" panose="02070309020205020404" pitchFamily="49" charset="0"/>
              <a:buChar char="o"/>
            </a:pPr>
            <a:r>
              <a:rPr lang="en-US" dirty="0"/>
              <a:t>Natural for EIC future science goals</a:t>
            </a:r>
          </a:p>
          <a:p>
            <a:pPr marL="742950" lvl="1" indent="-285750">
              <a:spcBef>
                <a:spcPts val="600"/>
              </a:spcBef>
              <a:buFont typeface="Courier New" panose="02070309020205020404" pitchFamily="49" charset="0"/>
              <a:buChar char="o"/>
            </a:pPr>
            <a:r>
              <a:rPr lang="en-US" dirty="0"/>
              <a:t>Natural synergy with streaming readout and AI/ML</a:t>
            </a:r>
          </a:p>
          <a:p>
            <a:pPr marL="742950" lvl="1" indent="-285750">
              <a:spcBef>
                <a:spcPts val="600"/>
              </a:spcBef>
              <a:buFont typeface="Courier New" panose="02070309020205020404" pitchFamily="49" charset="0"/>
              <a:buChar char="o"/>
            </a:pPr>
            <a:r>
              <a:rPr lang="en-US" dirty="0"/>
              <a:t>Also natural synergy in certain detector technologies and user interests (RICH, DIRC, PbWO4, MPGDs)</a:t>
            </a:r>
          </a:p>
        </p:txBody>
      </p:sp>
    </p:spTree>
    <p:extLst>
      <p:ext uri="{BB962C8B-B14F-4D97-AF65-F5344CB8AC3E}">
        <p14:creationId xmlns:p14="http://schemas.microsoft.com/office/powerpoint/2010/main" val="3256079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D67160-9BC5-FCC6-0617-8BB8A12932B1}"/>
              </a:ext>
            </a:extLst>
          </p:cNvPr>
          <p:cNvSpPr>
            <a:spLocks noGrp="1"/>
          </p:cNvSpPr>
          <p:nvPr>
            <p:ph type="sldNum" sz="quarter" idx="12"/>
          </p:nvPr>
        </p:nvSpPr>
        <p:spPr/>
        <p:txBody>
          <a:bodyPr/>
          <a:lstStyle/>
          <a:p>
            <a:fld id="{893C5830-40F3-F04E-B2E3-10E6672BA8FF}" type="slidenum">
              <a:rPr lang="en-US" smtClean="0"/>
              <a:pPr/>
              <a:t>32</a:t>
            </a:fld>
            <a:endParaRPr lang="en-US"/>
          </a:p>
        </p:txBody>
      </p:sp>
      <p:sp>
        <p:nvSpPr>
          <p:cNvPr id="3" name="Title 2">
            <a:extLst>
              <a:ext uri="{FF2B5EF4-FFF2-40B4-BE49-F238E27FC236}">
                <a16:creationId xmlns:a16="http://schemas.microsoft.com/office/drawing/2014/main" id="{7A91CAB9-F270-20F1-6305-6C450D5913B7}"/>
              </a:ext>
            </a:extLst>
          </p:cNvPr>
          <p:cNvSpPr>
            <a:spLocks noGrp="1"/>
          </p:cNvSpPr>
          <p:nvPr>
            <p:ph type="title"/>
          </p:nvPr>
        </p:nvSpPr>
        <p:spPr/>
        <p:txBody>
          <a:bodyPr/>
          <a:lstStyle/>
          <a:p>
            <a:pPr algn="l"/>
            <a:r>
              <a:rPr lang="en-US" dirty="0"/>
              <a:t>The </a:t>
            </a:r>
            <a:r>
              <a:rPr lang="en-US" dirty="0" err="1"/>
              <a:t>ePIC</a:t>
            </a:r>
            <a:r>
              <a:rPr lang="en-US" dirty="0"/>
              <a:t> Collaboration</a:t>
            </a:r>
          </a:p>
        </p:txBody>
      </p:sp>
      <p:pic>
        <p:nvPicPr>
          <p:cNvPr id="4" name="Picture 3" descr="Logo&#10;&#10;Description automatically generated">
            <a:extLst>
              <a:ext uri="{FF2B5EF4-FFF2-40B4-BE49-F238E27FC236}">
                <a16:creationId xmlns:a16="http://schemas.microsoft.com/office/drawing/2014/main" id="{00F1854D-C28C-91C3-66FC-D1B46426D07C}"/>
              </a:ext>
            </a:extLst>
          </p:cNvPr>
          <p:cNvPicPr>
            <a:picLocks noChangeAspect="1"/>
          </p:cNvPicPr>
          <p:nvPr/>
        </p:nvPicPr>
        <p:blipFill>
          <a:blip r:embed="rId2"/>
          <a:stretch>
            <a:fillRect/>
          </a:stretch>
        </p:blipFill>
        <p:spPr>
          <a:xfrm>
            <a:off x="7596799" y="19367"/>
            <a:ext cx="1490349" cy="1072807"/>
          </a:xfrm>
          <a:prstGeom prst="rect">
            <a:avLst/>
          </a:prstGeom>
        </p:spPr>
      </p:pic>
      <p:grpSp>
        <p:nvGrpSpPr>
          <p:cNvPr id="5" name="Group 4">
            <a:extLst>
              <a:ext uri="{FF2B5EF4-FFF2-40B4-BE49-F238E27FC236}">
                <a16:creationId xmlns:a16="http://schemas.microsoft.com/office/drawing/2014/main" id="{C13CB3C3-7B60-FF4E-B938-5EF53BF8DC7C}"/>
              </a:ext>
            </a:extLst>
          </p:cNvPr>
          <p:cNvGrpSpPr>
            <a:grpSpLocks noChangeAspect="1"/>
          </p:cNvGrpSpPr>
          <p:nvPr/>
        </p:nvGrpSpPr>
        <p:grpSpPr>
          <a:xfrm>
            <a:off x="5109" y="665057"/>
            <a:ext cx="6813449" cy="4362096"/>
            <a:chOff x="256616" y="1028891"/>
            <a:chExt cx="8516811" cy="5452620"/>
          </a:xfrm>
        </p:grpSpPr>
        <p:pic>
          <p:nvPicPr>
            <p:cNvPr id="6" name="Picture 5">
              <a:extLst>
                <a:ext uri="{FF2B5EF4-FFF2-40B4-BE49-F238E27FC236}">
                  <a16:creationId xmlns:a16="http://schemas.microsoft.com/office/drawing/2014/main" id="{754E18D4-7B2E-8EE6-2951-B7B5846D0748}"/>
                </a:ext>
              </a:extLst>
            </p:cNvPr>
            <p:cNvPicPr>
              <a:picLocks noChangeAspect="1"/>
            </p:cNvPicPr>
            <p:nvPr/>
          </p:nvPicPr>
          <p:blipFill>
            <a:blip r:embed="rId3"/>
            <a:stretch>
              <a:fillRect/>
            </a:stretch>
          </p:blipFill>
          <p:spPr>
            <a:xfrm>
              <a:off x="256616" y="1028891"/>
              <a:ext cx="8516811" cy="5452620"/>
            </a:xfrm>
            <a:prstGeom prst="rect">
              <a:avLst/>
            </a:prstGeom>
          </p:spPr>
        </p:pic>
        <p:sp>
          <p:nvSpPr>
            <p:cNvPr id="7" name="TextBox 6">
              <a:extLst>
                <a:ext uri="{FF2B5EF4-FFF2-40B4-BE49-F238E27FC236}">
                  <a16:creationId xmlns:a16="http://schemas.microsoft.com/office/drawing/2014/main" id="{4CEF1F79-173C-B484-8798-B446CA2D9064}"/>
                </a:ext>
              </a:extLst>
            </p:cNvPr>
            <p:cNvSpPr txBox="1"/>
            <p:nvPr/>
          </p:nvSpPr>
          <p:spPr>
            <a:xfrm>
              <a:off x="2671792" y="2233221"/>
              <a:ext cx="1294652" cy="750205"/>
            </a:xfrm>
            <a:prstGeom prst="rect">
              <a:avLst/>
            </a:prstGeom>
            <a:solidFill>
              <a:schemeClr val="bg1"/>
            </a:solidFill>
          </p:spPr>
          <p:txBody>
            <a:bodyPr wrap="square" rtlCol="0">
              <a:spAutoFit/>
            </a:bodyPr>
            <a:lstStyle/>
            <a:p>
              <a:pPr algn="ctr"/>
              <a:r>
                <a:rPr lang="en-US" sz="1100" dirty="0" err="1">
                  <a:latin typeface="Arial" panose="020B0604020202020204" pitchFamily="34" charset="0"/>
                  <a:cs typeface="Arial" panose="020B0604020202020204" pitchFamily="34" charset="0"/>
                </a:rPr>
                <a:t>ePIC</a:t>
              </a:r>
              <a:r>
                <a:rPr lang="en-US" sz="1100" dirty="0">
                  <a:latin typeface="Arial" panose="020B0604020202020204" pitchFamily="34" charset="0"/>
                  <a:cs typeface="Arial" panose="020B0604020202020204" pitchFamily="34" charset="0"/>
                </a:rPr>
                <a:t> non-US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Institutions</a:t>
              </a:r>
              <a:br>
                <a:rPr lang="en-US" sz="1100" dirty="0">
                  <a:latin typeface="Arial" panose="020B0604020202020204" pitchFamily="34" charset="0"/>
                  <a:cs typeface="Arial" panose="020B0604020202020204" pitchFamily="34" charset="0"/>
                </a:rPr>
              </a:br>
              <a:r>
                <a:rPr lang="en-US" sz="1100" b="1" dirty="0">
                  <a:solidFill>
                    <a:schemeClr val="accent1"/>
                  </a:solidFill>
                  <a:latin typeface="Arial" panose="020B0604020202020204" pitchFamily="34" charset="0"/>
                  <a:cs typeface="Arial" panose="020B0604020202020204" pitchFamily="34" charset="0"/>
                </a:rPr>
                <a:t>59%</a:t>
              </a:r>
            </a:p>
          </p:txBody>
        </p:sp>
      </p:grpSp>
      <p:sp>
        <p:nvSpPr>
          <p:cNvPr id="8" name="TextBox 7">
            <a:extLst>
              <a:ext uri="{FF2B5EF4-FFF2-40B4-BE49-F238E27FC236}">
                <a16:creationId xmlns:a16="http://schemas.microsoft.com/office/drawing/2014/main" id="{186BFD24-02F9-84EA-180E-66223B14ED4A}"/>
              </a:ext>
            </a:extLst>
          </p:cNvPr>
          <p:cNvSpPr txBox="1"/>
          <p:nvPr/>
        </p:nvSpPr>
        <p:spPr>
          <a:xfrm>
            <a:off x="6775452" y="1208591"/>
            <a:ext cx="2409487" cy="2677656"/>
          </a:xfrm>
          <a:prstGeom prst="rect">
            <a:avLst/>
          </a:prstGeom>
          <a:noFill/>
        </p:spPr>
        <p:txBody>
          <a:bodyPr wrap="square" rtlCol="0">
            <a:spAutoFit/>
          </a:bodyPr>
          <a:lstStyle/>
          <a:p>
            <a:r>
              <a:rPr lang="en-US" sz="1400" i="1" dirty="0" err="1">
                <a:latin typeface="Arial" panose="020B0604020202020204" pitchFamily="34" charset="0"/>
                <a:cs typeface="Arial" panose="020B0604020202020204" pitchFamily="34" charset="0"/>
              </a:rPr>
              <a:t>ePIC</a:t>
            </a:r>
            <a:r>
              <a:rPr lang="en-US" sz="1400" i="1" dirty="0">
                <a:latin typeface="Arial" panose="020B0604020202020204" pitchFamily="34" charset="0"/>
                <a:cs typeface="Arial" panose="020B0604020202020204" pitchFamily="34" charset="0"/>
              </a:rPr>
              <a:t> formed a year ago.</a:t>
            </a:r>
          </a:p>
          <a:p>
            <a:endParaRPr lang="en-US" sz="1400" i="1" dirty="0">
              <a:latin typeface="Arial" panose="020B0604020202020204" pitchFamily="34" charset="0"/>
              <a:cs typeface="Arial" panose="020B0604020202020204" pitchFamily="34" charset="0"/>
            </a:endParaRPr>
          </a:p>
          <a:p>
            <a:r>
              <a:rPr lang="en-US" sz="1400" i="1" dirty="0" err="1">
                <a:latin typeface="Arial" panose="020B0604020202020204" pitchFamily="34" charset="0"/>
                <a:cs typeface="Arial" panose="020B0604020202020204" pitchFamily="34" charset="0"/>
              </a:rPr>
              <a:t>ePIC</a:t>
            </a:r>
            <a:r>
              <a:rPr lang="en-US" sz="1400" i="1" dirty="0">
                <a:latin typeface="Arial" panose="020B0604020202020204" pitchFamily="34" charset="0"/>
                <a:cs typeface="Arial" panose="020B0604020202020204" pitchFamily="34" charset="0"/>
              </a:rPr>
              <a:t> is now 171 institutions including 11 new institutions that joined this July 2023.</a:t>
            </a:r>
          </a:p>
          <a:p>
            <a:endParaRPr lang="en-US" sz="1400" i="1" dirty="0">
              <a:latin typeface="Arial" panose="020B0604020202020204" pitchFamily="34" charset="0"/>
              <a:cs typeface="Arial" panose="020B0604020202020204" pitchFamily="34" charset="0"/>
            </a:endParaRPr>
          </a:p>
          <a:p>
            <a:r>
              <a:rPr lang="en-US" sz="1400" i="1" dirty="0">
                <a:latin typeface="Arial" panose="020B0604020202020204" pitchFamily="34" charset="0"/>
                <a:cs typeface="Arial" panose="020B0604020202020204" pitchFamily="34" charset="0"/>
              </a:rPr>
              <a:t>Representing 24 countries</a:t>
            </a:r>
          </a:p>
          <a:p>
            <a:endParaRPr lang="en-US" sz="1400" i="1" dirty="0">
              <a:latin typeface="Arial" panose="020B0604020202020204" pitchFamily="34" charset="0"/>
              <a:cs typeface="Arial" panose="020B0604020202020204" pitchFamily="34" charset="0"/>
            </a:endParaRPr>
          </a:p>
          <a:p>
            <a:r>
              <a:rPr lang="en-US" sz="1400" i="1" dirty="0">
                <a:latin typeface="Arial" panose="020B0604020202020204" pitchFamily="34" charset="0"/>
                <a:cs typeface="Arial" panose="020B0604020202020204" pitchFamily="34" charset="0"/>
              </a:rPr>
              <a:t>500+ participants</a:t>
            </a:r>
          </a:p>
          <a:p>
            <a:endParaRPr lang="en-US" sz="1400" i="1" dirty="0">
              <a:latin typeface="Arial" panose="020B0604020202020204" pitchFamily="34" charset="0"/>
              <a:cs typeface="Arial" panose="020B0604020202020204" pitchFamily="34" charset="0"/>
            </a:endParaRPr>
          </a:p>
          <a:p>
            <a:r>
              <a:rPr lang="en-US" sz="1400" i="1" dirty="0">
                <a:latin typeface="Arial" panose="020B0604020202020204" pitchFamily="34" charset="0"/>
                <a:cs typeface="Arial" panose="020B0604020202020204" pitchFamily="34" charset="0"/>
              </a:rPr>
              <a:t>A truly global pursuit for a new experiment at the EIC!</a:t>
            </a:r>
          </a:p>
        </p:txBody>
      </p:sp>
      <p:pic>
        <p:nvPicPr>
          <p:cNvPr id="9" name="Picture 8" descr="A group of people posing for a photo&#10;&#10;Description automatically generated">
            <a:extLst>
              <a:ext uri="{FF2B5EF4-FFF2-40B4-BE49-F238E27FC236}">
                <a16:creationId xmlns:a16="http://schemas.microsoft.com/office/drawing/2014/main" id="{16C31B57-B42F-DD4A-99A6-CF50B282C976}"/>
              </a:ext>
            </a:extLst>
          </p:cNvPr>
          <p:cNvPicPr>
            <a:picLocks noChangeAspect="1"/>
          </p:cNvPicPr>
          <p:nvPr/>
        </p:nvPicPr>
        <p:blipFill>
          <a:blip r:embed="rId4"/>
          <a:stretch>
            <a:fillRect/>
          </a:stretch>
        </p:blipFill>
        <p:spPr>
          <a:xfrm>
            <a:off x="4999412" y="3886247"/>
            <a:ext cx="4052650" cy="2619025"/>
          </a:xfrm>
          <a:prstGeom prst="rect">
            <a:avLst/>
          </a:prstGeom>
        </p:spPr>
      </p:pic>
      <p:sp>
        <p:nvSpPr>
          <p:cNvPr id="10" name="TextBox 9">
            <a:extLst>
              <a:ext uri="{FF2B5EF4-FFF2-40B4-BE49-F238E27FC236}">
                <a16:creationId xmlns:a16="http://schemas.microsoft.com/office/drawing/2014/main" id="{9B5DA8A2-F3C8-F08C-FE5D-FB0B3F44ED53}"/>
              </a:ext>
            </a:extLst>
          </p:cNvPr>
          <p:cNvSpPr txBox="1"/>
          <p:nvPr/>
        </p:nvSpPr>
        <p:spPr>
          <a:xfrm>
            <a:off x="891135" y="5143570"/>
            <a:ext cx="3425105" cy="1323439"/>
          </a:xfrm>
          <a:prstGeom prst="rect">
            <a:avLst/>
          </a:prstGeom>
          <a:noFill/>
        </p:spPr>
        <p:txBody>
          <a:bodyPr wrap="none" rtlCol="0">
            <a:spAutoFit/>
          </a:bodyPr>
          <a:lstStyle/>
          <a:p>
            <a:pPr algn="l"/>
            <a:r>
              <a:rPr lang="en-US" dirty="0" err="1">
                <a:latin typeface="Arial" panose="020B0604020202020204" pitchFamily="34" charset="0"/>
                <a:cs typeface="Arial" panose="020B0604020202020204" pitchFamily="34" charset="0"/>
              </a:rPr>
              <a:t>ePIC</a:t>
            </a:r>
            <a:r>
              <a:rPr lang="en-US" dirty="0">
                <a:latin typeface="Arial" panose="020B0604020202020204" pitchFamily="34" charset="0"/>
                <a:cs typeface="Arial" panose="020B0604020202020204" pitchFamily="34" charset="0"/>
              </a:rPr>
              <a:t> Spokesperson:</a:t>
            </a:r>
          </a:p>
          <a:p>
            <a:pPr algn="l"/>
            <a:r>
              <a:rPr lang="en-US" dirty="0">
                <a:latin typeface="Arial" panose="020B0604020202020204" pitchFamily="34" charset="0"/>
                <a:cs typeface="Arial" panose="020B0604020202020204" pitchFamily="34" charset="0"/>
              </a:rPr>
              <a:t>John Lajoie (Iowa State)</a:t>
            </a:r>
          </a:p>
          <a:p>
            <a:pPr algn="l"/>
            <a:endParaRPr lang="en-US" sz="800" dirty="0">
              <a:latin typeface="Arial" panose="020B0604020202020204" pitchFamily="34" charset="0"/>
              <a:cs typeface="Arial" panose="020B0604020202020204" pitchFamily="34" charset="0"/>
            </a:endParaRPr>
          </a:p>
          <a:p>
            <a:pPr algn="l"/>
            <a:r>
              <a:rPr lang="en-US" dirty="0" err="1">
                <a:latin typeface="Arial" panose="020B0604020202020204" pitchFamily="34" charset="0"/>
                <a:cs typeface="Arial" panose="020B0604020202020204" pitchFamily="34" charset="0"/>
              </a:rPr>
              <a:t>ePIC</a:t>
            </a:r>
            <a:r>
              <a:rPr lang="en-US" dirty="0">
                <a:latin typeface="Arial" panose="020B0604020202020204" pitchFamily="34" charset="0"/>
                <a:cs typeface="Arial" panose="020B0604020202020204" pitchFamily="34" charset="0"/>
              </a:rPr>
              <a:t> Deputy Spokesperson:</a:t>
            </a:r>
          </a:p>
          <a:p>
            <a:pPr algn="l"/>
            <a:r>
              <a:rPr lang="en-US" dirty="0">
                <a:latin typeface="Arial" panose="020B0604020202020204" pitchFamily="34" charset="0"/>
                <a:cs typeface="Arial" panose="020B0604020202020204" pitchFamily="34" charset="0"/>
              </a:rPr>
              <a:t>Silvia Dalla Torre (INFN Trieste)</a:t>
            </a:r>
          </a:p>
        </p:txBody>
      </p:sp>
    </p:spTree>
    <p:extLst>
      <p:ext uri="{BB962C8B-B14F-4D97-AF65-F5344CB8AC3E}">
        <p14:creationId xmlns:p14="http://schemas.microsoft.com/office/powerpoint/2010/main" val="2431297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10274" y="0"/>
            <a:ext cx="9133726" cy="760766"/>
          </a:xfrm>
        </p:spPr>
        <p:txBody>
          <a:bodyPr>
            <a:noAutofit/>
          </a:bodyPr>
          <a:lstStyle/>
          <a:p>
            <a:r>
              <a:rPr lang="en-US" sz="2800" dirty="0"/>
              <a:t>Next Stage (ongoing) – integrating </a:t>
            </a:r>
            <a:r>
              <a:rPr lang="en-US" sz="2800" dirty="0" err="1"/>
              <a:t>ePIC</a:t>
            </a:r>
            <a:r>
              <a:rPr lang="en-US" sz="2800" dirty="0"/>
              <a:t> collaboration </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33</a:t>
            </a:fld>
            <a:endParaRPr lang="en-US" dirty="0"/>
          </a:p>
        </p:txBody>
      </p:sp>
      <p:sp>
        <p:nvSpPr>
          <p:cNvPr id="3" name="Rectangle 2">
            <a:extLst>
              <a:ext uri="{FF2B5EF4-FFF2-40B4-BE49-F238E27FC236}">
                <a16:creationId xmlns:a16="http://schemas.microsoft.com/office/drawing/2014/main" id="{A9F81835-AF5B-C33E-919A-E466DF5AE6D2}"/>
              </a:ext>
            </a:extLst>
          </p:cNvPr>
          <p:cNvSpPr/>
          <p:nvPr/>
        </p:nvSpPr>
        <p:spPr>
          <a:xfrm>
            <a:off x="4854830" y="712527"/>
            <a:ext cx="1654628" cy="72403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 Particle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Identification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Level-3</a:t>
            </a:r>
          </a:p>
        </p:txBody>
      </p:sp>
      <p:sp>
        <p:nvSpPr>
          <p:cNvPr id="8" name="Rectangle 7">
            <a:extLst>
              <a:ext uri="{FF2B5EF4-FFF2-40B4-BE49-F238E27FC236}">
                <a16:creationId xmlns:a16="http://schemas.microsoft.com/office/drawing/2014/main" id="{3E046B58-FF51-684C-B301-B33EFA64A79A}"/>
              </a:ext>
            </a:extLst>
          </p:cNvPr>
          <p:cNvSpPr/>
          <p:nvPr/>
        </p:nvSpPr>
        <p:spPr>
          <a:xfrm>
            <a:off x="2572835" y="1702214"/>
            <a:ext cx="1370057" cy="626079"/>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6.10.04.01 Backward RICH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Level-4</a:t>
            </a:r>
          </a:p>
        </p:txBody>
      </p:sp>
      <p:sp>
        <p:nvSpPr>
          <p:cNvPr id="9" name="Rectangle 8">
            <a:extLst>
              <a:ext uri="{FF2B5EF4-FFF2-40B4-BE49-F238E27FC236}">
                <a16:creationId xmlns:a16="http://schemas.microsoft.com/office/drawing/2014/main" id="{3F258920-481D-3DEB-34C8-3DDFADDD0026}"/>
              </a:ext>
            </a:extLst>
          </p:cNvPr>
          <p:cNvSpPr/>
          <p:nvPr/>
        </p:nvSpPr>
        <p:spPr>
          <a:xfrm>
            <a:off x="4123945" y="1702214"/>
            <a:ext cx="1370053"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6.10.04.02 Barrel DIRC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Level-4</a:t>
            </a:r>
          </a:p>
        </p:txBody>
      </p:sp>
      <p:sp>
        <p:nvSpPr>
          <p:cNvPr id="10" name="Rectangle 9">
            <a:extLst>
              <a:ext uri="{FF2B5EF4-FFF2-40B4-BE49-F238E27FC236}">
                <a16:creationId xmlns:a16="http://schemas.microsoft.com/office/drawing/2014/main" id="{0BE6F434-10B1-F273-CEB5-5842FC4672AB}"/>
              </a:ext>
            </a:extLst>
          </p:cNvPr>
          <p:cNvSpPr/>
          <p:nvPr/>
        </p:nvSpPr>
        <p:spPr>
          <a:xfrm>
            <a:off x="5675051" y="1702214"/>
            <a:ext cx="1320878"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6.10.04.03  </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dRICH</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Level-4</a:t>
            </a:r>
          </a:p>
        </p:txBody>
      </p:sp>
      <p:cxnSp>
        <p:nvCxnSpPr>
          <p:cNvPr id="11" name="Straight Arrow Connector 10">
            <a:extLst>
              <a:ext uri="{FF2B5EF4-FFF2-40B4-BE49-F238E27FC236}">
                <a16:creationId xmlns:a16="http://schemas.microsoft.com/office/drawing/2014/main" id="{54661EAD-C222-E6AD-842B-50CF57BED714}"/>
              </a:ext>
            </a:extLst>
          </p:cNvPr>
          <p:cNvCxnSpPr>
            <a:cxnSpLocks/>
            <a:endCxn id="8" idx="0"/>
          </p:cNvCxnSpPr>
          <p:nvPr/>
        </p:nvCxnSpPr>
        <p:spPr>
          <a:xfrm flipH="1">
            <a:off x="3257864" y="1393926"/>
            <a:ext cx="1593381" cy="3082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80FF05B-DDFD-0943-D56B-01A8165F493F}"/>
              </a:ext>
            </a:extLst>
          </p:cNvPr>
          <p:cNvCxnSpPr>
            <a:cxnSpLocks/>
          </p:cNvCxnSpPr>
          <p:nvPr/>
        </p:nvCxnSpPr>
        <p:spPr>
          <a:xfrm>
            <a:off x="5969607" y="1440937"/>
            <a:ext cx="1965366" cy="2375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D494841-DD13-E4B4-6150-2C5F45F4F3FB}"/>
              </a:ext>
            </a:extLst>
          </p:cNvPr>
          <p:cNvCxnSpPr>
            <a:cxnSpLocks/>
            <a:endCxn id="9" idx="0"/>
          </p:cNvCxnSpPr>
          <p:nvPr/>
        </p:nvCxnSpPr>
        <p:spPr>
          <a:xfrm flipH="1">
            <a:off x="4808972" y="1426000"/>
            <a:ext cx="459394" cy="27621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8889DBC-0CB0-D2A7-2493-E64B5D5D7E0E}"/>
              </a:ext>
            </a:extLst>
          </p:cNvPr>
          <p:cNvSpPr/>
          <p:nvPr/>
        </p:nvSpPr>
        <p:spPr>
          <a:xfrm>
            <a:off x="7311209" y="1702214"/>
            <a:ext cx="1247529"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6.10.04.04 Time-of-Flight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Level-4</a:t>
            </a:r>
          </a:p>
        </p:txBody>
      </p:sp>
      <p:cxnSp>
        <p:nvCxnSpPr>
          <p:cNvPr id="15" name="Straight Arrow Connector 14">
            <a:extLst>
              <a:ext uri="{FF2B5EF4-FFF2-40B4-BE49-F238E27FC236}">
                <a16:creationId xmlns:a16="http://schemas.microsoft.com/office/drawing/2014/main" id="{FC9C5981-A978-26D2-4BA5-D9980B7777FC}"/>
              </a:ext>
            </a:extLst>
          </p:cNvPr>
          <p:cNvCxnSpPr>
            <a:cxnSpLocks/>
            <a:stCxn id="3" idx="2"/>
            <a:endCxn id="10" idx="0"/>
          </p:cNvCxnSpPr>
          <p:nvPr/>
        </p:nvCxnSpPr>
        <p:spPr>
          <a:xfrm>
            <a:off x="5682144" y="1436564"/>
            <a:ext cx="653346" cy="2656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1AE2F03-76D5-271D-0D0D-67BDE2EDDABB}"/>
              </a:ext>
            </a:extLst>
          </p:cNvPr>
          <p:cNvSpPr txBox="1"/>
          <p:nvPr/>
        </p:nvSpPr>
        <p:spPr>
          <a:xfrm>
            <a:off x="6614777" y="873046"/>
            <a:ext cx="2326278" cy="369332"/>
          </a:xfrm>
          <a:prstGeom prst="rect">
            <a:avLst/>
          </a:prstGeom>
          <a:noFill/>
        </p:spPr>
        <p:txBody>
          <a:bodyPr wrap="none" rtlCol="0">
            <a:spAutoFit/>
          </a:bodyPr>
          <a:lstStyle/>
          <a:p>
            <a:pPr algn="l"/>
            <a:r>
              <a:rPr lang="en-US" dirty="0">
                <a:latin typeface="Arial" panose="020B0604020202020204" pitchFamily="34" charset="0"/>
                <a:cs typeface="Arial" panose="020B0604020202020204" pitchFamily="34" charset="0"/>
              </a:rPr>
              <a:t>L3 CAM from Project</a:t>
            </a:r>
          </a:p>
        </p:txBody>
      </p:sp>
      <p:grpSp>
        <p:nvGrpSpPr>
          <p:cNvPr id="17" name="Group 16">
            <a:extLst>
              <a:ext uri="{FF2B5EF4-FFF2-40B4-BE49-F238E27FC236}">
                <a16:creationId xmlns:a16="http://schemas.microsoft.com/office/drawing/2014/main" id="{DC45A7B0-BDBA-880B-8135-07B79BEF8588}"/>
              </a:ext>
            </a:extLst>
          </p:cNvPr>
          <p:cNvGrpSpPr/>
          <p:nvPr/>
        </p:nvGrpSpPr>
        <p:grpSpPr>
          <a:xfrm>
            <a:off x="2292015" y="896893"/>
            <a:ext cx="1491114" cy="600164"/>
            <a:chOff x="2544914" y="2389431"/>
            <a:chExt cx="1491114" cy="600164"/>
          </a:xfrm>
        </p:grpSpPr>
        <p:sp>
          <p:nvSpPr>
            <p:cNvPr id="18" name="TextBox 17">
              <a:extLst>
                <a:ext uri="{FF2B5EF4-FFF2-40B4-BE49-F238E27FC236}">
                  <a16:creationId xmlns:a16="http://schemas.microsoft.com/office/drawing/2014/main" id="{852FCE16-23B3-3AE1-8DA5-DDBEEBCB1363}"/>
                </a:ext>
              </a:extLst>
            </p:cNvPr>
            <p:cNvSpPr txBox="1"/>
            <p:nvPr/>
          </p:nvSpPr>
          <p:spPr>
            <a:xfrm>
              <a:off x="2544914" y="2389431"/>
              <a:ext cx="1491114" cy="600164"/>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L4 CAM from Project</a:t>
              </a:r>
            </a:p>
            <a:p>
              <a:pPr algn="ctr"/>
              <a:r>
                <a:rPr lang="en-US" sz="1100" dirty="0">
                  <a:latin typeface="Arial" panose="020B0604020202020204" pitchFamily="34" charset="0"/>
                  <a:cs typeface="Arial" panose="020B0604020202020204" pitchFamily="34" charset="0"/>
                </a:rPr>
                <a:t>+</a:t>
              </a:r>
            </a:p>
            <a:p>
              <a:pPr algn="ctr"/>
              <a:r>
                <a:rPr lang="en-US" sz="1100" dirty="0">
                  <a:latin typeface="Arial" panose="020B0604020202020204" pitchFamily="34" charset="0"/>
                  <a:cs typeface="Arial" panose="020B0604020202020204" pitchFamily="34" charset="0"/>
                </a:rPr>
                <a:t>DSTC from           </a:t>
              </a:r>
            </a:p>
          </p:txBody>
        </p:sp>
        <p:pic>
          <p:nvPicPr>
            <p:cNvPr id="19" name="Picture 18" descr="A picture containing icon&#10;&#10;Description automatically generated">
              <a:extLst>
                <a:ext uri="{FF2B5EF4-FFF2-40B4-BE49-F238E27FC236}">
                  <a16:creationId xmlns:a16="http://schemas.microsoft.com/office/drawing/2014/main" id="{02FE4F7F-F464-2AAB-99F3-BA49CB3B3CB5}"/>
                </a:ext>
              </a:extLst>
            </p:cNvPr>
            <p:cNvPicPr>
              <a:picLocks noChangeAspect="1"/>
            </p:cNvPicPr>
            <p:nvPr/>
          </p:nvPicPr>
          <p:blipFill>
            <a:blip r:embed="rId3"/>
            <a:stretch>
              <a:fillRect/>
            </a:stretch>
          </p:blipFill>
          <p:spPr>
            <a:xfrm>
              <a:off x="3478950" y="2670434"/>
              <a:ext cx="443622" cy="319161"/>
            </a:xfrm>
            <a:prstGeom prst="rect">
              <a:avLst/>
            </a:prstGeom>
          </p:spPr>
        </p:pic>
      </p:grpSp>
      <p:pic>
        <p:nvPicPr>
          <p:cNvPr id="20" name="Picture 19">
            <a:extLst>
              <a:ext uri="{FF2B5EF4-FFF2-40B4-BE49-F238E27FC236}">
                <a16:creationId xmlns:a16="http://schemas.microsoft.com/office/drawing/2014/main" id="{57A5FEBF-1AD3-033F-0BA8-E902474ACC61}"/>
              </a:ext>
            </a:extLst>
          </p:cNvPr>
          <p:cNvPicPr>
            <a:picLocks noChangeAspect="1"/>
          </p:cNvPicPr>
          <p:nvPr/>
        </p:nvPicPr>
        <p:blipFill>
          <a:blip r:embed="rId4"/>
          <a:stretch>
            <a:fillRect/>
          </a:stretch>
        </p:blipFill>
        <p:spPr>
          <a:xfrm>
            <a:off x="77396" y="1121597"/>
            <a:ext cx="2388870" cy="5136071"/>
          </a:xfrm>
          <a:prstGeom prst="rect">
            <a:avLst/>
          </a:prstGeom>
        </p:spPr>
      </p:pic>
      <p:grpSp>
        <p:nvGrpSpPr>
          <p:cNvPr id="21" name="Group 20">
            <a:extLst>
              <a:ext uri="{FF2B5EF4-FFF2-40B4-BE49-F238E27FC236}">
                <a16:creationId xmlns:a16="http://schemas.microsoft.com/office/drawing/2014/main" id="{9AC001CB-6CE1-DFFB-A905-EE568D11C582}"/>
              </a:ext>
            </a:extLst>
          </p:cNvPr>
          <p:cNvGrpSpPr/>
          <p:nvPr/>
        </p:nvGrpSpPr>
        <p:grpSpPr>
          <a:xfrm>
            <a:off x="2679129" y="2328281"/>
            <a:ext cx="2393473" cy="3255380"/>
            <a:chOff x="2679129" y="2328281"/>
            <a:chExt cx="2393473" cy="3255380"/>
          </a:xfrm>
        </p:grpSpPr>
        <p:pic>
          <p:nvPicPr>
            <p:cNvPr id="23" name="Picture 22">
              <a:extLst>
                <a:ext uri="{FF2B5EF4-FFF2-40B4-BE49-F238E27FC236}">
                  <a16:creationId xmlns:a16="http://schemas.microsoft.com/office/drawing/2014/main" id="{6F36D584-C02B-A745-5CDE-3D612F90A707}"/>
                </a:ext>
              </a:extLst>
            </p:cNvPr>
            <p:cNvPicPr>
              <a:picLocks noChangeAspect="1"/>
            </p:cNvPicPr>
            <p:nvPr/>
          </p:nvPicPr>
          <p:blipFill>
            <a:blip r:embed="rId5"/>
            <a:stretch>
              <a:fillRect/>
            </a:stretch>
          </p:blipFill>
          <p:spPr>
            <a:xfrm>
              <a:off x="2679129" y="2328281"/>
              <a:ext cx="1157469" cy="3255380"/>
            </a:xfrm>
            <a:prstGeom prst="rect">
              <a:avLst/>
            </a:prstGeom>
          </p:spPr>
        </p:pic>
        <p:grpSp>
          <p:nvGrpSpPr>
            <p:cNvPr id="22" name="Group 21">
              <a:extLst>
                <a:ext uri="{FF2B5EF4-FFF2-40B4-BE49-F238E27FC236}">
                  <a16:creationId xmlns:a16="http://schemas.microsoft.com/office/drawing/2014/main" id="{8F8BB97F-A9D1-3679-5EC7-6F146D615B3D}"/>
                </a:ext>
              </a:extLst>
            </p:cNvPr>
            <p:cNvGrpSpPr/>
            <p:nvPr/>
          </p:nvGrpSpPr>
          <p:grpSpPr>
            <a:xfrm>
              <a:off x="3664844" y="2511204"/>
              <a:ext cx="1407758" cy="436929"/>
              <a:chOff x="5279065" y="4005162"/>
              <a:chExt cx="1407758" cy="436929"/>
            </a:xfrm>
          </p:grpSpPr>
          <p:pic>
            <p:nvPicPr>
              <p:cNvPr id="40" name="Picture 39" descr="A picture containing icon&#10;&#10;Description automatically generated">
                <a:extLst>
                  <a:ext uri="{FF2B5EF4-FFF2-40B4-BE49-F238E27FC236}">
                    <a16:creationId xmlns:a16="http://schemas.microsoft.com/office/drawing/2014/main" id="{92AD6DA2-05E1-DA65-D960-389135E38710}"/>
                  </a:ext>
                </a:extLst>
              </p:cNvPr>
              <p:cNvPicPr>
                <a:picLocks noChangeAspect="1"/>
              </p:cNvPicPr>
              <p:nvPr/>
            </p:nvPicPr>
            <p:blipFill>
              <a:blip r:embed="rId3"/>
              <a:stretch>
                <a:fillRect/>
              </a:stretch>
            </p:blipFill>
            <p:spPr>
              <a:xfrm>
                <a:off x="5957876" y="4122930"/>
                <a:ext cx="443622" cy="319161"/>
              </a:xfrm>
              <a:prstGeom prst="rect">
                <a:avLst/>
              </a:prstGeom>
            </p:spPr>
          </p:pic>
          <p:sp>
            <p:nvSpPr>
              <p:cNvPr id="39" name="TextBox 38">
                <a:extLst>
                  <a:ext uri="{FF2B5EF4-FFF2-40B4-BE49-F238E27FC236}">
                    <a16:creationId xmlns:a16="http://schemas.microsoft.com/office/drawing/2014/main" id="{22945C7C-DFB6-FF08-9106-4FA58A0B91E2}"/>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grpSp>
        <p:grpSp>
          <p:nvGrpSpPr>
            <p:cNvPr id="24" name="Group 23">
              <a:extLst>
                <a:ext uri="{FF2B5EF4-FFF2-40B4-BE49-F238E27FC236}">
                  <a16:creationId xmlns:a16="http://schemas.microsoft.com/office/drawing/2014/main" id="{CA6EF251-D4CA-C880-14FB-3484FFDB6BE0}"/>
                </a:ext>
              </a:extLst>
            </p:cNvPr>
            <p:cNvGrpSpPr/>
            <p:nvPr/>
          </p:nvGrpSpPr>
          <p:grpSpPr>
            <a:xfrm>
              <a:off x="3664844" y="3017062"/>
              <a:ext cx="1407758" cy="436929"/>
              <a:chOff x="5279065" y="4005162"/>
              <a:chExt cx="1407758" cy="436929"/>
            </a:xfrm>
          </p:grpSpPr>
          <p:sp>
            <p:nvSpPr>
              <p:cNvPr id="37" name="TextBox 36">
                <a:extLst>
                  <a:ext uri="{FF2B5EF4-FFF2-40B4-BE49-F238E27FC236}">
                    <a16:creationId xmlns:a16="http://schemas.microsoft.com/office/drawing/2014/main" id="{BED97721-54ED-D793-8186-3CB972C57520}"/>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pic>
            <p:nvPicPr>
              <p:cNvPr id="38" name="Picture 37" descr="A picture containing icon&#10;&#10;Description automatically generated">
                <a:extLst>
                  <a:ext uri="{FF2B5EF4-FFF2-40B4-BE49-F238E27FC236}">
                    <a16:creationId xmlns:a16="http://schemas.microsoft.com/office/drawing/2014/main" id="{05B9854A-7280-B9B9-F690-50D192D651B5}"/>
                  </a:ext>
                </a:extLst>
              </p:cNvPr>
              <p:cNvPicPr>
                <a:picLocks noChangeAspect="1"/>
              </p:cNvPicPr>
              <p:nvPr/>
            </p:nvPicPr>
            <p:blipFill>
              <a:blip r:embed="rId3"/>
              <a:stretch>
                <a:fillRect/>
              </a:stretch>
            </p:blipFill>
            <p:spPr>
              <a:xfrm>
                <a:off x="5957876" y="4122930"/>
                <a:ext cx="443622" cy="319161"/>
              </a:xfrm>
              <a:prstGeom prst="rect">
                <a:avLst/>
              </a:prstGeom>
            </p:spPr>
          </p:pic>
        </p:grpSp>
        <p:grpSp>
          <p:nvGrpSpPr>
            <p:cNvPr id="25" name="Group 24">
              <a:extLst>
                <a:ext uri="{FF2B5EF4-FFF2-40B4-BE49-F238E27FC236}">
                  <a16:creationId xmlns:a16="http://schemas.microsoft.com/office/drawing/2014/main" id="{BCE0C930-1473-51DD-E4CE-982A1E85CCD4}"/>
                </a:ext>
              </a:extLst>
            </p:cNvPr>
            <p:cNvGrpSpPr/>
            <p:nvPr/>
          </p:nvGrpSpPr>
          <p:grpSpPr>
            <a:xfrm>
              <a:off x="3664844" y="3522920"/>
              <a:ext cx="1407758" cy="436929"/>
              <a:chOff x="5279065" y="4005162"/>
              <a:chExt cx="1407758" cy="436929"/>
            </a:xfrm>
          </p:grpSpPr>
          <p:sp>
            <p:nvSpPr>
              <p:cNvPr id="35" name="TextBox 34">
                <a:extLst>
                  <a:ext uri="{FF2B5EF4-FFF2-40B4-BE49-F238E27FC236}">
                    <a16:creationId xmlns:a16="http://schemas.microsoft.com/office/drawing/2014/main" id="{16970464-AF8E-2B68-9698-EB8848CE0A1F}"/>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pic>
            <p:nvPicPr>
              <p:cNvPr id="36" name="Picture 35" descr="A picture containing icon&#10;&#10;Description automatically generated">
                <a:extLst>
                  <a:ext uri="{FF2B5EF4-FFF2-40B4-BE49-F238E27FC236}">
                    <a16:creationId xmlns:a16="http://schemas.microsoft.com/office/drawing/2014/main" id="{94317C4B-AA9E-879E-0633-5F79C5016F42}"/>
                  </a:ext>
                </a:extLst>
              </p:cNvPr>
              <p:cNvPicPr>
                <a:picLocks noChangeAspect="1"/>
              </p:cNvPicPr>
              <p:nvPr/>
            </p:nvPicPr>
            <p:blipFill>
              <a:blip r:embed="rId3"/>
              <a:stretch>
                <a:fillRect/>
              </a:stretch>
            </p:blipFill>
            <p:spPr>
              <a:xfrm>
                <a:off x="5957876" y="4122930"/>
                <a:ext cx="443622" cy="319161"/>
              </a:xfrm>
              <a:prstGeom prst="rect">
                <a:avLst/>
              </a:prstGeom>
            </p:spPr>
          </p:pic>
        </p:grpSp>
        <p:grpSp>
          <p:nvGrpSpPr>
            <p:cNvPr id="26" name="Group 25">
              <a:extLst>
                <a:ext uri="{FF2B5EF4-FFF2-40B4-BE49-F238E27FC236}">
                  <a16:creationId xmlns:a16="http://schemas.microsoft.com/office/drawing/2014/main" id="{F004E251-351A-8F22-4003-230B80D750E4}"/>
                </a:ext>
              </a:extLst>
            </p:cNvPr>
            <p:cNvGrpSpPr/>
            <p:nvPr/>
          </p:nvGrpSpPr>
          <p:grpSpPr>
            <a:xfrm>
              <a:off x="3664844" y="4028778"/>
              <a:ext cx="1407758" cy="436929"/>
              <a:chOff x="5279065" y="4005162"/>
              <a:chExt cx="1407758" cy="436929"/>
            </a:xfrm>
          </p:grpSpPr>
          <p:sp>
            <p:nvSpPr>
              <p:cNvPr id="33" name="TextBox 32">
                <a:extLst>
                  <a:ext uri="{FF2B5EF4-FFF2-40B4-BE49-F238E27FC236}">
                    <a16:creationId xmlns:a16="http://schemas.microsoft.com/office/drawing/2014/main" id="{6AA43EA0-7E2D-69BE-AA35-704F56142DE4}"/>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pic>
            <p:nvPicPr>
              <p:cNvPr id="34" name="Picture 33" descr="A picture containing icon&#10;&#10;Description automatically generated">
                <a:extLst>
                  <a:ext uri="{FF2B5EF4-FFF2-40B4-BE49-F238E27FC236}">
                    <a16:creationId xmlns:a16="http://schemas.microsoft.com/office/drawing/2014/main" id="{9FA5DAF6-A982-254C-3D9E-9020D38EE057}"/>
                  </a:ext>
                </a:extLst>
              </p:cNvPr>
              <p:cNvPicPr>
                <a:picLocks noChangeAspect="1"/>
              </p:cNvPicPr>
              <p:nvPr/>
            </p:nvPicPr>
            <p:blipFill>
              <a:blip r:embed="rId3"/>
              <a:stretch>
                <a:fillRect/>
              </a:stretch>
            </p:blipFill>
            <p:spPr>
              <a:xfrm>
                <a:off x="5957876" y="4122930"/>
                <a:ext cx="443622" cy="319161"/>
              </a:xfrm>
              <a:prstGeom prst="rect">
                <a:avLst/>
              </a:prstGeom>
            </p:spPr>
          </p:pic>
        </p:grpSp>
        <p:grpSp>
          <p:nvGrpSpPr>
            <p:cNvPr id="27" name="Group 26">
              <a:extLst>
                <a:ext uri="{FF2B5EF4-FFF2-40B4-BE49-F238E27FC236}">
                  <a16:creationId xmlns:a16="http://schemas.microsoft.com/office/drawing/2014/main" id="{633897F0-EAA1-C184-185F-3B1EB4A70D81}"/>
                </a:ext>
              </a:extLst>
            </p:cNvPr>
            <p:cNvGrpSpPr/>
            <p:nvPr/>
          </p:nvGrpSpPr>
          <p:grpSpPr>
            <a:xfrm>
              <a:off x="3664844" y="4534636"/>
              <a:ext cx="1407758" cy="436929"/>
              <a:chOff x="5279065" y="4005162"/>
              <a:chExt cx="1407758" cy="436929"/>
            </a:xfrm>
          </p:grpSpPr>
          <p:sp>
            <p:nvSpPr>
              <p:cNvPr id="31" name="TextBox 30">
                <a:extLst>
                  <a:ext uri="{FF2B5EF4-FFF2-40B4-BE49-F238E27FC236}">
                    <a16:creationId xmlns:a16="http://schemas.microsoft.com/office/drawing/2014/main" id="{485F94BA-0B2F-459C-A00C-41CE5DAF48D2}"/>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pic>
            <p:nvPicPr>
              <p:cNvPr id="32" name="Picture 31" descr="A picture containing icon&#10;&#10;Description automatically generated">
                <a:extLst>
                  <a:ext uri="{FF2B5EF4-FFF2-40B4-BE49-F238E27FC236}">
                    <a16:creationId xmlns:a16="http://schemas.microsoft.com/office/drawing/2014/main" id="{B330E9E0-D27B-AE6E-8AF0-CBB209AC418F}"/>
                  </a:ext>
                </a:extLst>
              </p:cNvPr>
              <p:cNvPicPr>
                <a:picLocks noChangeAspect="1"/>
              </p:cNvPicPr>
              <p:nvPr/>
            </p:nvPicPr>
            <p:blipFill>
              <a:blip r:embed="rId3"/>
              <a:stretch>
                <a:fillRect/>
              </a:stretch>
            </p:blipFill>
            <p:spPr>
              <a:xfrm>
                <a:off x="5957876" y="4122930"/>
                <a:ext cx="443622" cy="319161"/>
              </a:xfrm>
              <a:prstGeom prst="rect">
                <a:avLst/>
              </a:prstGeom>
            </p:spPr>
          </p:pic>
        </p:grpSp>
        <p:grpSp>
          <p:nvGrpSpPr>
            <p:cNvPr id="28" name="Group 27">
              <a:extLst>
                <a:ext uri="{FF2B5EF4-FFF2-40B4-BE49-F238E27FC236}">
                  <a16:creationId xmlns:a16="http://schemas.microsoft.com/office/drawing/2014/main" id="{F73F2BFD-FD39-A472-E1E7-B54D963DB5C0}"/>
                </a:ext>
              </a:extLst>
            </p:cNvPr>
            <p:cNvGrpSpPr/>
            <p:nvPr/>
          </p:nvGrpSpPr>
          <p:grpSpPr>
            <a:xfrm>
              <a:off x="3664844" y="5040494"/>
              <a:ext cx="1407758" cy="436929"/>
              <a:chOff x="5279065" y="4005162"/>
              <a:chExt cx="1407758" cy="436929"/>
            </a:xfrm>
          </p:grpSpPr>
          <p:sp>
            <p:nvSpPr>
              <p:cNvPr id="29" name="TextBox 28">
                <a:extLst>
                  <a:ext uri="{FF2B5EF4-FFF2-40B4-BE49-F238E27FC236}">
                    <a16:creationId xmlns:a16="http://schemas.microsoft.com/office/drawing/2014/main" id="{BC45C9E5-DF7B-24C3-8372-BB477CE90575}"/>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pic>
            <p:nvPicPr>
              <p:cNvPr id="30" name="Picture 29" descr="A picture containing icon&#10;&#10;Description automatically generated">
                <a:extLst>
                  <a:ext uri="{FF2B5EF4-FFF2-40B4-BE49-F238E27FC236}">
                    <a16:creationId xmlns:a16="http://schemas.microsoft.com/office/drawing/2014/main" id="{7044DEBA-905E-7953-29AB-CCEA31918C24}"/>
                  </a:ext>
                </a:extLst>
              </p:cNvPr>
              <p:cNvPicPr>
                <a:picLocks noChangeAspect="1"/>
              </p:cNvPicPr>
              <p:nvPr/>
            </p:nvPicPr>
            <p:blipFill>
              <a:blip r:embed="rId3"/>
              <a:stretch>
                <a:fillRect/>
              </a:stretch>
            </p:blipFill>
            <p:spPr>
              <a:xfrm>
                <a:off x="5957876" y="4122930"/>
                <a:ext cx="443622" cy="319161"/>
              </a:xfrm>
              <a:prstGeom prst="rect">
                <a:avLst/>
              </a:prstGeom>
            </p:spPr>
          </p:pic>
        </p:grpSp>
      </p:grpSp>
      <p:cxnSp>
        <p:nvCxnSpPr>
          <p:cNvPr id="41" name="Straight Arrow Connector 40">
            <a:extLst>
              <a:ext uri="{FF2B5EF4-FFF2-40B4-BE49-F238E27FC236}">
                <a16:creationId xmlns:a16="http://schemas.microsoft.com/office/drawing/2014/main" id="{1D444059-707D-FFA0-50F9-5A9D0D1031C9}"/>
              </a:ext>
            </a:extLst>
          </p:cNvPr>
          <p:cNvCxnSpPr>
            <a:cxnSpLocks/>
          </p:cNvCxnSpPr>
          <p:nvPr/>
        </p:nvCxnSpPr>
        <p:spPr>
          <a:xfrm>
            <a:off x="8339416" y="2334805"/>
            <a:ext cx="154745" cy="2913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706C9319-FA16-B4B7-7C34-0AE21F4F81BB}"/>
              </a:ext>
            </a:extLst>
          </p:cNvPr>
          <p:cNvSpPr/>
          <p:nvPr/>
        </p:nvSpPr>
        <p:spPr>
          <a:xfrm>
            <a:off x="7034450" y="2608373"/>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6.10.04.04.01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bToF</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Level-5</a:t>
            </a:r>
          </a:p>
        </p:txBody>
      </p:sp>
      <p:sp>
        <p:nvSpPr>
          <p:cNvPr id="43" name="Rectangle 42">
            <a:extLst>
              <a:ext uri="{FF2B5EF4-FFF2-40B4-BE49-F238E27FC236}">
                <a16:creationId xmlns:a16="http://schemas.microsoft.com/office/drawing/2014/main" id="{2E23049F-40D3-0798-8B2E-0DFED8CB5B0E}"/>
              </a:ext>
            </a:extLst>
          </p:cNvPr>
          <p:cNvSpPr/>
          <p:nvPr/>
        </p:nvSpPr>
        <p:spPr>
          <a:xfrm>
            <a:off x="8025661" y="2608373"/>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6.10.04.04.02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fToF</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Level-5</a:t>
            </a:r>
          </a:p>
        </p:txBody>
      </p:sp>
      <p:cxnSp>
        <p:nvCxnSpPr>
          <p:cNvPr id="44" name="Straight Arrow Connector 43">
            <a:extLst>
              <a:ext uri="{FF2B5EF4-FFF2-40B4-BE49-F238E27FC236}">
                <a16:creationId xmlns:a16="http://schemas.microsoft.com/office/drawing/2014/main" id="{309605D6-8A1E-D882-042A-9369C2362F75}"/>
              </a:ext>
            </a:extLst>
          </p:cNvPr>
          <p:cNvCxnSpPr>
            <a:cxnSpLocks/>
            <a:endCxn id="42" idx="0"/>
          </p:cNvCxnSpPr>
          <p:nvPr/>
        </p:nvCxnSpPr>
        <p:spPr>
          <a:xfrm flipH="1">
            <a:off x="7516612" y="2338763"/>
            <a:ext cx="90494" cy="2696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A1F75617-2E1D-4F27-8D13-4B30806A1768}"/>
              </a:ext>
            </a:extLst>
          </p:cNvPr>
          <p:cNvGrpSpPr/>
          <p:nvPr/>
        </p:nvGrpSpPr>
        <p:grpSpPr>
          <a:xfrm>
            <a:off x="5675051" y="2338763"/>
            <a:ext cx="3457243" cy="4199773"/>
            <a:chOff x="5657780" y="2339839"/>
            <a:chExt cx="3457243" cy="4199773"/>
          </a:xfrm>
        </p:grpSpPr>
        <p:pic>
          <p:nvPicPr>
            <p:cNvPr id="49" name="Picture 48">
              <a:extLst>
                <a:ext uri="{FF2B5EF4-FFF2-40B4-BE49-F238E27FC236}">
                  <a16:creationId xmlns:a16="http://schemas.microsoft.com/office/drawing/2014/main" id="{0B99E0AC-F6BD-437E-AE8D-2D1653BD4A30}"/>
                </a:ext>
              </a:extLst>
            </p:cNvPr>
            <p:cNvPicPr>
              <a:picLocks noChangeAspect="1"/>
            </p:cNvPicPr>
            <p:nvPr/>
          </p:nvPicPr>
          <p:blipFill>
            <a:blip r:embed="rId6"/>
            <a:stretch>
              <a:fillRect/>
            </a:stretch>
          </p:blipFill>
          <p:spPr>
            <a:xfrm>
              <a:off x="6185240" y="2339839"/>
              <a:ext cx="2929783" cy="3111275"/>
            </a:xfrm>
            <a:prstGeom prst="rect">
              <a:avLst/>
            </a:prstGeom>
          </p:spPr>
        </p:pic>
        <p:sp>
          <p:nvSpPr>
            <p:cNvPr id="50" name="TextBox 49">
              <a:extLst>
                <a:ext uri="{FF2B5EF4-FFF2-40B4-BE49-F238E27FC236}">
                  <a16:creationId xmlns:a16="http://schemas.microsoft.com/office/drawing/2014/main" id="{8127AE97-1DEF-47E0-8A36-4501E4D687AC}"/>
                </a:ext>
              </a:extLst>
            </p:cNvPr>
            <p:cNvSpPr txBox="1"/>
            <p:nvPr/>
          </p:nvSpPr>
          <p:spPr>
            <a:xfrm>
              <a:off x="5657780" y="5339283"/>
              <a:ext cx="3390672" cy="1200329"/>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Here a bit trickier as we have </a:t>
              </a:r>
            </a:p>
            <a:p>
              <a:r>
                <a:rPr lang="en-US" dirty="0">
                  <a:latin typeface="Arial" panose="020B0604020202020204" pitchFamily="34" charset="0"/>
                  <a:cs typeface="Arial" panose="020B0604020202020204" pitchFamily="34" charset="0"/>
                </a:rPr>
                <a:t>to think how to roll up at L5 and</a:t>
              </a:r>
            </a:p>
            <a:p>
              <a:r>
                <a:rPr lang="en-US" dirty="0">
                  <a:latin typeface="Arial" panose="020B0604020202020204" pitchFamily="34" charset="0"/>
                  <a:cs typeface="Arial" panose="020B0604020202020204" pitchFamily="34" charset="0"/>
                </a:rPr>
                <a:t>the collaboration suggested to</a:t>
              </a:r>
            </a:p>
            <a:p>
              <a:r>
                <a:rPr lang="en-US" dirty="0">
                  <a:latin typeface="Arial" panose="020B0604020202020204" pitchFamily="34" charset="0"/>
                  <a:cs typeface="Arial" panose="020B0604020202020204" pitchFamily="34" charset="0"/>
                </a:rPr>
                <a:t>add a common system at L5</a:t>
              </a:r>
            </a:p>
          </p:txBody>
        </p:sp>
      </p:grpSp>
    </p:spTree>
    <p:extLst>
      <p:ext uri="{BB962C8B-B14F-4D97-AF65-F5344CB8AC3E}">
        <p14:creationId xmlns:p14="http://schemas.microsoft.com/office/powerpoint/2010/main" val="419670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E59E2-3DE7-C241-A871-28CFDC791DA5}"/>
              </a:ext>
            </a:extLst>
          </p:cNvPr>
          <p:cNvSpPr>
            <a:spLocks noGrp="1"/>
          </p:cNvSpPr>
          <p:nvPr>
            <p:ph type="title"/>
          </p:nvPr>
        </p:nvSpPr>
        <p:spPr>
          <a:xfrm>
            <a:off x="0" y="-1801"/>
            <a:ext cx="9105412" cy="682838"/>
          </a:xfrm>
        </p:spPr>
        <p:txBody>
          <a:bodyPr>
            <a:normAutofit/>
          </a:bodyPr>
          <a:lstStyle/>
          <a:p>
            <a:r>
              <a:rPr lang="en-US" dirty="0"/>
              <a:t>Next – Technical Design Report Planning</a:t>
            </a:r>
          </a:p>
        </p:txBody>
      </p:sp>
      <p:sp>
        <p:nvSpPr>
          <p:cNvPr id="3" name="Slide Number Placeholder 2">
            <a:extLst>
              <a:ext uri="{FF2B5EF4-FFF2-40B4-BE49-F238E27FC236}">
                <a16:creationId xmlns:a16="http://schemas.microsoft.com/office/drawing/2014/main" id="{A23E03F3-80BE-9549-A3A7-4BA518ABBEBC}"/>
              </a:ext>
            </a:extLst>
          </p:cNvPr>
          <p:cNvSpPr>
            <a:spLocks noGrp="1"/>
          </p:cNvSpPr>
          <p:nvPr>
            <p:ph type="sldNum" sz="quarter" idx="12"/>
          </p:nvPr>
        </p:nvSpPr>
        <p:spPr/>
        <p:txBody>
          <a:bodyPr/>
          <a:lstStyle/>
          <a:p>
            <a:fld id="{893C5830-40F3-F04E-B2E3-10E6672BA8FF}" type="slidenum">
              <a:rPr lang="en-US" smtClean="0"/>
              <a:t>34</a:t>
            </a:fld>
            <a:endParaRPr lang="en-US" dirty="0"/>
          </a:p>
        </p:txBody>
      </p:sp>
      <p:sp>
        <p:nvSpPr>
          <p:cNvPr id="7" name="TextBox 6">
            <a:extLst>
              <a:ext uri="{FF2B5EF4-FFF2-40B4-BE49-F238E27FC236}">
                <a16:creationId xmlns:a16="http://schemas.microsoft.com/office/drawing/2014/main" id="{ECA5E640-DCE9-5F54-390E-DD51B4587230}"/>
              </a:ext>
            </a:extLst>
          </p:cNvPr>
          <p:cNvSpPr txBox="1"/>
          <p:nvPr/>
        </p:nvSpPr>
        <p:spPr>
          <a:xfrm>
            <a:off x="0" y="590020"/>
            <a:ext cx="9144000" cy="5940088"/>
          </a:xfrm>
          <a:prstGeom prst="rect">
            <a:avLst/>
          </a:prstGeom>
          <a:noFill/>
        </p:spPr>
        <p:txBody>
          <a:bodyPr wrap="square" rtlCol="0">
            <a:spAutoFit/>
          </a:bodyPr>
          <a:lstStyle/>
          <a:p>
            <a:r>
              <a:rPr lang="en-US" b="1" dirty="0">
                <a:solidFill>
                  <a:srgbClr val="0432FF"/>
                </a:solidFill>
                <a:latin typeface="Arial" panose="020B0604020202020204" pitchFamily="34" charset="0"/>
                <a:cs typeface="Arial" panose="020B0604020202020204" pitchFamily="34" charset="0"/>
              </a:rPr>
              <a:t>We will start the process of writing a draft TDR later this 2023, and then this will continue towards a first version of a TDR in 2024.</a:t>
            </a:r>
          </a:p>
          <a:p>
            <a:endParaRPr lang="en-US" sz="800"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Working model will be similar as we used to create the CDR</a:t>
            </a:r>
            <a:r>
              <a:rPr lang="en-US" dirty="0">
                <a:latin typeface="Arial" panose="020B0604020202020204" pitchFamily="34" charset="0"/>
                <a:cs typeface="Arial" panose="020B0604020202020204" pitchFamily="34" charset="0"/>
              </a:rPr>
              <a:t>, Elke/Rolf with engagement of </a:t>
            </a:r>
            <a:r>
              <a:rPr lang="en-US" dirty="0" err="1">
                <a:latin typeface="Arial" panose="020B0604020202020204" pitchFamily="34" charset="0"/>
                <a:cs typeface="Arial" panose="020B0604020202020204" pitchFamily="34" charset="0"/>
              </a:rPr>
              <a:t>ePIC</a:t>
            </a:r>
            <a:r>
              <a:rPr lang="en-US" dirty="0">
                <a:latin typeface="Arial" panose="020B0604020202020204" pitchFamily="34" charset="0"/>
                <a:cs typeface="Arial" panose="020B0604020202020204" pitchFamily="34" charset="0"/>
              </a:rPr>
              <a:t> leadership, and a mix of the project CAMs and EPIC WG representatives. At the late phases the editing rights will become more restricted. We plan to use where we can input from the CDR, YR, proposals, technical notes, etc.</a:t>
            </a:r>
          </a:p>
          <a:p>
            <a:endParaRPr lang="en-US" sz="800" dirty="0">
              <a:latin typeface="Arial" panose="020B0604020202020204" pitchFamily="34" charset="0"/>
              <a:cs typeface="Arial" panose="020B0604020202020204" pitchFamily="34" charset="0"/>
            </a:endParaRPr>
          </a:p>
          <a:p>
            <a:r>
              <a:rPr lang="en-US" sz="1600" dirty="0">
                <a:solidFill>
                  <a:srgbClr val="0432FF"/>
                </a:solidFill>
                <a:latin typeface="Arial" panose="020B0604020202020204" pitchFamily="34" charset="0"/>
                <a:cs typeface="Arial" panose="020B0604020202020204" pitchFamily="34" charset="0"/>
              </a:rPr>
              <a:t>Chapter 2: </a:t>
            </a:r>
            <a:r>
              <a:rPr lang="en-US" sz="1600" dirty="0">
                <a:latin typeface="Arial" panose="020B0604020202020204" pitchFamily="34" charset="0"/>
                <a:cs typeface="Arial" panose="020B0604020202020204" pitchFamily="34" charset="0"/>
              </a:rPr>
              <a:t>Physics Goals and Requirements </a:t>
            </a:r>
            <a:r>
              <a:rPr lang="en-US" sz="1600" i="1" dirty="0">
                <a:latin typeface="Arial" panose="020B0604020202020204" pitchFamily="34" charset="0"/>
                <a:cs typeface="Arial" panose="020B0604020202020204" pitchFamily="34" charset="0"/>
              </a:rPr>
              <a:t>(should be short, &lt; 50 pages)</a:t>
            </a:r>
          </a:p>
          <a:p>
            <a:r>
              <a:rPr lang="en-US" sz="1600" dirty="0">
                <a:latin typeface="Arial" panose="020B0604020202020204" pitchFamily="34" charset="0"/>
                <a:cs typeface="Arial" panose="020B0604020202020204" pitchFamily="34" charset="0"/>
              </a:rPr>
              <a:t>	2.1 EIC Context and History (like CDR 2.2 or YR section 1)</a:t>
            </a:r>
          </a:p>
          <a:p>
            <a:r>
              <a:rPr lang="en-US" sz="1600" dirty="0">
                <a:latin typeface="Arial" panose="020B0604020202020204" pitchFamily="34" charset="0"/>
                <a:cs typeface="Arial" panose="020B0604020202020204" pitchFamily="34" charset="0"/>
              </a:rPr>
              <a:t>	2.2 The Science Goals of the EIC and the Machine Parameters (like CDR 2.3)</a:t>
            </a:r>
          </a:p>
          <a:p>
            <a:r>
              <a:rPr lang="en-US" sz="1600" dirty="0">
                <a:latin typeface="Arial" panose="020B0604020202020204" pitchFamily="34" charset="0"/>
                <a:cs typeface="Arial" panose="020B0604020202020204" pitchFamily="34" charset="0"/>
              </a:rPr>
              <a:t>	2.3 The EIC Science (follow YR structure)</a:t>
            </a:r>
          </a:p>
          <a:p>
            <a:r>
              <a:rPr lang="en-US" sz="1600" dirty="0">
                <a:latin typeface="Arial" panose="020B0604020202020204" pitchFamily="34" charset="0"/>
                <a:cs typeface="Arial" panose="020B0604020202020204" pitchFamily="34" charset="0"/>
              </a:rPr>
              <a:t>	2.4 Scientific Requirements</a:t>
            </a:r>
          </a:p>
          <a:p>
            <a:r>
              <a:rPr lang="en-US" sz="1600" dirty="0">
                <a:solidFill>
                  <a:srgbClr val="0432FF"/>
                </a:solidFill>
                <a:latin typeface="Arial" panose="020B0604020202020204" pitchFamily="34" charset="0"/>
                <a:cs typeface="Arial" panose="020B0604020202020204" pitchFamily="34" charset="0"/>
              </a:rPr>
              <a:t>Chapter 3: </a:t>
            </a:r>
            <a:r>
              <a:rPr lang="en-US" sz="1600" dirty="0">
                <a:latin typeface="Arial" panose="020B0604020202020204" pitchFamily="34" charset="0"/>
                <a:cs typeface="Arial" panose="020B0604020202020204" pitchFamily="34" charset="0"/>
              </a:rPr>
              <a:t>Interaction Region 6 Overview (</a:t>
            </a:r>
            <a:r>
              <a:rPr lang="en-US" sz="1600" dirty="0" err="1">
                <a:latin typeface="Arial" panose="020B0604020202020204" pitchFamily="34" charset="0"/>
                <a:cs typeface="Arial" panose="020B0604020202020204" pitchFamily="34" charset="0"/>
              </a:rPr>
              <a:t>Elke</a:t>
            </a:r>
            <a:r>
              <a:rPr lang="en-US" sz="1600" dirty="0">
                <a:latin typeface="Arial" panose="020B0604020202020204" pitchFamily="34" charset="0"/>
                <a:cs typeface="Arial" panose="020B0604020202020204" pitchFamily="34" charset="0"/>
              </a:rPr>
              <a:t>/Rolf contributing)</a:t>
            </a:r>
          </a:p>
          <a:p>
            <a:r>
              <a:rPr lang="en-US" sz="1600" dirty="0">
                <a:solidFill>
                  <a:srgbClr val="0432FF"/>
                </a:solidFill>
                <a:latin typeface="Arial" panose="020B0604020202020204" pitchFamily="34" charset="0"/>
                <a:cs typeface="Arial" panose="020B0604020202020204" pitchFamily="34" charset="0"/>
              </a:rPr>
              <a:t>Chapter 8: </a:t>
            </a:r>
            <a:r>
              <a:rPr lang="en-US" sz="1600" dirty="0">
                <a:latin typeface="Arial" panose="020B0604020202020204" pitchFamily="34" charset="0"/>
                <a:cs typeface="Arial" panose="020B0604020202020204" pitchFamily="34" charset="0"/>
              </a:rPr>
              <a:t>Experimental Systems </a:t>
            </a:r>
            <a:r>
              <a:rPr lang="en-US" sz="1600" i="1" dirty="0">
                <a:latin typeface="Arial" panose="020B0604020202020204" pitchFamily="34" charset="0"/>
                <a:cs typeface="Arial" panose="020B0604020202020204" pitchFamily="34" charset="0"/>
              </a:rPr>
              <a:t>(can be long such that we can use as standalone detector TDR)</a:t>
            </a:r>
          </a:p>
          <a:p>
            <a:r>
              <a:rPr lang="en-US" sz="1600" dirty="0">
                <a:latin typeface="Arial" panose="020B0604020202020204" pitchFamily="34" charset="0"/>
                <a:cs typeface="Arial" panose="020B0604020202020204" pitchFamily="34" charset="0"/>
              </a:rPr>
              <a:t>	8.1 Experimental Equipment Requirements Summary (like CDR 8.2)</a:t>
            </a:r>
          </a:p>
          <a:p>
            <a:r>
              <a:rPr lang="en-US" sz="1600" dirty="0">
                <a:latin typeface="Arial" panose="020B0604020202020204" pitchFamily="34" charset="0"/>
                <a:cs typeface="Arial" panose="020B0604020202020204" pitchFamily="34" charset="0"/>
              </a:rPr>
              <a:t>	8.2 General Detector Considerations and Operations Challenges (YR 10, CDR 8.3)</a:t>
            </a:r>
          </a:p>
          <a:p>
            <a:r>
              <a:rPr lang="en-US" sz="1600" dirty="0">
                <a:latin typeface="Arial" panose="020B0604020202020204" pitchFamily="34" charset="0"/>
                <a:cs typeface="Arial" panose="020B0604020202020204" pitchFamily="34" charset="0"/>
              </a:rPr>
              <a:t>	8.3 EIC Detector	</a:t>
            </a:r>
          </a:p>
          <a:p>
            <a:r>
              <a:rPr lang="en-US" sz="1600" dirty="0">
                <a:latin typeface="Arial" panose="020B0604020202020204" pitchFamily="34" charset="0"/>
                <a:cs typeface="Arial" panose="020B0604020202020204" pitchFamily="34" charset="0"/>
              </a:rPr>
              <a:t>	8.4 Detector R&amp;D Summary</a:t>
            </a:r>
          </a:p>
          <a:p>
            <a:r>
              <a:rPr lang="en-US" sz="1600" dirty="0">
                <a:latin typeface="Arial" panose="020B0604020202020204" pitchFamily="34" charset="0"/>
                <a:cs typeface="Arial" panose="020B0604020202020204" pitchFamily="34" charset="0"/>
              </a:rPr>
              <a:t>	8.5 Detector Integration</a:t>
            </a:r>
          </a:p>
          <a:p>
            <a:r>
              <a:rPr lang="en-US" sz="1600" dirty="0">
                <a:latin typeface="Arial" panose="020B0604020202020204" pitchFamily="34" charset="0"/>
                <a:cs typeface="Arial" panose="020B0604020202020204" pitchFamily="34" charset="0"/>
              </a:rPr>
              <a:t>	8.6 Detector Commissioning and Pre-Operations</a:t>
            </a:r>
          </a:p>
          <a:p>
            <a:r>
              <a:rPr lang="en-US" sz="1600" dirty="0">
                <a:solidFill>
                  <a:srgbClr val="0432FF"/>
                </a:solidFill>
                <a:latin typeface="Arial" panose="020B0604020202020204" pitchFamily="34" charset="0"/>
                <a:cs typeface="Arial" panose="020B0604020202020204" pitchFamily="34" charset="0"/>
              </a:rPr>
              <a:t>Chapter 11: </a:t>
            </a:r>
            <a:r>
              <a:rPr lang="en-US" sz="1600" dirty="0">
                <a:latin typeface="Arial" panose="020B0604020202020204" pitchFamily="34" charset="0"/>
                <a:cs typeface="Arial" panose="020B0604020202020204" pitchFamily="34" charset="0"/>
              </a:rPr>
              <a:t>Commissioning (</a:t>
            </a:r>
            <a:r>
              <a:rPr lang="en-US" sz="1600" dirty="0" err="1">
                <a:latin typeface="Arial" panose="020B0604020202020204" pitchFamily="34" charset="0"/>
                <a:cs typeface="Arial" panose="020B0604020202020204" pitchFamily="34" charset="0"/>
              </a:rPr>
              <a:t>Elke</a:t>
            </a:r>
            <a:r>
              <a:rPr lang="en-US" sz="1600" dirty="0">
                <a:latin typeface="Arial" panose="020B0604020202020204" pitchFamily="34" charset="0"/>
                <a:cs typeface="Arial" panose="020B0604020202020204" pitchFamily="34" charset="0"/>
              </a:rPr>
              <a:t>/Rolf contributing)</a:t>
            </a:r>
          </a:p>
          <a:p>
            <a:r>
              <a:rPr lang="en-US" sz="1600" dirty="0">
                <a:solidFill>
                  <a:srgbClr val="0432FF"/>
                </a:solidFill>
                <a:latin typeface="Arial" panose="020B0604020202020204" pitchFamily="34" charset="0"/>
                <a:cs typeface="Arial" panose="020B0604020202020204" pitchFamily="34" charset="0"/>
              </a:rPr>
              <a:t>Appendix-B: </a:t>
            </a:r>
            <a:r>
              <a:rPr lang="en-US" sz="1600" dirty="0">
                <a:latin typeface="Arial" panose="020B0604020202020204" pitchFamily="34" charset="0"/>
                <a:cs typeface="Arial" panose="020B0604020202020204" pitchFamily="34" charset="0"/>
              </a:rPr>
              <a:t>Integration of a Second Experiment (mainly emphasizing feasibility, luminosity sharing, polarization with two experiments, and first-order checks of magnets/acceptance)</a:t>
            </a:r>
          </a:p>
        </p:txBody>
      </p:sp>
    </p:spTree>
    <p:extLst>
      <p:ext uri="{BB962C8B-B14F-4D97-AF65-F5344CB8AC3E}">
        <p14:creationId xmlns:p14="http://schemas.microsoft.com/office/powerpoint/2010/main" val="45072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A2A8B0AB-9736-EDCB-7084-722B9FD46F97}"/>
              </a:ext>
            </a:extLst>
          </p:cNvPr>
          <p:cNvSpPr txBox="1">
            <a:spLocks/>
          </p:cNvSpPr>
          <p:nvPr/>
        </p:nvSpPr>
        <p:spPr>
          <a:xfrm>
            <a:off x="0" y="-7877"/>
            <a:ext cx="9144000" cy="58466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Comic Sans MS"/>
                <a:ea typeface="Arial" charset="0"/>
                <a:cs typeface="Comic Sans M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en-US" dirty="0">
                <a:effectLst>
                  <a:reflection endPos="0" dist="5080" dir="5400000" sy="-100000" algn="bl" rotWithShape="0"/>
                </a:effectLst>
                <a:latin typeface="Arial" panose="020B0604020202020204" pitchFamily="34" charset="0"/>
                <a:cs typeface="Arial" panose="020B0604020202020204" pitchFamily="34" charset="0"/>
              </a:rPr>
              <a:t>EIC International Engagement</a:t>
            </a:r>
            <a:endParaRPr kumimoji="0" lang="en-US" sz="2800" b="1" i="1" u="none" strike="noStrike" kern="1200" cap="none" spc="0" normalizeH="0" baseline="0" noProof="0" dirty="0">
              <a:ln>
                <a:noFill/>
              </a:ln>
              <a:solidFill>
                <a:srgbClr val="1200B4"/>
              </a:solidFill>
              <a:effectLst>
                <a:reflection endPos="0" dist="5080" dir="5400000" sy="-100000" algn="bl" rotWithShape="0"/>
              </a:effectLst>
              <a:uLnTx/>
              <a:uFillTx/>
              <a:latin typeface="Arial"/>
            </a:endParaRPr>
          </a:p>
        </p:txBody>
      </p:sp>
      <p:sp>
        <p:nvSpPr>
          <p:cNvPr id="10" name="Slide Number Placeholder 1">
            <a:extLst>
              <a:ext uri="{FF2B5EF4-FFF2-40B4-BE49-F238E27FC236}">
                <a16:creationId xmlns:a16="http://schemas.microsoft.com/office/drawing/2014/main" id="{CB41F3B0-CED3-39F3-B235-75860420D280}"/>
              </a:ext>
            </a:extLst>
          </p:cNvPr>
          <p:cNvSpPr>
            <a:spLocks noGrp="1"/>
          </p:cNvSpPr>
          <p:nvPr>
            <p:ph type="sldNum" sz="quarter" idx="12"/>
          </p:nvPr>
        </p:nvSpPr>
        <p:spPr>
          <a:xfrm>
            <a:off x="0" y="6592569"/>
            <a:ext cx="2057400" cy="26051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034D8C-3CB4-402A-BC46-2AB14C0FE90A}" type="slidenum">
              <a:rPr kumimoji="0" lang="en-US" sz="1200" b="0" i="0" u="none" strike="noStrike" kern="1200" cap="none" spc="0" normalizeH="0" baseline="0" noProof="0" smtClean="0">
                <a:ln>
                  <a:noFill/>
                </a:ln>
                <a:solidFill>
                  <a:prstClr val="white"/>
                </a:solidFill>
                <a:effectLst/>
                <a:uLnTx/>
                <a:uFillTx/>
                <a:latin typeface="Calibri Light" panose="020F0302020204030204"/>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white"/>
              </a:solidFill>
              <a:effectLst/>
              <a:uLnTx/>
              <a:uFillTx/>
              <a:latin typeface="Calibri Light" panose="020F0302020204030204"/>
              <a:cs typeface="Arial" charset="0"/>
            </a:endParaRPr>
          </a:p>
        </p:txBody>
      </p:sp>
      <p:sp>
        <p:nvSpPr>
          <p:cNvPr id="2" name="TextBox 1">
            <a:extLst>
              <a:ext uri="{FF2B5EF4-FFF2-40B4-BE49-F238E27FC236}">
                <a16:creationId xmlns:a16="http://schemas.microsoft.com/office/drawing/2014/main" id="{75CE0E43-1415-0D10-963F-30169CED51B6}"/>
              </a:ext>
            </a:extLst>
          </p:cNvPr>
          <p:cNvSpPr txBox="1"/>
          <p:nvPr/>
        </p:nvSpPr>
        <p:spPr>
          <a:xfrm>
            <a:off x="38100" y="576792"/>
            <a:ext cx="9067799" cy="6247864"/>
          </a:xfrm>
          <a:prstGeom prst="rect">
            <a:avLst/>
          </a:prstGeom>
          <a:noFill/>
        </p:spPr>
        <p:txBody>
          <a:bodyPr wrap="square" rtlCol="0">
            <a:spAutoFit/>
          </a:bodyPr>
          <a:lstStyle/>
          <a:p>
            <a:pPr marL="285750" indent="-285750">
              <a:spcAft>
                <a:spcPts val="600"/>
              </a:spcAft>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EIC is a </a:t>
            </a:r>
            <a:r>
              <a:rPr lang="en-US" b="1" i="1" dirty="0">
                <a:latin typeface="Arial" panose="020B0604020202020204" pitchFamily="34" charset="0"/>
                <a:cs typeface="Arial" panose="020B0604020202020204" pitchFamily="34" charset="0"/>
              </a:rPr>
              <a:t>unique high-energy, high-luminosity polarized beam collider that will be one of the most challenging and exciting accelerator complexes ever built</a:t>
            </a:r>
            <a:r>
              <a:rPr lang="en-US" b="1" dirty="0">
                <a:latin typeface="Arial" panose="020B0604020202020204" pitchFamily="34" charset="0"/>
                <a:cs typeface="Arial" panose="020B0604020202020204" pitchFamily="34" charset="0"/>
              </a:rPr>
              <a:t>.</a:t>
            </a:r>
          </a:p>
          <a:p>
            <a:pPr marL="285750" indent="-285750">
              <a:spcAft>
                <a:spcPts val="600"/>
              </a:spcAft>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There is large international interest in the EIC, EIC Science and the </a:t>
            </a:r>
            <a:r>
              <a:rPr lang="en-US" dirty="0" err="1">
                <a:latin typeface="Arial" panose="020B0604020202020204" pitchFamily="34" charset="0"/>
                <a:cs typeface="Arial" panose="020B0604020202020204" pitchFamily="34" charset="0"/>
              </a:rPr>
              <a:t>ePIC</a:t>
            </a:r>
            <a:r>
              <a:rPr lang="en-US" dirty="0">
                <a:latin typeface="Arial" panose="020B0604020202020204" pitchFamily="34" charset="0"/>
                <a:cs typeface="Arial" panose="020B0604020202020204" pitchFamily="34" charset="0"/>
              </a:rPr>
              <a:t> detector.</a:t>
            </a:r>
          </a:p>
          <a:p>
            <a:pPr marL="742950" lvl="1" indent="-285750">
              <a:spcAft>
                <a:spcPts val="600"/>
              </a:spcAft>
              <a:buClr>
                <a:srgbClr val="0432FF"/>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Large international component of EIC Yellow Report (417 authors; 175 (42%) are non-US).</a:t>
            </a:r>
          </a:p>
          <a:p>
            <a:pPr marL="742950" lvl="1" indent="-285750">
              <a:spcAft>
                <a:spcPts val="600"/>
              </a:spcAft>
              <a:buClr>
                <a:srgbClr val="0432FF"/>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Large in-kind component of detector R&amp;D (US universities and international).</a:t>
            </a:r>
          </a:p>
          <a:p>
            <a:pPr marL="742950" lvl="1" indent="-285750">
              <a:spcAft>
                <a:spcPts val="600"/>
              </a:spcAft>
              <a:buClr>
                <a:srgbClr val="0432FF"/>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Excellent progress on Engineering and Design (PED) in detector – designs are maturing with help of our many friends. This constitutes a ~$5M in-kind non-DOE PED contribution.</a:t>
            </a:r>
          </a:p>
          <a:p>
            <a:pPr marL="285750" indent="-285750">
              <a:spcAft>
                <a:spcPts val="600"/>
              </a:spcAft>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DOE, BNL, and JLab envision an EIC facility that is “</a:t>
            </a:r>
            <a:r>
              <a:rPr lang="en-US" dirty="0">
                <a:solidFill>
                  <a:srgbClr val="0000FF"/>
                </a:solidFill>
                <a:latin typeface="Arial" panose="020B0604020202020204" pitchFamily="34" charset="0"/>
                <a:cs typeface="Arial" panose="020B0604020202020204" pitchFamily="34" charset="0"/>
              </a:rPr>
              <a:t>fully international in character</a:t>
            </a:r>
            <a:r>
              <a:rPr lang="en-US" dirty="0">
                <a:latin typeface="Arial" panose="020B0604020202020204" pitchFamily="34" charset="0"/>
                <a:cs typeface="Arial" panose="020B0604020202020204" pitchFamily="34" charset="0"/>
              </a:rPr>
              <a:t>.”</a:t>
            </a:r>
          </a:p>
          <a:p>
            <a:pPr marL="742950" lvl="1" indent="-285750">
              <a:spcAft>
                <a:spcPts val="600"/>
              </a:spcAft>
              <a:buClr>
                <a:srgbClr val="0432FF"/>
              </a:buClr>
              <a:buFont typeface="Wingdings" panose="05000000000000000000" pitchFamily="2" charset="2"/>
              <a:buChar char="Ø"/>
            </a:pPr>
            <a:r>
              <a:rPr lang="en-US" sz="1600" b="1" dirty="0">
                <a:latin typeface="Arial" panose="020B0604020202020204" pitchFamily="34" charset="0"/>
                <a:cs typeface="Arial" panose="020B0604020202020204" pitchFamily="34" charset="0"/>
              </a:rPr>
              <a:t>Governance</a:t>
            </a:r>
            <a:r>
              <a:rPr lang="en-US" sz="1600" dirty="0">
                <a:latin typeface="Arial" panose="020B0604020202020204" pitchFamily="34" charset="0"/>
                <a:cs typeface="Arial" panose="020B0604020202020204" pitchFamily="34" charset="0"/>
              </a:rPr>
              <a:t> is evolving to include international partners.</a:t>
            </a:r>
          </a:p>
          <a:p>
            <a:pPr marL="285750" indent="-285750">
              <a:spcAft>
                <a:spcPts val="600"/>
              </a:spcAft>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International </a:t>
            </a:r>
            <a:r>
              <a:rPr lang="en-US" dirty="0">
                <a:solidFill>
                  <a:srgbClr val="0432FF"/>
                </a:solidFill>
                <a:latin typeface="Arial" panose="020B0604020202020204" pitchFamily="34" charset="0"/>
                <a:cs typeface="Arial" panose="020B0604020202020204" pitchFamily="34" charset="0"/>
              </a:rPr>
              <a:t>EIC Project Advisory Committee </a:t>
            </a:r>
            <a:r>
              <a:rPr lang="en-US" dirty="0">
                <a:latin typeface="Arial" panose="020B0604020202020204" pitchFamily="34" charset="0"/>
                <a:cs typeface="Arial" panose="020B0604020202020204" pitchFamily="34" charset="0"/>
              </a:rPr>
              <a:t>provides advice on the successful delivery of the DOE Project (management, scope, schedule, cost, and performance).</a:t>
            </a:r>
          </a:p>
          <a:p>
            <a:pPr marL="285750" indent="-285750">
              <a:spcAft>
                <a:spcPts val="600"/>
              </a:spcAft>
              <a:buClr>
                <a:srgbClr val="0432FF"/>
              </a:buClr>
              <a:buFont typeface="Wingdings" panose="05000000000000000000" pitchFamily="2" charset="2"/>
              <a:buChar char="q"/>
            </a:pPr>
            <a:r>
              <a:rPr lang="en-US" dirty="0">
                <a:solidFill>
                  <a:srgbClr val="0000FF"/>
                </a:solidFill>
                <a:latin typeface="Arial" panose="020B0604020202020204" pitchFamily="34" charset="0"/>
                <a:cs typeface="Arial" panose="020B0604020202020204" pitchFamily="34" charset="0"/>
              </a:rPr>
              <a:t>EIC Advisory Board </a:t>
            </a:r>
            <a:r>
              <a:rPr lang="en-US" dirty="0">
                <a:latin typeface="Arial" panose="020B0604020202020204" pitchFamily="34" charset="0"/>
                <a:cs typeface="Arial" panose="020B0604020202020204" pitchFamily="34" charset="0"/>
              </a:rPr>
              <a:t>provides oversight and advice on the construction of the facility, focusing on the accelerator </a:t>
            </a:r>
            <a:r>
              <a:rPr lang="en-US" sz="1600" dirty="0">
                <a:latin typeface="Arial" panose="020B0604020202020204" pitchFamily="34" charset="0"/>
                <a:cs typeface="Arial" panose="020B0604020202020204" pitchFamily="34" charset="0"/>
              </a:rPr>
              <a:t>(ANL, BNL, LBNL, TJNAF, TRIUMF, IN2P3, IRFU, STFC, INFN).</a:t>
            </a:r>
          </a:p>
          <a:p>
            <a:pPr marL="285750" indent="-285750">
              <a:spcAft>
                <a:spcPts val="600"/>
              </a:spcAft>
              <a:buClr>
                <a:srgbClr val="0432FF"/>
              </a:buClr>
              <a:buFont typeface="Wingdings" panose="05000000000000000000" pitchFamily="2" charset="2"/>
              <a:buChar char="q"/>
            </a:pPr>
            <a:r>
              <a:rPr lang="en-US" dirty="0">
                <a:solidFill>
                  <a:srgbClr val="0000FF"/>
                </a:solidFill>
                <a:latin typeface="Arial" panose="020B0604020202020204" pitchFamily="34" charset="0"/>
                <a:cs typeface="Arial" panose="020B0604020202020204" pitchFamily="34" charset="0"/>
              </a:rPr>
              <a:t>EIC Resource Review Board (RRB) </a:t>
            </a:r>
            <a:r>
              <a:rPr lang="en-US" dirty="0">
                <a:latin typeface="Arial" panose="020B0604020202020204" pitchFamily="34" charset="0"/>
                <a:cs typeface="Arial" panose="020B0604020202020204" pitchFamily="34" charset="0"/>
              </a:rPr>
              <a:t>provides oversight of the experiments</a:t>
            </a:r>
          </a:p>
          <a:p>
            <a:pPr marL="742950" lvl="1" indent="-285750">
              <a:spcAft>
                <a:spcPts val="600"/>
              </a:spcAft>
              <a:buClr>
                <a:srgbClr val="0432FF"/>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RRB meeting April 2023 at Long Island, hosted by SBU</a:t>
            </a:r>
          </a:p>
          <a:p>
            <a:pPr marL="1200150" lvl="2" indent="-285750">
              <a:spcAft>
                <a:spcPts val="600"/>
              </a:spcAft>
              <a:buClr>
                <a:srgbClr val="0432FF"/>
              </a:buClr>
              <a:buFont typeface="Courier New" panose="02070309020205020404" pitchFamily="49" charset="0"/>
              <a:buChar char="o"/>
            </a:pPr>
            <a:r>
              <a:rPr lang="en-US" sz="1400" dirty="0">
                <a:latin typeface="Arial" panose="020B0604020202020204" pitchFamily="34" charset="0"/>
                <a:cs typeface="Arial" panose="020B0604020202020204" pitchFamily="34" charset="0"/>
              </a:rPr>
              <a:t>member countries: </a:t>
            </a:r>
            <a:r>
              <a:rPr lang="en-US" sz="1400" b="1" dirty="0">
                <a:latin typeface="Arial" panose="020B0604020202020204" pitchFamily="34" charset="0"/>
                <a:cs typeface="Arial" panose="020B0604020202020204" pitchFamily="34" charset="0"/>
              </a:rPr>
              <a:t>Canada, Czech, France (IN2P3 &amp; IRFU), Italy/INFN, Korea, UK/STFC</a:t>
            </a:r>
            <a:r>
              <a:rPr lang="en-US" sz="1400" dirty="0">
                <a:latin typeface="Arial" panose="020B0604020202020204" pitchFamily="34" charset="0"/>
                <a:cs typeface="Arial" panose="020B0604020202020204" pitchFamily="34" charset="0"/>
              </a:rPr>
              <a:t>, US;</a:t>
            </a:r>
          </a:p>
          <a:p>
            <a:pPr marL="1200150" lvl="2" indent="-285750">
              <a:spcAft>
                <a:spcPts val="600"/>
              </a:spcAft>
              <a:buClr>
                <a:srgbClr val="0432FF"/>
              </a:buClr>
              <a:buFont typeface="Courier New" panose="02070309020205020404" pitchFamily="49" charset="0"/>
              <a:buChar char="o"/>
            </a:pPr>
            <a:r>
              <a:rPr lang="en-US" sz="1400" dirty="0">
                <a:latin typeface="Arial" panose="020B0604020202020204" pitchFamily="34" charset="0"/>
                <a:cs typeface="Arial" panose="020B0604020202020204" pitchFamily="34" charset="0"/>
              </a:rPr>
              <a:t>observer countries: </a:t>
            </a:r>
            <a:r>
              <a:rPr lang="en-US" sz="1400" b="1" dirty="0">
                <a:latin typeface="Arial" panose="020B0604020202020204" pitchFamily="34" charset="0"/>
                <a:cs typeface="Arial" panose="020B0604020202020204" pitchFamily="34" charset="0"/>
              </a:rPr>
              <a:t>Brazil, India, Japan, Taiwan, Senegal, South Africa</a:t>
            </a:r>
            <a:r>
              <a:rPr lang="en-US" sz="1400" dirty="0">
                <a:latin typeface="Arial" panose="020B0604020202020204" pitchFamily="34" charset="0"/>
                <a:cs typeface="Arial" panose="020B0604020202020204" pitchFamily="34" charset="0"/>
              </a:rPr>
              <a:t>; </a:t>
            </a:r>
          </a:p>
          <a:p>
            <a:pPr marL="1200150" lvl="2" indent="-285750">
              <a:spcAft>
                <a:spcPts val="600"/>
              </a:spcAft>
              <a:buClr>
                <a:srgbClr val="0432FF"/>
              </a:buClr>
              <a:buFont typeface="Courier New" panose="02070309020205020404" pitchFamily="49" charset="0"/>
              <a:buChar char="o"/>
            </a:pPr>
            <a:r>
              <a:rPr lang="en-US" sz="1400" dirty="0">
                <a:latin typeface="Arial" panose="020B0604020202020204" pitchFamily="34" charset="0"/>
                <a:cs typeface="Arial" panose="020B0604020202020204" pitchFamily="34" charset="0"/>
              </a:rPr>
              <a:t>further anticipated at next RRB meeting: </a:t>
            </a:r>
            <a:r>
              <a:rPr lang="en-US" sz="1400" b="1" dirty="0">
                <a:latin typeface="Arial" panose="020B0604020202020204" pitchFamily="34" charset="0"/>
                <a:cs typeface="Arial" panose="020B0604020202020204" pitchFamily="34" charset="0"/>
              </a:rPr>
              <a:t>Armenia, Israel, Poland</a:t>
            </a:r>
            <a:r>
              <a:rPr lang="en-US" sz="1400" dirty="0">
                <a:latin typeface="Arial" panose="020B0604020202020204" pitchFamily="34" charset="0"/>
                <a:cs typeface="Arial" panose="020B0604020202020204" pitchFamily="34" charset="0"/>
              </a:rPr>
              <a:t>, hopefully US/NSF.</a:t>
            </a:r>
          </a:p>
          <a:p>
            <a:pPr marL="742950" lvl="1" indent="-285750">
              <a:spcAft>
                <a:spcPts val="600"/>
              </a:spcAft>
              <a:buClr>
                <a:srgbClr val="0432FF"/>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2</a:t>
            </a:r>
            <a:r>
              <a:rPr lang="en-US" sz="1600" baseline="30000" dirty="0">
                <a:latin typeface="Arial" panose="020B0604020202020204" pitchFamily="34" charset="0"/>
                <a:cs typeface="Arial" panose="020B0604020202020204" pitchFamily="34" charset="0"/>
              </a:rPr>
              <a:t>nd</a:t>
            </a:r>
            <a:r>
              <a:rPr lang="en-US" sz="1600" dirty="0">
                <a:latin typeface="Arial" panose="020B0604020202020204" pitchFamily="34" charset="0"/>
                <a:cs typeface="Arial" panose="020B0604020202020204" pitchFamily="34" charset="0"/>
              </a:rPr>
              <a:t> RRB meeting December 2023 in Washington DC, hosted by GWU.</a:t>
            </a:r>
          </a:p>
        </p:txBody>
      </p:sp>
    </p:spTree>
    <p:extLst>
      <p:ext uri="{BB962C8B-B14F-4D97-AF65-F5344CB8AC3E}">
        <p14:creationId xmlns:p14="http://schemas.microsoft.com/office/powerpoint/2010/main" val="19805008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0" y="21371"/>
            <a:ext cx="9144000" cy="582845"/>
          </a:xfrm>
        </p:spPr>
        <p:txBody>
          <a:bodyPr>
            <a:normAutofit/>
          </a:bodyPr>
          <a:lstStyle/>
          <a:p>
            <a:r>
              <a:rPr lang="en-US" sz="3200" dirty="0"/>
              <a:t>1</a:t>
            </a:r>
            <a:r>
              <a:rPr lang="en-US" sz="3200" baseline="30000" dirty="0"/>
              <a:t>st</a:t>
            </a:r>
            <a:r>
              <a:rPr lang="en-US" sz="3200" dirty="0"/>
              <a:t> Resource Review Board (RRB) Meeting</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36</a:t>
            </a:fld>
            <a:endParaRPr lang="en-US" dirty="0"/>
          </a:p>
        </p:txBody>
      </p:sp>
      <p:sp>
        <p:nvSpPr>
          <p:cNvPr id="11" name="TextBox 10">
            <a:extLst>
              <a:ext uri="{FF2B5EF4-FFF2-40B4-BE49-F238E27FC236}">
                <a16:creationId xmlns:a16="http://schemas.microsoft.com/office/drawing/2014/main" id="{72349318-3806-042B-E301-8534FCDE1738}"/>
              </a:ext>
            </a:extLst>
          </p:cNvPr>
          <p:cNvSpPr txBox="1"/>
          <p:nvPr/>
        </p:nvSpPr>
        <p:spPr>
          <a:xfrm>
            <a:off x="1" y="3898035"/>
            <a:ext cx="8971280" cy="267765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First meeting on April 3-4, 2023, at Stony Brook University.</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DOE and the host labs promoting the EIC as a facility “fully international in character.”</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12 countries participating: Blue markers: RRB members; Orange markers: Observers</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Agenda reflected what we expect to have in future RRB meetings.</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RRB Charter ratified at 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meeting. Initial Co-Chairs: Haiyan Gao (BNL), Diego </a:t>
            </a:r>
            <a:r>
              <a:rPr lang="en-US" sz="1600" dirty="0" err="1">
                <a:latin typeface="Arial" panose="020B0604020202020204" pitchFamily="34" charset="0"/>
                <a:cs typeface="Arial" panose="020B0604020202020204" pitchFamily="34" charset="0"/>
              </a:rPr>
              <a:t>Bettoni</a:t>
            </a:r>
            <a:r>
              <a:rPr lang="en-US" sz="1600" dirty="0">
                <a:latin typeface="Arial" panose="020B0604020202020204" pitchFamily="34" charset="0"/>
                <a:cs typeface="Arial" panose="020B0604020202020204" pitchFamily="34" charset="0"/>
              </a:rPr>
              <a:t> (INFN).</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2</a:t>
            </a:r>
            <a:r>
              <a:rPr lang="en-US" sz="1600" baseline="30000" dirty="0">
                <a:latin typeface="Arial" panose="020B0604020202020204" pitchFamily="34" charset="0"/>
                <a:cs typeface="Arial" panose="020B0604020202020204" pitchFamily="34" charset="0"/>
              </a:rPr>
              <a:t>nd</a:t>
            </a:r>
            <a:r>
              <a:rPr lang="en-US" sz="1600" dirty="0">
                <a:latin typeface="Arial" panose="020B0604020202020204" pitchFamily="34" charset="0"/>
                <a:cs typeface="Arial" panose="020B0604020202020204" pitchFamily="34" charset="0"/>
              </a:rPr>
              <a:t> meeting planned for December 7 + 8 in Washington, DC. </a:t>
            </a:r>
          </a:p>
          <a:p>
            <a:pPr marL="742950" lvl="1"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Topics will include: Common Fund (or not) discussion, Computing (What is expected from partners), Governance (How does change control work for in-kind contributions), Quality Assurance (how does that get folded in reviews and planning documents), International agreements.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282" y="670791"/>
            <a:ext cx="7190093" cy="3160669"/>
          </a:xfrm>
          <a:prstGeom prst="rect">
            <a:avLst/>
          </a:prstGeom>
        </p:spPr>
      </p:pic>
    </p:spTree>
    <p:extLst>
      <p:ext uri="{BB962C8B-B14F-4D97-AF65-F5344CB8AC3E}">
        <p14:creationId xmlns:p14="http://schemas.microsoft.com/office/powerpoint/2010/main" val="2075854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0" y="21371"/>
            <a:ext cx="9112994" cy="582845"/>
          </a:xfrm>
        </p:spPr>
        <p:txBody>
          <a:bodyPr>
            <a:normAutofit/>
          </a:bodyPr>
          <a:lstStyle/>
          <a:p>
            <a:r>
              <a:rPr lang="en-US" sz="3200" dirty="0"/>
              <a:t>Detector: Non-DOE Interest &amp; In-Kind </a:t>
            </a:r>
            <a:r>
              <a:rPr lang="en-US" sz="1300" dirty="0"/>
              <a:t>Updated 07/05/23</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37</a:t>
            </a:fld>
            <a:endParaRPr lang="en-US" dirty="0"/>
          </a:p>
        </p:txBody>
      </p:sp>
      <p:graphicFrame>
        <p:nvGraphicFramePr>
          <p:cNvPr id="5" name="Table 4">
            <a:extLst>
              <a:ext uri="{FF2B5EF4-FFF2-40B4-BE49-F238E27FC236}">
                <a16:creationId xmlns:a16="http://schemas.microsoft.com/office/drawing/2014/main" id="{54114026-9A77-0998-8F23-006321648102}"/>
              </a:ext>
            </a:extLst>
          </p:cNvPr>
          <p:cNvGraphicFramePr>
            <a:graphicFrameLocks noGrp="1"/>
          </p:cNvGraphicFramePr>
          <p:nvPr/>
        </p:nvGraphicFramePr>
        <p:xfrm>
          <a:off x="83412" y="552382"/>
          <a:ext cx="8988858" cy="6102418"/>
        </p:xfrm>
        <a:graphic>
          <a:graphicData uri="http://schemas.openxmlformats.org/drawingml/2006/table">
            <a:tbl>
              <a:tblPr firstRow="1" bandRow="1">
                <a:tableStyleId>{5C22544A-7EE6-4342-B048-85BDC9FD1C3A}</a:tableStyleId>
              </a:tblPr>
              <a:tblGrid>
                <a:gridCol w="1802600">
                  <a:extLst>
                    <a:ext uri="{9D8B030D-6E8A-4147-A177-3AD203B41FA5}">
                      <a16:colId xmlns:a16="http://schemas.microsoft.com/office/drawing/2014/main" val="1371435365"/>
                    </a:ext>
                  </a:extLst>
                </a:gridCol>
                <a:gridCol w="7186258">
                  <a:extLst>
                    <a:ext uri="{9D8B030D-6E8A-4147-A177-3AD203B41FA5}">
                      <a16:colId xmlns:a16="http://schemas.microsoft.com/office/drawing/2014/main" val="1383690832"/>
                    </a:ext>
                  </a:extLst>
                </a:gridCol>
              </a:tblGrid>
              <a:tr h="341911">
                <a:tc>
                  <a:txBody>
                    <a:bodyPr/>
                    <a:lstStyle/>
                    <a:p>
                      <a:pPr algn="ctr"/>
                      <a:r>
                        <a:rPr lang="en-US" sz="1000" dirty="0">
                          <a:latin typeface="Arial" panose="020B0604020202020204" pitchFamily="34" charset="0"/>
                          <a:cs typeface="Arial" panose="020B0604020202020204" pitchFamily="34" charset="0"/>
                        </a:rPr>
                        <a:t>Entity</a:t>
                      </a:r>
                    </a:p>
                  </a:txBody>
                  <a:tcPr/>
                </a:tc>
                <a:tc>
                  <a:txBody>
                    <a:bodyPr/>
                    <a:lstStyle/>
                    <a:p>
                      <a:pPr algn="ctr"/>
                      <a:r>
                        <a:rPr lang="en-US" sz="1000" dirty="0">
                          <a:latin typeface="Arial" panose="020B0604020202020204" pitchFamily="34" charset="0"/>
                          <a:cs typeface="Arial" panose="020B0604020202020204" pitchFamily="34" charset="0"/>
                        </a:rPr>
                        <a:t>Interest and Important Facts</a:t>
                      </a:r>
                    </a:p>
                  </a:txBody>
                  <a:tcPr/>
                </a:tc>
                <a:extLst>
                  <a:ext uri="{0D108BD9-81ED-4DB2-BD59-A6C34878D82A}">
                    <a16:rowId xmlns:a16="http://schemas.microsoft.com/office/drawing/2014/main" val="518196269"/>
                  </a:ext>
                </a:extLst>
              </a:tr>
              <a:tr h="198120">
                <a:tc>
                  <a:txBody>
                    <a:bodyPr/>
                    <a:lstStyle/>
                    <a:p>
                      <a:r>
                        <a:rPr lang="en-US" sz="1000" b="1" dirty="0">
                          <a:solidFill>
                            <a:schemeClr val="tx1"/>
                          </a:solidFill>
                          <a:latin typeface="Arial" panose="020B0604020202020204" pitchFamily="34" charset="0"/>
                          <a:cs typeface="Arial" panose="020B0604020202020204" pitchFamily="34" charset="0"/>
                        </a:rPr>
                        <a:t>NSF</a:t>
                      </a:r>
                    </a:p>
                  </a:txBody>
                  <a:tcPr>
                    <a:solidFill>
                      <a:srgbClr val="FFC000"/>
                    </a:solidFill>
                  </a:tcPr>
                </a:tc>
                <a:tc>
                  <a:txBody>
                    <a:bodyPr/>
                    <a:lstStyle/>
                    <a:p>
                      <a:r>
                        <a:rPr lang="en-US" sz="1000" dirty="0">
                          <a:solidFill>
                            <a:schemeClr val="tx1"/>
                          </a:solidFill>
                          <a:latin typeface="Arial" panose="020B0604020202020204" pitchFamily="34" charset="0"/>
                          <a:cs typeface="Arial" panose="020B0604020202020204" pitchFamily="34" charset="0"/>
                        </a:rPr>
                        <a:t>NSF-MSRI pre-proposal submitted by 10 US universities – aims at full scope of backward EM calorimetry (eECal). Armenia, Czech, France/IN2P3 as unfunded</a:t>
                      </a:r>
                      <a:r>
                        <a:rPr lang="en-US" sz="1000" baseline="0" dirty="0">
                          <a:solidFill>
                            <a:schemeClr val="tx1"/>
                          </a:solidFill>
                          <a:latin typeface="Arial" panose="020B0604020202020204" pitchFamily="34" charset="0"/>
                          <a:cs typeface="Arial" panose="020B0604020202020204" pitchFamily="34" charset="0"/>
                        </a:rPr>
                        <a:t> contributors. Invited to submit proposal. Final NSF review is ongoing.</a:t>
                      </a:r>
                      <a:endParaRPr lang="en-US" sz="1000" dirty="0">
                        <a:solidFill>
                          <a:schemeClr val="tx1"/>
                        </a:solidFill>
                        <a:latin typeface="Arial" panose="020B0604020202020204" pitchFamily="34" charset="0"/>
                        <a:cs typeface="Arial" panose="020B0604020202020204" pitchFamily="34" charset="0"/>
                      </a:endParaRPr>
                    </a:p>
                  </a:txBody>
                  <a:tcPr>
                    <a:solidFill>
                      <a:srgbClr val="FFC000"/>
                    </a:solidFill>
                  </a:tcPr>
                </a:tc>
                <a:extLst>
                  <a:ext uri="{0D108BD9-81ED-4DB2-BD59-A6C34878D82A}">
                    <a16:rowId xmlns:a16="http://schemas.microsoft.com/office/drawing/2014/main" val="3943952053"/>
                  </a:ext>
                </a:extLst>
              </a:tr>
              <a:tr h="198120">
                <a:tc>
                  <a:txBody>
                    <a:bodyPr/>
                    <a:lstStyle/>
                    <a:p>
                      <a:r>
                        <a:rPr lang="en-US" sz="1000" b="1" dirty="0">
                          <a:solidFill>
                            <a:schemeClr val="tx1"/>
                          </a:solidFill>
                          <a:latin typeface="Arial" panose="020B0604020202020204" pitchFamily="34" charset="0"/>
                          <a:cs typeface="Arial" panose="020B0604020202020204" pitchFamily="34" charset="0"/>
                        </a:rPr>
                        <a:t>CERN</a:t>
                      </a:r>
                    </a:p>
                  </a:txBody>
                  <a:tcPr>
                    <a:solidFill>
                      <a:srgbClr val="FFC000"/>
                    </a:solidFill>
                  </a:tcPr>
                </a:tc>
                <a:tc>
                  <a:txBody>
                    <a:bodyPr/>
                    <a:lstStyle/>
                    <a:p>
                      <a:r>
                        <a:rPr lang="en-US" sz="1000" dirty="0">
                          <a:solidFill>
                            <a:schemeClr val="tx1"/>
                          </a:solidFill>
                          <a:latin typeface="Arial" panose="020B0604020202020204" pitchFamily="34" charset="0"/>
                          <a:cs typeface="Arial" panose="020B0604020202020204" pitchFamily="34" charset="0"/>
                        </a:rPr>
                        <a:t>MAPS sensor design developed by CERN/ITS-3 Group providing synergy with ALICE. Synergy of gaseous-based Cherenkov detectors and photon-sensors with ALICE &amp; </a:t>
                      </a:r>
                      <a:r>
                        <a:rPr lang="en-US" sz="1000" dirty="0" err="1">
                          <a:solidFill>
                            <a:schemeClr val="tx1"/>
                          </a:solidFill>
                          <a:latin typeface="Arial" panose="020B0604020202020204" pitchFamily="34" charset="0"/>
                          <a:cs typeface="Arial" panose="020B0604020202020204" pitchFamily="34" charset="0"/>
                        </a:rPr>
                        <a:t>LHCb</a:t>
                      </a:r>
                      <a:r>
                        <a:rPr lang="en-US" sz="1000" dirty="0">
                          <a:solidFill>
                            <a:schemeClr val="tx1"/>
                          </a:solidFill>
                          <a:latin typeface="Arial" panose="020B0604020202020204" pitchFamily="34" charset="0"/>
                          <a:cs typeface="Arial" panose="020B0604020202020204" pitchFamily="34" charset="0"/>
                        </a:rPr>
                        <a:t>. Synergy of Forward AC-LGAD design with CMS endcap timing layer.</a:t>
                      </a:r>
                    </a:p>
                  </a:txBody>
                  <a:tcPr>
                    <a:solidFill>
                      <a:srgbClr val="FFC000"/>
                    </a:solidFill>
                  </a:tcPr>
                </a:tc>
                <a:extLst>
                  <a:ext uri="{0D108BD9-81ED-4DB2-BD59-A6C34878D82A}">
                    <a16:rowId xmlns:a16="http://schemas.microsoft.com/office/drawing/2014/main" val="2614360725"/>
                  </a:ext>
                </a:extLst>
              </a:tr>
              <a:tr h="258232">
                <a:tc>
                  <a:txBody>
                    <a:bodyPr/>
                    <a:lstStyle/>
                    <a:p>
                      <a:r>
                        <a:rPr lang="en-US" sz="1000" b="1" dirty="0">
                          <a:solidFill>
                            <a:schemeClr val="tx1"/>
                          </a:solidFill>
                          <a:latin typeface="Arial" panose="020B0604020202020204" pitchFamily="34" charset="0"/>
                          <a:cs typeface="Arial" panose="020B0604020202020204" pitchFamily="34" charset="0"/>
                        </a:rPr>
                        <a:t>Armenia</a:t>
                      </a:r>
                    </a:p>
                  </a:txBody>
                  <a:tcPr/>
                </a:tc>
                <a:tc>
                  <a:txBody>
                    <a:bodyPr/>
                    <a:lstStyle/>
                    <a:p>
                      <a:r>
                        <a:rPr lang="en-US" sz="1000" dirty="0">
                          <a:solidFill>
                            <a:schemeClr val="tx1"/>
                          </a:solidFill>
                          <a:latin typeface="Arial" panose="020B0604020202020204" pitchFamily="34" charset="0"/>
                          <a:cs typeface="Arial" panose="020B0604020202020204" pitchFamily="34" charset="0"/>
                        </a:rPr>
                        <a:t>Contributions, mainly labor to </a:t>
                      </a:r>
                      <a:r>
                        <a:rPr lang="en-US" sz="1000" dirty="0" err="1">
                          <a:solidFill>
                            <a:schemeClr val="tx1"/>
                          </a:solidFill>
                          <a:latin typeface="Arial" panose="020B0604020202020204" pitchFamily="34" charset="0"/>
                          <a:cs typeface="Arial" panose="020B0604020202020204" pitchFamily="34" charset="0"/>
                        </a:rPr>
                        <a:t>eECal</a:t>
                      </a:r>
                      <a:r>
                        <a:rPr lang="en-US" sz="1000" dirty="0">
                          <a:solidFill>
                            <a:schemeClr val="tx1"/>
                          </a:solidFill>
                          <a:latin typeface="Arial" panose="020B0604020202020204" pitchFamily="34" charset="0"/>
                          <a:cs typeface="Arial" panose="020B0604020202020204" pitchFamily="34" charset="0"/>
                        </a:rPr>
                        <a:t> and many EM calorimetry and particle id detectors component tests.</a:t>
                      </a:r>
                    </a:p>
                  </a:txBody>
                  <a:tcPr/>
                </a:tc>
                <a:extLst>
                  <a:ext uri="{0D108BD9-81ED-4DB2-BD59-A6C34878D82A}">
                    <a16:rowId xmlns:a16="http://schemas.microsoft.com/office/drawing/2014/main" val="525158277"/>
                  </a:ext>
                </a:extLst>
              </a:tr>
              <a:tr h="258232">
                <a:tc>
                  <a:txBody>
                    <a:bodyPr/>
                    <a:lstStyle/>
                    <a:p>
                      <a:r>
                        <a:rPr lang="en-US" sz="1000" b="1" dirty="0">
                          <a:solidFill>
                            <a:schemeClr val="tx1"/>
                          </a:solidFill>
                          <a:latin typeface="Arial" panose="020B0604020202020204" pitchFamily="34" charset="0"/>
                          <a:cs typeface="Arial" panose="020B0604020202020204" pitchFamily="34" charset="0"/>
                        </a:rPr>
                        <a:t>Canada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EIC included in</a:t>
                      </a:r>
                      <a:r>
                        <a:rPr lang="en-US" sz="1000" baseline="0" dirty="0">
                          <a:solidFill>
                            <a:schemeClr val="tx1"/>
                          </a:solidFill>
                          <a:latin typeface="Arial" panose="020B0604020202020204" pitchFamily="34" charset="0"/>
                          <a:cs typeface="Arial" panose="020B0604020202020204" pitchFamily="34" charset="0"/>
                        </a:rPr>
                        <a:t> 2022 </a:t>
                      </a:r>
                      <a:r>
                        <a:rPr lang="en-US" sz="1000" dirty="0">
                          <a:solidFill>
                            <a:schemeClr val="tx1"/>
                          </a:solidFill>
                          <a:latin typeface="Arial" panose="020B0604020202020204" pitchFamily="34" charset="0"/>
                          <a:cs typeface="Arial" panose="020B0604020202020204" pitchFamily="34" charset="0"/>
                        </a:rPr>
                        <a:t>Canadian</a:t>
                      </a:r>
                      <a:r>
                        <a:rPr lang="en-US" sz="1000" baseline="0" dirty="0">
                          <a:solidFill>
                            <a:schemeClr val="tx1"/>
                          </a:solidFill>
                          <a:latin typeface="Arial" panose="020B0604020202020204" pitchFamily="34" charset="0"/>
                          <a:cs typeface="Arial" panose="020B0604020202020204" pitchFamily="34" charset="0"/>
                        </a:rPr>
                        <a:t> Subatomic Physics</a:t>
                      </a:r>
                      <a:r>
                        <a:rPr lang="en-US" sz="1000" dirty="0">
                          <a:solidFill>
                            <a:schemeClr val="tx1"/>
                          </a:solidFill>
                          <a:latin typeface="Arial" panose="020B0604020202020204" pitchFamily="34" charset="0"/>
                          <a:cs typeface="Arial" panose="020B0604020202020204" pitchFamily="34" charset="0"/>
                        </a:rPr>
                        <a:t> Long-Range Plan; Interested in Compton Polarimetry, Barrel</a:t>
                      </a:r>
                      <a:r>
                        <a:rPr lang="en-US" sz="1000" dirty="0">
                          <a:solidFill>
                            <a:srgbClr val="FF0000"/>
                          </a:solidFill>
                          <a:latin typeface="Arial" panose="020B0604020202020204" pitchFamily="34" charset="0"/>
                          <a:cs typeface="Arial" panose="020B0604020202020204" pitchFamily="34" charset="0"/>
                        </a:rPr>
                        <a:t> </a:t>
                      </a:r>
                      <a:r>
                        <a:rPr lang="en-US" sz="1000" dirty="0">
                          <a:solidFill>
                            <a:schemeClr val="tx1"/>
                          </a:solidFill>
                          <a:latin typeface="Arial" panose="020B0604020202020204" pitchFamily="34" charset="0"/>
                          <a:cs typeface="Arial" panose="020B0604020202020204" pitchFamily="34" charset="0"/>
                        </a:rPr>
                        <a:t>Electromagnetic Calorimetry and Software</a:t>
                      </a:r>
                    </a:p>
                  </a:txBody>
                  <a:tcPr/>
                </a:tc>
                <a:extLst>
                  <a:ext uri="{0D108BD9-81ED-4DB2-BD59-A6C34878D82A}">
                    <a16:rowId xmlns:a16="http://schemas.microsoft.com/office/drawing/2014/main" val="480669715"/>
                  </a:ext>
                </a:extLst>
              </a:tr>
              <a:tr h="258232">
                <a:tc>
                  <a:txBody>
                    <a:bodyPr/>
                    <a:lstStyle/>
                    <a:p>
                      <a:r>
                        <a:rPr lang="en-US" sz="1000" b="1" dirty="0">
                          <a:solidFill>
                            <a:schemeClr val="tx1"/>
                          </a:solidFill>
                          <a:latin typeface="Arial" panose="020B0604020202020204" pitchFamily="34" charset="0"/>
                          <a:cs typeface="Arial" panose="020B0604020202020204" pitchFamily="34" charset="0"/>
                        </a:rPr>
                        <a:t>China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Forward EM Calorimeter</a:t>
                      </a:r>
                    </a:p>
                  </a:txBody>
                  <a:tcPr/>
                </a:tc>
                <a:extLst>
                  <a:ext uri="{0D108BD9-81ED-4DB2-BD59-A6C34878D82A}">
                    <a16:rowId xmlns:a16="http://schemas.microsoft.com/office/drawing/2014/main" val="2094486615"/>
                  </a:ext>
                </a:extLst>
              </a:tr>
              <a:tr h="350798">
                <a:tc>
                  <a:txBody>
                    <a:bodyPr/>
                    <a:lstStyle/>
                    <a:p>
                      <a:r>
                        <a:rPr lang="en-US" sz="1000" b="1" dirty="0">
                          <a:solidFill>
                            <a:schemeClr val="tx1"/>
                          </a:solidFill>
                          <a:latin typeface="Arial" panose="020B0604020202020204" pitchFamily="34" charset="0"/>
                          <a:cs typeface="Arial" panose="020B0604020202020204" pitchFamily="34" charset="0"/>
                        </a:rPr>
                        <a:t>Czech</a:t>
                      </a:r>
                    </a:p>
                  </a:txBody>
                  <a:tcPr/>
                </a:tc>
                <a:tc>
                  <a:txBody>
                    <a:bodyPr/>
                    <a:lstStyle/>
                    <a:p>
                      <a:r>
                        <a:rPr lang="en-US" sz="1000" dirty="0">
                          <a:solidFill>
                            <a:schemeClr val="tx1"/>
                          </a:solidFill>
                          <a:latin typeface="Arial" panose="020B0604020202020204" pitchFamily="34" charset="0"/>
                          <a:cs typeface="Arial" panose="020B0604020202020204" pitchFamily="34" charset="0"/>
                        </a:rPr>
                        <a:t>Working with funding agency; Interested in </a:t>
                      </a:r>
                      <a:r>
                        <a:rPr lang="en-US" sz="1000" dirty="0" err="1">
                          <a:solidFill>
                            <a:schemeClr val="tx1"/>
                          </a:solidFill>
                          <a:latin typeface="Arial" panose="020B0604020202020204" pitchFamily="34" charset="0"/>
                          <a:cs typeface="Arial" panose="020B0604020202020204" pitchFamily="34" charset="0"/>
                        </a:rPr>
                        <a:t>eECal</a:t>
                      </a:r>
                      <a:r>
                        <a:rPr lang="en-US" sz="1000" dirty="0">
                          <a:solidFill>
                            <a:schemeClr val="tx1"/>
                          </a:solidFill>
                          <a:latin typeface="Arial" panose="020B0604020202020204" pitchFamily="34" charset="0"/>
                          <a:cs typeface="Arial" panose="020B0604020202020204" pitchFamily="34" charset="0"/>
                        </a:rPr>
                        <a:t> (PbWO4 crystals and glass) and Silicon</a:t>
                      </a:r>
                    </a:p>
                  </a:txBody>
                  <a:tcPr/>
                </a:tc>
                <a:extLst>
                  <a:ext uri="{0D108BD9-81ED-4DB2-BD59-A6C34878D82A}">
                    <a16:rowId xmlns:a16="http://schemas.microsoft.com/office/drawing/2014/main" val="1349793005"/>
                  </a:ext>
                </a:extLst>
              </a:tr>
              <a:tr h="217625">
                <a:tc>
                  <a:txBody>
                    <a:bodyPr/>
                    <a:lstStyle/>
                    <a:p>
                      <a:r>
                        <a:rPr lang="en-US" sz="1000" b="1" dirty="0">
                          <a:solidFill>
                            <a:schemeClr val="tx1"/>
                          </a:solidFill>
                          <a:latin typeface="Arial" panose="020B0604020202020204" pitchFamily="34" charset="0"/>
                          <a:cs typeface="Arial" panose="020B0604020202020204" pitchFamily="34" charset="0"/>
                        </a:rPr>
                        <a:t>France/IRFU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Interested in MPGD/racking, electronics. Provided in-kind contributions to SC magnet design and interested to continue labor oversight during magnet construction.</a:t>
                      </a:r>
                    </a:p>
                  </a:txBody>
                  <a:tcPr/>
                </a:tc>
                <a:extLst>
                  <a:ext uri="{0D108BD9-81ED-4DB2-BD59-A6C34878D82A}">
                    <a16:rowId xmlns:a16="http://schemas.microsoft.com/office/drawing/2014/main" val="2677812410"/>
                  </a:ext>
                </a:extLst>
              </a:tr>
              <a:tr h="167640">
                <a:tc>
                  <a:txBody>
                    <a:bodyPr/>
                    <a:lstStyle/>
                    <a:p>
                      <a:r>
                        <a:rPr lang="en-US" sz="1000" b="1" dirty="0">
                          <a:solidFill>
                            <a:schemeClr val="tx1"/>
                          </a:solidFill>
                          <a:latin typeface="Arial" panose="020B0604020202020204" pitchFamily="34" charset="0"/>
                          <a:cs typeface="Arial" panose="020B0604020202020204" pitchFamily="34" charset="0"/>
                        </a:rPr>
                        <a:t>France/IN2P3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International contribution to backward EM calorimetry (including</a:t>
                      </a:r>
                      <a:r>
                        <a:rPr lang="en-US" sz="1000" baseline="0" dirty="0">
                          <a:solidFill>
                            <a:schemeClr val="tx1"/>
                          </a:solidFill>
                          <a:latin typeface="Arial" panose="020B0604020202020204" pitchFamily="34" charset="0"/>
                          <a:cs typeface="Arial" panose="020B0604020202020204" pitchFamily="34" charset="0"/>
                        </a:rPr>
                        <a:t> in-kind design)</a:t>
                      </a:r>
                      <a:r>
                        <a:rPr lang="en-US" sz="1000" dirty="0">
                          <a:solidFill>
                            <a:schemeClr val="tx1"/>
                          </a:solidFill>
                          <a:latin typeface="Arial" panose="020B0604020202020204" pitchFamily="34" charset="0"/>
                          <a:cs typeface="Arial" panose="020B0604020202020204" pitchFamily="34" charset="0"/>
                        </a:rPr>
                        <a:t> and to readout electronics (two ASICs for AC-LGAD detectors and Calorimetry). IRFU &amp; IN2P3 discussing together for higher-level contributions.</a:t>
                      </a:r>
                    </a:p>
                  </a:txBody>
                  <a:tcPr/>
                </a:tc>
                <a:extLst>
                  <a:ext uri="{0D108BD9-81ED-4DB2-BD59-A6C34878D82A}">
                    <a16:rowId xmlns:a16="http://schemas.microsoft.com/office/drawing/2014/main" val="3664565651"/>
                  </a:ext>
                </a:extLst>
              </a:tr>
              <a:tr h="167640">
                <a:tc>
                  <a:txBody>
                    <a:bodyPr/>
                    <a:lstStyle/>
                    <a:p>
                      <a:r>
                        <a:rPr lang="en-US" sz="1000" b="1" dirty="0">
                          <a:solidFill>
                            <a:schemeClr val="tx1"/>
                          </a:solidFill>
                          <a:latin typeface="Arial" panose="020B0604020202020204" pitchFamily="34" charset="0"/>
                          <a:cs typeface="Arial" panose="020B0604020202020204" pitchFamily="34" charset="0"/>
                        </a:rPr>
                        <a:t>India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Consortium is working with Funding agency; Interested in detector</a:t>
                      </a:r>
                      <a:r>
                        <a:rPr lang="en-US" sz="1000" baseline="0" dirty="0">
                          <a:solidFill>
                            <a:schemeClr val="tx1"/>
                          </a:solidFill>
                          <a:latin typeface="Arial" panose="020B0604020202020204" pitchFamily="34" charset="0"/>
                          <a:cs typeface="Arial" panose="020B0604020202020204" pitchFamily="34" charset="0"/>
                        </a:rPr>
                        <a:t> s</a:t>
                      </a:r>
                      <a:r>
                        <a:rPr lang="en-US" sz="1000" dirty="0">
                          <a:solidFill>
                            <a:schemeClr val="tx1"/>
                          </a:solidFill>
                          <a:latin typeface="Arial" panose="020B0604020202020204" pitchFamily="34" charset="0"/>
                          <a:cs typeface="Arial" panose="020B0604020202020204" pitchFamily="34" charset="0"/>
                        </a:rPr>
                        <a:t>oftware (non-project scientific</a:t>
                      </a:r>
                      <a:r>
                        <a:rPr lang="en-US" sz="1000" baseline="0" dirty="0">
                          <a:solidFill>
                            <a:schemeClr val="tx1"/>
                          </a:solidFill>
                          <a:latin typeface="Arial" panose="020B0604020202020204" pitchFamily="34" charset="0"/>
                          <a:cs typeface="Arial" panose="020B0604020202020204" pitchFamily="34" charset="0"/>
                        </a:rPr>
                        <a:t> contribution),</a:t>
                      </a:r>
                      <a:r>
                        <a:rPr lang="en-US" sz="1000" dirty="0">
                          <a:solidFill>
                            <a:schemeClr val="tx1"/>
                          </a:solidFill>
                          <a:latin typeface="Arial" panose="020B0604020202020204" pitchFamily="34" charset="0"/>
                          <a:cs typeface="Arial" panose="020B0604020202020204" pitchFamily="34" charset="0"/>
                        </a:rPr>
                        <a:t> contributions to DAQ/slow controls. Investigating further hardware contributions (including possible links with Si plants).</a:t>
                      </a:r>
                    </a:p>
                  </a:txBody>
                  <a:tcPr/>
                </a:tc>
                <a:extLst>
                  <a:ext uri="{0D108BD9-81ED-4DB2-BD59-A6C34878D82A}">
                    <a16:rowId xmlns:a16="http://schemas.microsoft.com/office/drawing/2014/main" val="1580117097"/>
                  </a:ext>
                </a:extLst>
              </a:tr>
              <a:tr h="274320">
                <a:tc>
                  <a:txBody>
                    <a:bodyPr/>
                    <a:lstStyle/>
                    <a:p>
                      <a:r>
                        <a:rPr lang="en-US" sz="1000" b="1" dirty="0">
                          <a:solidFill>
                            <a:schemeClr val="tx1"/>
                          </a:solidFill>
                          <a:latin typeface="Arial" panose="020B0604020202020204" pitchFamily="34" charset="0"/>
                          <a:cs typeface="Arial" panose="020B0604020202020204" pitchFamily="34" charset="0"/>
                        </a:rPr>
                        <a:t>Italy/INFN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Aims at major scope of forward particle identification detector (</a:t>
                      </a:r>
                      <a:r>
                        <a:rPr lang="en-US" sz="1000" dirty="0" err="1">
                          <a:solidFill>
                            <a:schemeClr val="tx1"/>
                          </a:solidFill>
                          <a:latin typeface="Arial" panose="020B0604020202020204" pitchFamily="34" charset="0"/>
                          <a:cs typeface="Arial" panose="020B0604020202020204" pitchFamily="34" charset="0"/>
                        </a:rPr>
                        <a:t>dRICH</a:t>
                      </a:r>
                      <a:r>
                        <a:rPr lang="en-US" sz="1000" dirty="0">
                          <a:solidFill>
                            <a:schemeClr val="tx1"/>
                          </a:solidFill>
                          <a:latin typeface="Arial" panose="020B0604020202020204" pitchFamily="34" charset="0"/>
                          <a:cs typeface="Arial" panose="020B0604020202020204" pitchFamily="34" charset="0"/>
                        </a:rPr>
                        <a:t>), at (part of) the Si/MAPS tracker scope, and at photo-sensor contributions. Further investigating possible interest in EIC detector magnet scope.</a:t>
                      </a:r>
                    </a:p>
                  </a:txBody>
                  <a:tcPr/>
                </a:tc>
                <a:extLst>
                  <a:ext uri="{0D108BD9-81ED-4DB2-BD59-A6C34878D82A}">
                    <a16:rowId xmlns:a16="http://schemas.microsoft.com/office/drawing/2014/main" val="2275224923"/>
                  </a:ext>
                </a:extLst>
              </a:tr>
              <a:tr h="274320">
                <a:tc>
                  <a:txBody>
                    <a:bodyPr/>
                    <a:lstStyle/>
                    <a:p>
                      <a:r>
                        <a:rPr lang="en-US" sz="1000" b="1" dirty="0">
                          <a:solidFill>
                            <a:schemeClr val="tx1"/>
                          </a:solidFill>
                          <a:latin typeface="Arial" panose="020B0604020202020204" pitchFamily="34" charset="0"/>
                          <a:cs typeface="Arial" panose="020B0604020202020204" pitchFamily="34" charset="0"/>
                        </a:rPr>
                        <a:t>Israel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B0 Detectors (Si tracking and PbWO4)</a:t>
                      </a:r>
                    </a:p>
                  </a:txBody>
                  <a:tcPr/>
                </a:tc>
                <a:extLst>
                  <a:ext uri="{0D108BD9-81ED-4DB2-BD59-A6C34878D82A}">
                    <a16:rowId xmlns:a16="http://schemas.microsoft.com/office/drawing/2014/main" val="4196413477"/>
                  </a:ext>
                </a:extLst>
              </a:tr>
              <a:tr h="389796">
                <a:tc>
                  <a:txBody>
                    <a:bodyPr/>
                    <a:lstStyle/>
                    <a:p>
                      <a:r>
                        <a:rPr lang="en-US" sz="1000" b="1" dirty="0">
                          <a:solidFill>
                            <a:schemeClr val="tx1"/>
                          </a:solidFill>
                          <a:latin typeface="Arial" panose="020B0604020202020204" pitchFamily="34" charset="0"/>
                          <a:cs typeface="Arial" panose="020B0604020202020204" pitchFamily="34" charset="0"/>
                        </a:rPr>
                        <a:t>Japan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Interested</a:t>
                      </a:r>
                      <a:r>
                        <a:rPr lang="en-US" sz="1000" baseline="0" dirty="0">
                          <a:solidFill>
                            <a:schemeClr val="tx1"/>
                          </a:solidFill>
                          <a:latin typeface="Arial" panose="020B0604020202020204" pitchFamily="34" charset="0"/>
                          <a:cs typeface="Arial" panose="020B0604020202020204" pitchFamily="34" charset="0"/>
                        </a:rPr>
                        <a:t> </a:t>
                      </a:r>
                      <a:r>
                        <a:rPr lang="en-US" sz="1000" dirty="0">
                          <a:solidFill>
                            <a:schemeClr val="tx1"/>
                          </a:solidFill>
                          <a:latin typeface="Arial" panose="020B0604020202020204" pitchFamily="34" charset="0"/>
                          <a:cs typeface="Arial" panose="020B0604020202020204" pitchFamily="34" charset="0"/>
                        </a:rPr>
                        <a:t>in a US-Japan agreement; Aims at full scope of Zero-Degree Calorimeter in collaboration with Taiwan/Korea. Pursuit of full scope of barrel AC-LGAD detector as EIC-Asia consortium. Contribution to DAQ/streaming. Possible aerogel.</a:t>
                      </a:r>
                    </a:p>
                  </a:txBody>
                  <a:tcPr/>
                </a:tc>
                <a:extLst>
                  <a:ext uri="{0D108BD9-81ED-4DB2-BD59-A6C34878D82A}">
                    <a16:rowId xmlns:a16="http://schemas.microsoft.com/office/drawing/2014/main" val="1567486306"/>
                  </a:ext>
                </a:extLst>
              </a:tr>
              <a:tr h="412685">
                <a:tc>
                  <a:txBody>
                    <a:bodyPr/>
                    <a:lstStyle/>
                    <a:p>
                      <a:r>
                        <a:rPr lang="en-US" sz="1000" b="1" dirty="0">
                          <a:solidFill>
                            <a:schemeClr val="tx1"/>
                          </a:solidFill>
                          <a:latin typeface="Arial" panose="020B0604020202020204" pitchFamily="34" charset="0"/>
                          <a:cs typeface="Arial" panose="020B0604020202020204" pitchFamily="34" charset="0"/>
                        </a:rPr>
                        <a:t>Korea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Aims at major scope for fiber-based barrel EM calorimeter,</a:t>
                      </a:r>
                      <a:r>
                        <a:rPr lang="en-US" sz="1000" baseline="0" dirty="0">
                          <a:solidFill>
                            <a:schemeClr val="tx1"/>
                          </a:solidFill>
                          <a:latin typeface="Arial" panose="020B0604020202020204" pitchFamily="34" charset="0"/>
                          <a:cs typeface="Arial" panose="020B0604020202020204" pitchFamily="34" charset="0"/>
                        </a:rPr>
                        <a:t> Also work packages for</a:t>
                      </a:r>
                      <a:r>
                        <a:rPr lang="en-US" sz="1000" dirty="0">
                          <a:solidFill>
                            <a:schemeClr val="tx1"/>
                          </a:solidFill>
                          <a:latin typeface="Arial" panose="020B0604020202020204" pitchFamily="34" charset="0"/>
                          <a:cs typeface="Arial" panose="020B0604020202020204" pitchFamily="34" charset="0"/>
                        </a:rPr>
                        <a:t> barrel AC-LGAD and Si-based hadronic calorimetry for ZDC.as part of EIC-Asia consortium (includes also </a:t>
                      </a:r>
                      <a:r>
                        <a:rPr lang="en-US" sz="1000" dirty="0" err="1">
                          <a:solidFill>
                            <a:schemeClr val="tx1"/>
                          </a:solidFill>
                          <a:latin typeface="Arial" panose="020B0604020202020204" pitchFamily="34" charset="0"/>
                          <a:cs typeface="Arial" panose="020B0604020202020204" pitchFamily="34" charset="0"/>
                        </a:rPr>
                        <a:t>Japan,Taiwan</a:t>
                      </a:r>
                      <a:r>
                        <a:rPr lang="en-US" sz="1000" dirty="0">
                          <a:solidFill>
                            <a:schemeClr val="tx1"/>
                          </a:solidFill>
                          <a:latin typeface="Arial" panose="020B0604020202020204" pitchFamily="34" charset="0"/>
                          <a:cs typeface="Arial" panose="020B0604020202020204" pitchFamily="34" charset="0"/>
                        </a:rPr>
                        <a:t>), Collaboration on Si tracking detector</a:t>
                      </a:r>
                      <a:r>
                        <a:rPr lang="en-US" sz="1000" baseline="0" dirty="0">
                          <a:solidFill>
                            <a:schemeClr val="tx1"/>
                          </a:solidFill>
                          <a:latin typeface="Arial" panose="020B0604020202020204" pitchFamily="34" charset="0"/>
                          <a:cs typeface="Arial" panose="020B0604020202020204" pitchFamily="34" charset="0"/>
                        </a:rPr>
                        <a:t>. </a:t>
                      </a:r>
                      <a:endParaRPr lang="en-US" sz="10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14002649"/>
                  </a:ext>
                </a:extLst>
              </a:tr>
              <a:tr h="217625">
                <a:tc>
                  <a:txBody>
                    <a:bodyPr/>
                    <a:lstStyle/>
                    <a:p>
                      <a:r>
                        <a:rPr lang="en-US" sz="1000" b="1" dirty="0">
                          <a:solidFill>
                            <a:schemeClr val="tx1"/>
                          </a:solidFill>
                          <a:latin typeface="Arial" panose="020B0604020202020204" pitchFamily="34" charset="0"/>
                          <a:cs typeface="Arial" panose="020B0604020202020204" pitchFamily="34" charset="0"/>
                        </a:rPr>
                        <a:t>Poland</a:t>
                      </a:r>
                    </a:p>
                  </a:txBody>
                  <a:tcPr/>
                </a:tc>
                <a:tc>
                  <a:txBody>
                    <a:bodyPr/>
                    <a:lstStyle/>
                    <a:p>
                      <a:r>
                        <a:rPr lang="en-US" sz="1000" dirty="0">
                          <a:solidFill>
                            <a:schemeClr val="tx1"/>
                          </a:solidFill>
                          <a:latin typeface="Arial" panose="020B0604020202020204" pitchFamily="34" charset="0"/>
                          <a:cs typeface="Arial" panose="020B0604020202020204" pitchFamily="34" charset="0"/>
                        </a:rPr>
                        <a:t>Actively working with ministry/funding agency; Interested in detectors along the beam line (luminosity detector, Roman Pots)</a:t>
                      </a:r>
                    </a:p>
                  </a:txBody>
                  <a:tcPr/>
                </a:tc>
                <a:extLst>
                  <a:ext uri="{0D108BD9-81ED-4DB2-BD59-A6C34878D82A}">
                    <a16:rowId xmlns:a16="http://schemas.microsoft.com/office/drawing/2014/main" val="3408921962"/>
                  </a:ext>
                </a:extLst>
              </a:tr>
              <a:tr h="198120">
                <a:tc>
                  <a:txBody>
                    <a:bodyPr/>
                    <a:lstStyle/>
                    <a:p>
                      <a:r>
                        <a:rPr lang="en-US" sz="1000" b="1" dirty="0">
                          <a:solidFill>
                            <a:schemeClr val="tx1"/>
                          </a:solidFill>
                          <a:latin typeface="Arial" panose="020B0604020202020204" pitchFamily="34" charset="0"/>
                          <a:cs typeface="Arial" panose="020B0604020202020204" pitchFamily="34" charset="0"/>
                        </a:rPr>
                        <a:t>Taiwan</a:t>
                      </a:r>
                    </a:p>
                  </a:txBody>
                  <a:tcPr/>
                </a:tc>
                <a:tc>
                  <a:txBody>
                    <a:bodyPr/>
                    <a:lstStyle/>
                    <a:p>
                      <a:r>
                        <a:rPr lang="en-US" sz="1000" dirty="0">
                          <a:solidFill>
                            <a:schemeClr val="tx1"/>
                          </a:solidFill>
                          <a:latin typeface="Arial" panose="020B0604020202020204" pitchFamily="34" charset="0"/>
                          <a:cs typeface="Arial" panose="020B0604020202020204" pitchFamily="34" charset="0"/>
                        </a:rPr>
                        <a:t>Pursuit of full scope of barrel AC-LGAD as part of EIC-Asia consortium. LYSO-based EM calorimeter for ZDC, Also optical readout/fiber. Possible later interest in PCBs. Computing.</a:t>
                      </a:r>
                    </a:p>
                  </a:txBody>
                  <a:tcPr/>
                </a:tc>
                <a:extLst>
                  <a:ext uri="{0D108BD9-81ED-4DB2-BD59-A6C34878D82A}">
                    <a16:rowId xmlns:a16="http://schemas.microsoft.com/office/drawing/2014/main" val="1697182557"/>
                  </a:ext>
                </a:extLst>
              </a:tr>
              <a:tr h="198120">
                <a:tc>
                  <a:txBody>
                    <a:bodyPr/>
                    <a:lstStyle/>
                    <a:p>
                      <a:r>
                        <a:rPr lang="en-US" sz="1000" b="1" dirty="0">
                          <a:solidFill>
                            <a:schemeClr val="tx1"/>
                          </a:solidFill>
                          <a:latin typeface="Arial" panose="020B0604020202020204" pitchFamily="34" charset="0"/>
                          <a:cs typeface="Arial" panose="020B0604020202020204" pitchFamily="34" charset="0"/>
                        </a:rPr>
                        <a:t>UK</a:t>
                      </a:r>
                    </a:p>
                  </a:txBody>
                  <a:tcPr/>
                </a:tc>
                <a:tc>
                  <a:txBody>
                    <a:bodyPr/>
                    <a:lstStyle/>
                    <a:p>
                      <a:r>
                        <a:rPr lang="en-US" sz="1000" dirty="0">
                          <a:solidFill>
                            <a:schemeClr val="tx1"/>
                          </a:solidFill>
                          <a:latin typeface="Arial" panose="020B0604020202020204" pitchFamily="34" charset="0"/>
                          <a:cs typeface="Arial" panose="020B0604020202020204" pitchFamily="34" charset="0"/>
                        </a:rPr>
                        <a:t>STFC seed funding for UK detector R&amp;D (3M£). Interest in Si/MAPS tracker, polarimetry and detectors along the beams (Low-Q2/</a:t>
                      </a:r>
                      <a:r>
                        <a:rPr lang="en-US" sz="1000" dirty="0" err="1">
                          <a:solidFill>
                            <a:schemeClr val="tx1"/>
                          </a:solidFill>
                          <a:latin typeface="Arial" panose="020B0604020202020204" pitchFamily="34" charset="0"/>
                          <a:cs typeface="Arial" panose="020B0604020202020204" pitchFamily="34" charset="0"/>
                        </a:rPr>
                        <a:t>TimePix</a:t>
                      </a:r>
                      <a:r>
                        <a:rPr lang="en-US" sz="1000" dirty="0">
                          <a:solidFill>
                            <a:schemeClr val="tx1"/>
                          </a:solidFill>
                          <a:latin typeface="Arial" panose="020B0604020202020204" pitchFamily="34" charset="0"/>
                          <a:cs typeface="Arial" panose="020B0604020202020204" pitchFamily="34" charset="0"/>
                        </a:rPr>
                        <a:t>). Follow-up STFC/UKRI request for 5-7 years submitted early 2023 (includes accelerator part).</a:t>
                      </a:r>
                    </a:p>
                  </a:txBody>
                  <a:tcPr/>
                </a:tc>
                <a:extLst>
                  <a:ext uri="{0D108BD9-81ED-4DB2-BD59-A6C34878D82A}">
                    <a16:rowId xmlns:a16="http://schemas.microsoft.com/office/drawing/2014/main" val="3815060802"/>
                  </a:ext>
                </a:extLst>
              </a:tr>
            </a:tbl>
          </a:graphicData>
        </a:graphic>
      </p:graphicFrame>
    </p:spTree>
    <p:extLst>
      <p:ext uri="{BB962C8B-B14F-4D97-AF65-F5344CB8AC3E}">
        <p14:creationId xmlns:p14="http://schemas.microsoft.com/office/powerpoint/2010/main" val="1216212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967EAA-45C4-48B5-8BD8-90475BE175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3576" y="3520439"/>
            <a:ext cx="2024063" cy="2619375"/>
          </a:xfrm>
          <a:prstGeom prst="rect">
            <a:avLst/>
          </a:prstGeom>
          <a:effectLst>
            <a:outerShdw blurRad="292100" dist="139700" dir="2700000" algn="ctr" rotWithShape="0">
              <a:srgbClr val="000000">
                <a:alpha val="65000"/>
              </a:srgbClr>
            </a:outerShdw>
          </a:effectLst>
          <a:scene3d>
            <a:camera prst="orthographicFront"/>
            <a:lightRig rig="threePt" dir="t"/>
          </a:scene3d>
          <a:sp3d>
            <a:bevelT/>
          </a:sp3d>
        </p:spPr>
      </p:pic>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a:xfrm>
            <a:off x="0" y="1"/>
            <a:ext cx="9144000" cy="553980"/>
          </a:xfrm>
        </p:spPr>
        <p:txBody>
          <a:bodyPr>
            <a:normAutofit/>
          </a:bodyPr>
          <a:lstStyle/>
          <a:p>
            <a:r>
              <a:rPr lang="en-US" sz="3000" dirty="0">
                <a:latin typeface="Arial" panose="020B0604020202020204" pitchFamily="34" charset="0"/>
                <a:cs typeface="Arial" panose="020B0604020202020204" pitchFamily="34" charset="0"/>
              </a:rPr>
              <a:t>EIC Science is Well Known and Highly Cited</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38</a:t>
            </a:fld>
            <a:endParaRPr lang="en-US" dirty="0"/>
          </a:p>
        </p:txBody>
      </p:sp>
      <p:sp>
        <p:nvSpPr>
          <p:cNvPr id="7" name="Content Placeholder 2">
            <a:extLst>
              <a:ext uri="{FF2B5EF4-FFF2-40B4-BE49-F238E27FC236}">
                <a16:creationId xmlns:a16="http://schemas.microsoft.com/office/drawing/2014/main" id="{E00769AD-C469-483B-80D6-B81101D5ED6C}"/>
              </a:ext>
            </a:extLst>
          </p:cNvPr>
          <p:cNvSpPr txBox="1">
            <a:spLocks/>
          </p:cNvSpPr>
          <p:nvPr/>
        </p:nvSpPr>
        <p:spPr>
          <a:xfrm>
            <a:off x="142240" y="3777685"/>
            <a:ext cx="6122852" cy="161837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Year-long EIC User Group driven EIC Yellow Report activity (December 2019 – February 2021)</a:t>
            </a:r>
          </a:p>
          <a:p>
            <a:pPr lvl="1">
              <a:buFont typeface="Courier New" panose="02070309020205020404" pitchFamily="49" charset="0"/>
              <a:buChar char="o"/>
            </a:pPr>
            <a:r>
              <a:rPr lang="en-US" sz="2000" dirty="0"/>
              <a:t>Science Requirements and Detector Concepts for the EIC</a:t>
            </a:r>
          </a:p>
          <a:p>
            <a:pPr lvl="1">
              <a:buFont typeface="Courier New" panose="02070309020205020404" pitchFamily="49" charset="0"/>
              <a:buChar char="o"/>
            </a:pPr>
            <a:r>
              <a:rPr lang="en-US" sz="2000" dirty="0"/>
              <a:t>arXiv:2103.05419 &amp; Nucl. Phys. A 1026 (2022) 122447 – </a:t>
            </a:r>
            <a:r>
              <a:rPr lang="en-US" sz="2000" b="1" dirty="0">
                <a:solidFill>
                  <a:srgbClr val="FF0000"/>
                </a:solidFill>
              </a:rPr>
              <a:t>595 citations (08/20/2023)</a:t>
            </a:r>
          </a:p>
        </p:txBody>
      </p:sp>
      <p:sp>
        <p:nvSpPr>
          <p:cNvPr id="5" name="Content Placeholder 2">
            <a:extLst>
              <a:ext uri="{FF2B5EF4-FFF2-40B4-BE49-F238E27FC236}">
                <a16:creationId xmlns:a16="http://schemas.microsoft.com/office/drawing/2014/main" id="{B18CC96E-20DC-9613-0469-1219D3C39B78}"/>
              </a:ext>
            </a:extLst>
          </p:cNvPr>
          <p:cNvSpPr txBox="1">
            <a:spLocks/>
          </p:cNvSpPr>
          <p:nvPr/>
        </p:nvSpPr>
        <p:spPr>
          <a:xfrm>
            <a:off x="142240" y="858276"/>
            <a:ext cx="6122852" cy="161837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EIC White Paper that guided the EIC science written following a 10-week program at the Institute for Nuclear Theory</a:t>
            </a:r>
          </a:p>
          <a:p>
            <a:pPr lvl="1">
              <a:buFont typeface="Courier New" panose="02070309020205020404" pitchFamily="49" charset="0"/>
              <a:buChar char="o"/>
            </a:pPr>
            <a:r>
              <a:rPr lang="en-US" sz="2000" dirty="0"/>
              <a:t>Electron-Ion Collider: The Next QCD Frontier: understanding the glue that binds us all</a:t>
            </a:r>
          </a:p>
          <a:p>
            <a:pPr lvl="1">
              <a:buFont typeface="Courier New" panose="02070309020205020404" pitchFamily="49" charset="0"/>
              <a:buChar char="o"/>
            </a:pPr>
            <a:r>
              <a:rPr lang="en-US" sz="2000" dirty="0"/>
              <a:t>arXiV:1212.1701 &amp;  Eur. Phys. J. A 52 (2016) 9, 268 – </a:t>
            </a:r>
            <a:r>
              <a:rPr lang="en-US" sz="2000" b="1" dirty="0">
                <a:solidFill>
                  <a:srgbClr val="FF0000"/>
                </a:solidFill>
              </a:rPr>
              <a:t>1459 citations (08/20/2023)</a:t>
            </a:r>
          </a:p>
        </p:txBody>
      </p:sp>
      <p:pic>
        <p:nvPicPr>
          <p:cNvPr id="6" name="Picture 5">
            <a:extLst>
              <a:ext uri="{FF2B5EF4-FFF2-40B4-BE49-F238E27FC236}">
                <a16:creationId xmlns:a16="http://schemas.microsoft.com/office/drawing/2014/main" id="{F7FE5703-FE7A-5061-6101-BDC984C4B0C7}"/>
              </a:ext>
            </a:extLst>
          </p:cNvPr>
          <p:cNvPicPr>
            <a:picLocks noChangeAspect="1"/>
          </p:cNvPicPr>
          <p:nvPr/>
        </p:nvPicPr>
        <p:blipFill>
          <a:blip r:embed="rId4"/>
          <a:stretch>
            <a:fillRect/>
          </a:stretch>
        </p:blipFill>
        <p:spPr>
          <a:xfrm>
            <a:off x="6554180" y="687379"/>
            <a:ext cx="1942857" cy="2515809"/>
          </a:xfrm>
          <a:prstGeom prst="rect">
            <a:avLst/>
          </a:prstGeom>
          <a:effectLst>
            <a:outerShdw blurRad="292100" dist="139700" dir="2700000" algn="ctr" rotWithShape="0">
              <a:srgbClr val="000000">
                <a:alpha val="65000"/>
              </a:srgbClr>
            </a:outerShdw>
          </a:effectLst>
          <a:scene3d>
            <a:camera prst="orthographicFront"/>
            <a:lightRig rig="threePt" dir="t"/>
          </a:scene3d>
          <a:sp3d>
            <a:bevelT/>
            <a:bevelB w="0" h="0"/>
          </a:sp3d>
        </p:spPr>
      </p:pic>
      <p:sp>
        <p:nvSpPr>
          <p:cNvPr id="9" name="TextBox 8">
            <a:extLst>
              <a:ext uri="{FF2B5EF4-FFF2-40B4-BE49-F238E27FC236}">
                <a16:creationId xmlns:a16="http://schemas.microsoft.com/office/drawing/2014/main" id="{2BDCFE34-5558-6C0A-D878-1A07B8F2D3C2}"/>
              </a:ext>
            </a:extLst>
          </p:cNvPr>
          <p:cNvSpPr txBox="1"/>
          <p:nvPr/>
        </p:nvSpPr>
        <p:spPr>
          <a:xfrm>
            <a:off x="1333500" y="5939788"/>
            <a:ext cx="4597734" cy="461665"/>
          </a:xfrm>
          <a:prstGeom prst="rect">
            <a:avLst/>
          </a:prstGeom>
          <a:solidFill>
            <a:srgbClr val="FFFF00"/>
          </a:solidFill>
        </p:spPr>
        <p:txBody>
          <a:bodyPr wrap="none" rtlCol="0">
            <a:spAutoFit/>
          </a:bodyPr>
          <a:lstStyle/>
          <a:p>
            <a:pPr algn="l"/>
            <a:r>
              <a:rPr lang="en-US" sz="2400" dirty="0">
                <a:latin typeface="Arial" panose="020B0604020202020204" pitchFamily="34" charset="0"/>
                <a:cs typeface="Arial" panose="020B0604020202020204" pitchFamily="34" charset="0"/>
              </a:rPr>
              <a:t>The EIC is a facility for the world</a:t>
            </a:r>
          </a:p>
        </p:txBody>
      </p:sp>
    </p:spTree>
    <p:extLst>
      <p:ext uri="{BB962C8B-B14F-4D97-AF65-F5344CB8AC3E}">
        <p14:creationId xmlns:p14="http://schemas.microsoft.com/office/powerpoint/2010/main" val="37278527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314F9-58B7-4F65-9EC3-9A89BF7963FC}"/>
              </a:ext>
            </a:extLst>
          </p:cNvPr>
          <p:cNvSpPr>
            <a:spLocks noGrp="1"/>
          </p:cNvSpPr>
          <p:nvPr>
            <p:ph type="title"/>
          </p:nvPr>
        </p:nvSpPr>
        <p:spPr>
          <a:xfrm>
            <a:off x="0" y="11151"/>
            <a:ext cx="9143999" cy="666975"/>
          </a:xfrm>
        </p:spPr>
        <p:txBody>
          <a:bodyPr/>
          <a:lstStyle/>
          <a:p>
            <a:r>
              <a:rPr lang="en-US" dirty="0"/>
              <a:t>Summary</a:t>
            </a:r>
          </a:p>
        </p:txBody>
      </p:sp>
      <p:sp>
        <p:nvSpPr>
          <p:cNvPr id="4" name="Slide Number Placeholder 3">
            <a:extLst>
              <a:ext uri="{FF2B5EF4-FFF2-40B4-BE49-F238E27FC236}">
                <a16:creationId xmlns:a16="http://schemas.microsoft.com/office/drawing/2014/main" id="{EDD32D58-F317-4CBF-B56D-1E65209DA4BC}"/>
              </a:ext>
            </a:extLst>
          </p:cNvPr>
          <p:cNvSpPr>
            <a:spLocks noGrp="1"/>
          </p:cNvSpPr>
          <p:nvPr>
            <p:ph type="sldNum" sz="quarter" idx="12"/>
          </p:nvPr>
        </p:nvSpPr>
        <p:spPr/>
        <p:txBody>
          <a:bodyPr/>
          <a:lstStyle/>
          <a:p>
            <a:fld id="{893C5830-40F3-F04E-B2E3-10E6672BA8FF}" type="slidenum">
              <a:rPr lang="en-US" smtClean="0"/>
              <a:t>39</a:t>
            </a:fld>
            <a:endParaRPr lang="en-US" dirty="0"/>
          </a:p>
        </p:txBody>
      </p:sp>
      <p:sp>
        <p:nvSpPr>
          <p:cNvPr id="5" name="TextBox 4">
            <a:extLst>
              <a:ext uri="{FF2B5EF4-FFF2-40B4-BE49-F238E27FC236}">
                <a16:creationId xmlns:a16="http://schemas.microsoft.com/office/drawing/2014/main" id="{BC660D4D-D815-9B14-4330-22A2CB52FBD2}"/>
              </a:ext>
            </a:extLst>
          </p:cNvPr>
          <p:cNvSpPr txBox="1"/>
          <p:nvPr/>
        </p:nvSpPr>
        <p:spPr>
          <a:xfrm>
            <a:off x="427753" y="678126"/>
            <a:ext cx="8288492" cy="5893921"/>
          </a:xfrm>
          <a:prstGeom prst="rect">
            <a:avLst/>
          </a:prstGeom>
          <a:noFill/>
        </p:spPr>
        <p:txBody>
          <a:bodyPr wrap="square" rtlCol="0">
            <a:spAutoFit/>
          </a:bodyPr>
          <a:lstStyle/>
          <a:p>
            <a:pPr marL="342900" indent="-342900">
              <a:spcAft>
                <a:spcPts val="600"/>
              </a:spcAft>
              <a:buFont typeface="Symbol" pitchFamily="2" charset="2"/>
              <a:buChar char=""/>
            </a:pPr>
            <a:r>
              <a:rPr lang="en-US" sz="2200" dirty="0">
                <a:effectLst/>
                <a:latin typeface="Arial" panose="020B0604020202020204" pitchFamily="34" charset="0"/>
                <a:ea typeface="Calibri" panose="020F0502020204030204" pitchFamily="34" charset="0"/>
                <a:cs typeface="Arial" panose="020B0604020202020204" pitchFamily="34" charset="0"/>
              </a:rPr>
              <a:t>EIC is a unique, high-energy, high-luminosity, polarized beam collider that will be one of the most challenging and exciting accelerator complexes ever built -- only collider in next decade(s).</a:t>
            </a:r>
          </a:p>
          <a:p>
            <a:pPr marL="342900" indent="-342900">
              <a:spcAft>
                <a:spcPts val="600"/>
              </a:spcAft>
              <a:buFont typeface="Symbol" pitchFamily="2" charset="2"/>
              <a:buChar char=""/>
            </a:pPr>
            <a:r>
              <a:rPr lang="en-US" sz="2200" dirty="0">
                <a:effectLst/>
                <a:latin typeface="Arial" panose="020B0604020202020204" pitchFamily="34" charset="0"/>
                <a:ea typeface="Calibri" panose="020F0502020204030204" pitchFamily="34" charset="0"/>
                <a:cs typeface="Arial" panose="020B0604020202020204" pitchFamily="34" charset="0"/>
              </a:rPr>
              <a:t>EIC project scope includes the complete infrastructure, accelerators, and detector required to meet the performance and science requirements.</a:t>
            </a:r>
          </a:p>
          <a:p>
            <a:pPr marL="342900" marR="0" lvl="0" indent="-342900">
              <a:spcBef>
                <a:spcPts val="0"/>
              </a:spcBef>
              <a:spcAft>
                <a:spcPts val="600"/>
              </a:spcAft>
              <a:buFont typeface="Symbol" pitchFamily="2" charset="2"/>
              <a:buChar char=""/>
            </a:pPr>
            <a:r>
              <a:rPr lang="en-US" sz="2200" dirty="0">
                <a:effectLst/>
                <a:latin typeface="Arial" panose="020B0604020202020204" pitchFamily="34" charset="0"/>
                <a:ea typeface="Calibri" panose="020F0502020204030204" pitchFamily="34" charset="0"/>
                <a:cs typeface="Arial" panose="020B0604020202020204" pitchFamily="34" charset="0"/>
              </a:rPr>
              <a:t>Strong support for the EIC with increasing international engagement.</a:t>
            </a:r>
          </a:p>
          <a:p>
            <a:pPr marL="800100" lvl="1" indent="-342900">
              <a:spcAft>
                <a:spcPts val="600"/>
              </a:spcAft>
              <a:buFont typeface="Symbol" pitchFamily="2" charset="2"/>
              <a:buChar char=""/>
            </a:pPr>
            <a:r>
              <a:rPr lang="en-US" sz="2200" dirty="0" err="1">
                <a:latin typeface="Arial" panose="020B0604020202020204" pitchFamily="34" charset="0"/>
                <a:ea typeface="Calibri" panose="020F0502020204030204" pitchFamily="34" charset="0"/>
                <a:cs typeface="Arial" panose="020B0604020202020204" pitchFamily="34" charset="0"/>
              </a:rPr>
              <a:t>ePIC</a:t>
            </a:r>
            <a:r>
              <a:rPr lang="en-US" sz="2200" dirty="0">
                <a:latin typeface="Arial" panose="020B0604020202020204" pitchFamily="34" charset="0"/>
                <a:ea typeface="Calibri" panose="020F0502020204030204" pitchFamily="34" charset="0"/>
                <a:cs typeface="Arial" panose="020B0604020202020204" pitchFamily="34" charset="0"/>
              </a:rPr>
              <a:t> Collaboration formed</a:t>
            </a:r>
          </a:p>
          <a:p>
            <a:pPr marL="800100" lvl="1" indent="-342900">
              <a:spcAft>
                <a:spcPts val="600"/>
              </a:spcAft>
              <a:buFont typeface="Symbol" pitchFamily="2" charset="2"/>
              <a:buChar char=""/>
            </a:pPr>
            <a:r>
              <a:rPr lang="en-US" sz="2200" dirty="0">
                <a:latin typeface="Arial" panose="020B0604020202020204" pitchFamily="34" charset="0"/>
                <a:ea typeface="Calibri" panose="020F0502020204030204" pitchFamily="34" charset="0"/>
                <a:cs typeface="Arial" panose="020B0604020202020204" pitchFamily="34" charset="0"/>
              </a:rPr>
              <a:t>1</a:t>
            </a:r>
            <a:r>
              <a:rPr lang="en-US" sz="2200" baseline="30000" dirty="0">
                <a:latin typeface="Arial" panose="020B0604020202020204" pitchFamily="34" charset="0"/>
                <a:ea typeface="Calibri" panose="020F0502020204030204" pitchFamily="34" charset="0"/>
                <a:cs typeface="Arial" panose="020B0604020202020204" pitchFamily="34" charset="0"/>
              </a:rPr>
              <a:t>st</a:t>
            </a:r>
            <a:r>
              <a:rPr lang="en-US" sz="2200" dirty="0">
                <a:latin typeface="Arial" panose="020B0604020202020204" pitchFamily="34" charset="0"/>
                <a:ea typeface="Calibri" panose="020F0502020204030204" pitchFamily="34" charset="0"/>
                <a:cs typeface="Arial" panose="020B0604020202020204" pitchFamily="34" charset="0"/>
              </a:rPr>
              <a:t> Resource Review Board meeting in April 2023 and 2</a:t>
            </a:r>
            <a:r>
              <a:rPr lang="en-US" sz="2200" baseline="30000" dirty="0">
                <a:latin typeface="Arial" panose="020B0604020202020204" pitchFamily="34" charset="0"/>
                <a:ea typeface="Calibri" panose="020F0502020204030204" pitchFamily="34" charset="0"/>
                <a:cs typeface="Arial" panose="020B0604020202020204" pitchFamily="34" charset="0"/>
              </a:rPr>
              <a:t>nd </a:t>
            </a:r>
            <a:r>
              <a:rPr lang="en-US" sz="2200" dirty="0">
                <a:latin typeface="Arial" panose="020B0604020202020204" pitchFamily="34" charset="0"/>
                <a:ea typeface="Calibri" panose="020F0502020204030204" pitchFamily="34" charset="0"/>
                <a:cs typeface="Arial" panose="020B0604020202020204" pitchFamily="34" charset="0"/>
              </a:rPr>
              <a:t>meeting planned for December 2023</a:t>
            </a:r>
          </a:p>
          <a:p>
            <a:pPr marL="342900" marR="0" lvl="0" indent="-342900">
              <a:spcBef>
                <a:spcPts val="0"/>
              </a:spcBef>
              <a:spcAft>
                <a:spcPts val="600"/>
              </a:spcAft>
              <a:buFont typeface="Symbol" pitchFamily="2" charset="2"/>
              <a:buChar char=""/>
            </a:pPr>
            <a:r>
              <a:rPr lang="en-US" sz="2200" dirty="0">
                <a:effectLst/>
                <a:latin typeface="Arial" panose="020B0604020202020204" pitchFamily="34" charset="0"/>
                <a:ea typeface="Calibri" panose="020F0502020204030204" pitchFamily="34" charset="0"/>
                <a:cs typeface="Arial" panose="020B0604020202020204" pitchFamily="34" charset="0"/>
              </a:rPr>
              <a:t>We are successfully building the collaborations and project team, establishing partnerships, preparing for DOE CD-3A, and making the maximum technical progress with the funding available.</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8871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52122" y="128686"/>
            <a:ext cx="4010555" cy="664218"/>
          </a:xfrm>
        </p:spPr>
        <p:txBody>
          <a:bodyPr>
            <a:noAutofit/>
          </a:bodyPr>
          <a:lstStyle/>
          <a:p>
            <a:pPr algn="l"/>
            <a:r>
              <a:rPr lang="en-US" sz="3200" dirty="0">
                <a:latin typeface="Arial" panose="020B0604020202020204" pitchFamily="34" charset="0"/>
                <a:cs typeface="Arial" panose="020B0604020202020204" pitchFamily="34" charset="0"/>
              </a:rPr>
              <a:t>Project Requirements</a:t>
            </a:r>
          </a:p>
        </p:txBody>
      </p:sp>
      <p:pic>
        <p:nvPicPr>
          <p:cNvPr id="6" name="Picture 5" descr="Diagram&#10;&#10;Description automatically generated">
            <a:extLst>
              <a:ext uri="{FF2B5EF4-FFF2-40B4-BE49-F238E27FC236}">
                <a16:creationId xmlns:a16="http://schemas.microsoft.com/office/drawing/2014/main" id="{0809BD1E-2A87-4899-871D-FD8B59AD2D46}"/>
              </a:ext>
            </a:extLst>
          </p:cNvPr>
          <p:cNvPicPr>
            <a:picLocks noChangeAspect="1"/>
          </p:cNvPicPr>
          <p:nvPr/>
        </p:nvPicPr>
        <p:blipFill>
          <a:blip r:embed="rId2"/>
          <a:stretch>
            <a:fillRect/>
          </a:stretch>
        </p:blipFill>
        <p:spPr>
          <a:xfrm>
            <a:off x="134227" y="946010"/>
            <a:ext cx="3430905" cy="4431030"/>
          </a:xfrm>
          <a:prstGeom prst="rect">
            <a:avLst/>
          </a:prstGeom>
        </p:spPr>
      </p:pic>
      <p:sp>
        <p:nvSpPr>
          <p:cNvPr id="17" name="TextBox 16">
            <a:extLst>
              <a:ext uri="{FF2B5EF4-FFF2-40B4-BE49-F238E27FC236}">
                <a16:creationId xmlns:a16="http://schemas.microsoft.com/office/drawing/2014/main" id="{CF775D41-B9AA-458F-857A-7E6F93C23746}"/>
              </a:ext>
            </a:extLst>
          </p:cNvPr>
          <p:cNvSpPr txBox="1"/>
          <p:nvPr/>
        </p:nvSpPr>
        <p:spPr>
          <a:xfrm>
            <a:off x="4010554" y="1711688"/>
            <a:ext cx="4706553" cy="388106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charset="0"/>
                <a:cs typeface="Arial" charset="0"/>
              </a:rPr>
              <a:t>Project Design Goals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High Luminosity: L= 10</a:t>
            </a:r>
            <a:r>
              <a:rPr kumimoji="0" lang="en-US" sz="1800" b="0" i="0" u="none" strike="noStrike" kern="1200" cap="none" spc="0" normalizeH="0" baseline="30000" noProof="0" dirty="0">
                <a:ln>
                  <a:noFill/>
                </a:ln>
                <a:solidFill>
                  <a:prstClr val="black"/>
                </a:solidFill>
                <a:effectLst/>
                <a:uLnTx/>
                <a:uFillTx/>
                <a:latin typeface="Arial" charset="0"/>
                <a:cs typeface="Arial" charset="0"/>
              </a:rPr>
              <a:t>33</a:t>
            </a:r>
            <a:r>
              <a:rPr kumimoji="0" lang="en-US" sz="1800" b="0" i="0" u="none" strike="noStrike" kern="1200" cap="none" spc="0" normalizeH="0" baseline="0" noProof="0" dirty="0">
                <a:ln>
                  <a:noFill/>
                </a:ln>
                <a:solidFill>
                  <a:prstClr val="black"/>
                </a:solidFill>
                <a:effectLst/>
                <a:uLnTx/>
                <a:uFillTx/>
                <a:latin typeface="Arial" charset="0"/>
                <a:cs typeface="Arial" charset="0"/>
              </a:rPr>
              <a:t> – 10</a:t>
            </a:r>
            <a:r>
              <a:rPr kumimoji="0" lang="en-US" sz="1800" b="0" i="0" u="none" strike="noStrike" kern="1200" cap="none" spc="0" normalizeH="0" baseline="30000" noProof="0" dirty="0">
                <a:ln>
                  <a:noFill/>
                </a:ln>
                <a:solidFill>
                  <a:prstClr val="black"/>
                </a:solidFill>
                <a:effectLst/>
                <a:uLnTx/>
                <a:uFillTx/>
                <a:latin typeface="Arial" charset="0"/>
                <a:cs typeface="Arial" charset="0"/>
              </a:rPr>
              <a:t>34</a:t>
            </a:r>
            <a:r>
              <a:rPr kumimoji="0" lang="en-US" sz="1800" b="0" i="0" u="none" strike="noStrike" kern="1200" cap="none" spc="0" normalizeH="0" baseline="0" noProof="0" dirty="0">
                <a:ln>
                  <a:noFill/>
                </a:ln>
                <a:solidFill>
                  <a:prstClr val="black"/>
                </a:solidFill>
                <a:effectLst/>
                <a:uLnTx/>
                <a:uFillTx/>
                <a:latin typeface="Arial" charset="0"/>
                <a:cs typeface="Arial" charset="0"/>
              </a:rPr>
              <a:t>cm</a:t>
            </a:r>
            <a:r>
              <a:rPr kumimoji="0" lang="en-US" sz="1800" b="0" i="0" u="none" strike="noStrike" kern="1200" cap="none" spc="0" normalizeH="0" baseline="30000" noProof="0" dirty="0">
                <a:ln>
                  <a:noFill/>
                </a:ln>
                <a:solidFill>
                  <a:prstClr val="black"/>
                </a:solidFill>
                <a:effectLst/>
                <a:uLnTx/>
                <a:uFillTx/>
                <a:latin typeface="Arial" charset="0"/>
                <a:cs typeface="Arial" charset="0"/>
              </a:rPr>
              <a:t>-2</a:t>
            </a:r>
            <a:r>
              <a:rPr kumimoji="0" lang="en-US" sz="1800" b="0" i="0" u="none" strike="noStrike" kern="1200" cap="none" spc="0" normalizeH="0" baseline="0" noProof="0" dirty="0">
                <a:ln>
                  <a:noFill/>
                </a:ln>
                <a:solidFill>
                  <a:prstClr val="black"/>
                </a:solidFill>
                <a:effectLst/>
                <a:uLnTx/>
                <a:uFillTx/>
                <a:latin typeface="Arial" charset="0"/>
                <a:cs typeface="Arial" charset="0"/>
              </a:rPr>
              <a:t>sec</a:t>
            </a:r>
            <a:r>
              <a:rPr kumimoji="0" lang="en-US" sz="1800" b="0" i="0" u="none" strike="noStrike" kern="1200" cap="none" spc="0" normalizeH="0" baseline="30000" noProof="0" dirty="0">
                <a:ln>
                  <a:noFill/>
                </a:ln>
                <a:solidFill>
                  <a:prstClr val="black"/>
                </a:solidFill>
                <a:effectLst/>
                <a:uLnTx/>
                <a:uFillTx/>
                <a:latin typeface="Arial" charset="0"/>
                <a:cs typeface="Arial" charset="0"/>
              </a:rPr>
              <a:t>-1</a:t>
            </a:r>
            <a:r>
              <a:rPr kumimoji="0" lang="en-US" sz="1800" b="0" i="0" u="none" strike="noStrike" kern="1200" cap="none" spc="0" normalizeH="0" baseline="0" noProof="0" dirty="0">
                <a:ln>
                  <a:noFill/>
                </a:ln>
                <a:solidFill>
                  <a:prstClr val="black"/>
                </a:solidFill>
                <a:effectLst/>
                <a:uLnTx/>
                <a:uFillTx/>
                <a:latin typeface="Arial" charset="0"/>
                <a:cs typeface="Arial" charset="0"/>
              </a:rPr>
              <a:t>, 10 – 100 fb</a:t>
            </a:r>
            <a:r>
              <a:rPr kumimoji="0" lang="en-US" sz="1800" b="0" i="0" u="none" strike="noStrike" kern="1200" cap="none" spc="0" normalizeH="0" baseline="30000" noProof="0" dirty="0">
                <a:ln>
                  <a:noFill/>
                </a:ln>
                <a:solidFill>
                  <a:prstClr val="black"/>
                </a:solidFill>
                <a:effectLst/>
                <a:uLnTx/>
                <a:uFillTx/>
                <a:latin typeface="Arial" charset="0"/>
                <a:cs typeface="Arial" charset="0"/>
              </a:rPr>
              <a:t>-1</a:t>
            </a:r>
            <a:r>
              <a:rPr kumimoji="0" lang="en-US" sz="1800" b="0" i="0" u="none" strike="noStrike" kern="1200" cap="none" spc="0" normalizeH="0" baseline="0" noProof="0" dirty="0">
                <a:ln>
                  <a:noFill/>
                </a:ln>
                <a:solidFill>
                  <a:prstClr val="black"/>
                </a:solidFill>
                <a:effectLst/>
                <a:uLnTx/>
                <a:uFillTx/>
                <a:latin typeface="Arial" charset="0"/>
                <a:cs typeface="Arial" charset="0"/>
              </a:rPr>
              <a:t>/year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Highly Polarized Beams:  70%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Center of Mass Energy Range: </a:t>
            </a:r>
            <a:r>
              <a:rPr kumimoji="0" lang="en-US" sz="1800" b="0" i="0" u="none" strike="noStrike" kern="1200" cap="none" spc="0" normalizeH="0" baseline="0" noProof="0" dirty="0" err="1">
                <a:ln>
                  <a:noFill/>
                </a:ln>
                <a:solidFill>
                  <a:prstClr val="black"/>
                </a:solidFill>
                <a:effectLst/>
                <a:uLnTx/>
                <a:uFillTx/>
                <a:latin typeface="Arial" charset="0"/>
                <a:cs typeface="Arial" charset="0"/>
              </a:rPr>
              <a:t>E</a:t>
            </a:r>
            <a:r>
              <a:rPr kumimoji="0" lang="en-US" sz="1800" b="0" i="0" u="none" strike="noStrike" kern="1200" cap="none" spc="0" normalizeH="0" baseline="-25000" noProof="0" dirty="0" err="1">
                <a:ln>
                  <a:noFill/>
                </a:ln>
                <a:solidFill>
                  <a:prstClr val="black"/>
                </a:solidFill>
                <a:effectLst/>
                <a:uLnTx/>
                <a:uFillTx/>
                <a:latin typeface="Arial" charset="0"/>
                <a:cs typeface="Arial" charset="0"/>
              </a:rPr>
              <a:t>cm</a:t>
            </a:r>
            <a:r>
              <a:rPr kumimoji="0" lang="en-US" sz="1800" b="0" i="0" u="none" strike="noStrike" kern="1200" cap="none" spc="0" normalizeH="0" baseline="0" noProof="0" dirty="0">
                <a:ln>
                  <a:noFill/>
                </a:ln>
                <a:solidFill>
                  <a:prstClr val="black"/>
                </a:solidFill>
                <a:effectLst/>
                <a:uLnTx/>
                <a:uFillTx/>
                <a:latin typeface="Arial" charset="0"/>
                <a:cs typeface="Arial" charset="0"/>
              </a:rPr>
              <a:t> = 29 – 140 GeV</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Ion Species Range:  protons – Uranium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Detector Acceptance and Good Background Conditions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Accommodate a Second Interaction Region (IR)</a:t>
            </a:r>
          </a:p>
        </p:txBody>
      </p:sp>
      <p:pic>
        <p:nvPicPr>
          <p:cNvPr id="18" name="Picture 17">
            <a:extLst>
              <a:ext uri="{FF2B5EF4-FFF2-40B4-BE49-F238E27FC236}">
                <a16:creationId xmlns:a16="http://schemas.microsoft.com/office/drawing/2014/main" id="{CB21BAEE-3EC5-4B79-A0B4-80B6DF973051}"/>
              </a:ext>
            </a:extLst>
          </p:cNvPr>
          <p:cNvPicPr>
            <a:picLocks noChangeAspect="1"/>
          </p:cNvPicPr>
          <p:nvPr/>
        </p:nvPicPr>
        <p:blipFill>
          <a:blip r:embed="rId3"/>
          <a:stretch>
            <a:fillRect/>
          </a:stretch>
        </p:blipFill>
        <p:spPr>
          <a:xfrm>
            <a:off x="5529627" y="34209"/>
            <a:ext cx="1686878" cy="1692212"/>
          </a:xfrm>
          <a:prstGeom prst="rect">
            <a:avLst/>
          </a:prstGeom>
          <a:ln>
            <a:noFill/>
          </a:ln>
          <a:effectLst>
            <a:softEdge rad="112500"/>
          </a:effectLst>
        </p:spPr>
      </p:pic>
      <p:pic>
        <p:nvPicPr>
          <p:cNvPr id="19" name="Picture 18">
            <a:extLst>
              <a:ext uri="{FF2B5EF4-FFF2-40B4-BE49-F238E27FC236}">
                <a16:creationId xmlns:a16="http://schemas.microsoft.com/office/drawing/2014/main" id="{8AA8A9B8-78EA-4429-A9E6-9E90E2C0475C}"/>
              </a:ext>
            </a:extLst>
          </p:cNvPr>
          <p:cNvPicPr>
            <a:picLocks/>
          </p:cNvPicPr>
          <p:nvPr/>
        </p:nvPicPr>
        <p:blipFill rotWithShape="1">
          <a:blip r:embed="rId4"/>
          <a:srcRect t="4402" b="5563"/>
          <a:stretch/>
        </p:blipFill>
        <p:spPr>
          <a:xfrm>
            <a:off x="3712187" y="26941"/>
            <a:ext cx="1661541" cy="1672288"/>
          </a:xfrm>
          <a:prstGeom prst="rect">
            <a:avLst/>
          </a:prstGeom>
          <a:ln>
            <a:noFill/>
          </a:ln>
          <a:effectLst>
            <a:softEdge rad="112500"/>
          </a:effectLst>
        </p:spPr>
      </p:pic>
      <p:pic>
        <p:nvPicPr>
          <p:cNvPr id="20" name="Picture 19">
            <a:extLst>
              <a:ext uri="{FF2B5EF4-FFF2-40B4-BE49-F238E27FC236}">
                <a16:creationId xmlns:a16="http://schemas.microsoft.com/office/drawing/2014/main" id="{3B33C25B-EB9E-4B91-B399-92332A684572}"/>
              </a:ext>
            </a:extLst>
          </p:cNvPr>
          <p:cNvPicPr>
            <a:picLocks/>
          </p:cNvPicPr>
          <p:nvPr/>
        </p:nvPicPr>
        <p:blipFill rotWithShape="1">
          <a:blip r:embed="rId5"/>
          <a:srcRect b="18716"/>
          <a:stretch/>
        </p:blipFill>
        <p:spPr>
          <a:xfrm>
            <a:off x="7398337" y="-3054"/>
            <a:ext cx="1634490" cy="1729475"/>
          </a:xfrm>
          <a:prstGeom prst="rect">
            <a:avLst/>
          </a:prstGeom>
          <a:ln>
            <a:noFill/>
          </a:ln>
          <a:effectLst>
            <a:softEdge rad="112500"/>
          </a:effectLst>
        </p:spPr>
      </p:pic>
      <p:sp>
        <p:nvSpPr>
          <p:cNvPr id="22" name="TextBox 21">
            <a:extLst>
              <a:ext uri="{FF2B5EF4-FFF2-40B4-BE49-F238E27FC236}">
                <a16:creationId xmlns:a16="http://schemas.microsoft.com/office/drawing/2014/main" id="{C32EBC74-CE33-4157-BA23-87E830830BFF}"/>
              </a:ext>
            </a:extLst>
          </p:cNvPr>
          <p:cNvSpPr txBox="1"/>
          <p:nvPr/>
        </p:nvSpPr>
        <p:spPr>
          <a:xfrm>
            <a:off x="1152495" y="3638222"/>
            <a:ext cx="1209329"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IR-6, </a:t>
            </a:r>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Detector</a:t>
            </a:r>
          </a:p>
        </p:txBody>
      </p:sp>
      <p:sp>
        <p:nvSpPr>
          <p:cNvPr id="23" name="Oval 22">
            <a:extLst>
              <a:ext uri="{FF2B5EF4-FFF2-40B4-BE49-F238E27FC236}">
                <a16:creationId xmlns:a16="http://schemas.microsoft.com/office/drawing/2014/main" id="{03D4B890-EEF7-4695-BF1D-F46F42066728}"/>
              </a:ext>
            </a:extLst>
          </p:cNvPr>
          <p:cNvSpPr/>
          <p:nvPr/>
        </p:nvSpPr>
        <p:spPr>
          <a:xfrm>
            <a:off x="1355835" y="3142591"/>
            <a:ext cx="557048" cy="556312"/>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82591" y="2605213"/>
            <a:ext cx="915146" cy="814881"/>
            <a:chOff x="82591" y="2605213"/>
            <a:chExt cx="915146" cy="814881"/>
          </a:xfrm>
        </p:grpSpPr>
        <p:sp>
          <p:nvSpPr>
            <p:cNvPr id="21" name="Oval 20">
              <a:extLst>
                <a:ext uri="{FF2B5EF4-FFF2-40B4-BE49-F238E27FC236}">
                  <a16:creationId xmlns:a16="http://schemas.microsoft.com/office/drawing/2014/main" id="{03D4B890-EEF7-4695-BF1D-F46F42066728}"/>
                </a:ext>
              </a:extLst>
            </p:cNvPr>
            <p:cNvSpPr/>
            <p:nvPr/>
          </p:nvSpPr>
          <p:spPr>
            <a:xfrm>
              <a:off x="440689" y="2605213"/>
              <a:ext cx="557048" cy="556312"/>
            </a:xfrm>
            <a:prstGeom prst="ellipse">
              <a:avLst/>
            </a:prstGeom>
            <a:no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32EBC74-CE33-4157-BA23-87E830830BFF}"/>
                </a:ext>
              </a:extLst>
            </p:cNvPr>
            <p:cNvSpPr txBox="1"/>
            <p:nvPr/>
          </p:nvSpPr>
          <p:spPr>
            <a:xfrm>
              <a:off x="82591" y="3081540"/>
              <a:ext cx="59419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IR-8</a:t>
              </a:r>
            </a:p>
          </p:txBody>
        </p:sp>
      </p:grpSp>
      <p:grpSp>
        <p:nvGrpSpPr>
          <p:cNvPr id="27" name="Group 26"/>
          <p:cNvGrpSpPr/>
          <p:nvPr/>
        </p:nvGrpSpPr>
        <p:grpSpPr>
          <a:xfrm>
            <a:off x="7959821" y="4821255"/>
            <a:ext cx="915146" cy="814881"/>
            <a:chOff x="82591" y="2605213"/>
            <a:chExt cx="915146" cy="814881"/>
          </a:xfrm>
        </p:grpSpPr>
        <p:sp>
          <p:nvSpPr>
            <p:cNvPr id="28" name="Oval 27">
              <a:extLst>
                <a:ext uri="{FF2B5EF4-FFF2-40B4-BE49-F238E27FC236}">
                  <a16:creationId xmlns:a16="http://schemas.microsoft.com/office/drawing/2014/main" id="{03D4B890-EEF7-4695-BF1D-F46F42066728}"/>
                </a:ext>
              </a:extLst>
            </p:cNvPr>
            <p:cNvSpPr/>
            <p:nvPr/>
          </p:nvSpPr>
          <p:spPr>
            <a:xfrm>
              <a:off x="440689" y="2605213"/>
              <a:ext cx="557048" cy="556312"/>
            </a:xfrm>
            <a:prstGeom prst="ellipse">
              <a:avLst/>
            </a:prstGeom>
            <a:no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32EBC74-CE33-4157-BA23-87E830830BFF}"/>
                </a:ext>
              </a:extLst>
            </p:cNvPr>
            <p:cNvSpPr txBox="1"/>
            <p:nvPr/>
          </p:nvSpPr>
          <p:spPr>
            <a:xfrm>
              <a:off x="82591" y="3081540"/>
              <a:ext cx="59419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IR-8</a:t>
              </a:r>
            </a:p>
          </p:txBody>
        </p:sp>
      </p:grpSp>
      <p:sp>
        <p:nvSpPr>
          <p:cNvPr id="30"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a:xfrm>
            <a:off x="0" y="6676960"/>
            <a:ext cx="2057400" cy="178758"/>
          </a:xfrm>
        </p:spPr>
        <p:txBody>
          <a:bodyPr/>
          <a:lstStyle/>
          <a:p>
            <a:fld id="{893C5830-40F3-F04E-B2E3-10E6672BA8FF}" type="slidenum">
              <a:rPr lang="en-US" smtClean="0"/>
              <a:pPr/>
              <a:t>4</a:t>
            </a:fld>
            <a:endParaRPr lang="en-US" dirty="0"/>
          </a:p>
        </p:txBody>
      </p:sp>
      <p:sp>
        <p:nvSpPr>
          <p:cNvPr id="4" name="Content Placeholder 2">
            <a:extLst>
              <a:ext uri="{FF2B5EF4-FFF2-40B4-BE49-F238E27FC236}">
                <a16:creationId xmlns:a16="http://schemas.microsoft.com/office/drawing/2014/main" id="{A3282C64-3606-97E3-61E3-2A076040CD14}"/>
              </a:ext>
            </a:extLst>
          </p:cNvPr>
          <p:cNvSpPr txBox="1">
            <a:spLocks/>
          </p:cNvSpPr>
          <p:nvPr/>
        </p:nvSpPr>
        <p:spPr>
          <a:xfrm>
            <a:off x="427068" y="5664065"/>
            <a:ext cx="8447899" cy="982415"/>
          </a:xfrm>
          <a:prstGeom prst="rect">
            <a:avLst/>
          </a:prstGeom>
          <a:solidFill>
            <a:srgbClr val="0432FF"/>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bg1"/>
                </a:solidFill>
              </a:rPr>
              <a:t>Conceptual design scope and expected performance meets or exceed NSAC Long Range Plan (2015) and the EIC White Paper requirements endorsed by NAS (2018).</a:t>
            </a:r>
          </a:p>
        </p:txBody>
      </p:sp>
    </p:spTree>
    <p:extLst>
      <p:ext uri="{BB962C8B-B14F-4D97-AF65-F5344CB8AC3E}">
        <p14:creationId xmlns:p14="http://schemas.microsoft.com/office/powerpoint/2010/main" val="467202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1B65FD-E01F-EB4E-8F8F-289318C279CB}"/>
              </a:ext>
            </a:extLst>
          </p:cNvPr>
          <p:cNvSpPr>
            <a:spLocks noGrp="1"/>
          </p:cNvSpPr>
          <p:nvPr>
            <p:ph idx="1"/>
          </p:nvPr>
        </p:nvSpPr>
        <p:spPr>
          <a:xfrm>
            <a:off x="426720" y="586952"/>
            <a:ext cx="8260080" cy="6090008"/>
          </a:xfrm>
        </p:spPr>
        <p:txBody>
          <a:bodyPr>
            <a:normAutofit/>
          </a:bodyPr>
          <a:lstStyle/>
          <a:p>
            <a:pPr marL="285750" indent="-285750">
              <a:lnSpc>
                <a:spcPct val="110000"/>
              </a:lnSpc>
              <a:buFont typeface="Wingdings" panose="05000000000000000000" pitchFamily="2" charset="2"/>
              <a:buChar char="q"/>
            </a:pPr>
            <a:r>
              <a:rPr lang="en-US" b="1" dirty="0"/>
              <a:t>“Now is the time to realize the EIC in the U.S.”</a:t>
            </a:r>
            <a:r>
              <a:rPr lang="en-US" dirty="0"/>
              <a:t> (LRP 2015).</a:t>
            </a:r>
          </a:p>
          <a:p>
            <a:pPr marL="742950" lvl="1" indent="-285750">
              <a:lnSpc>
                <a:spcPct val="110000"/>
              </a:lnSpc>
              <a:spcBef>
                <a:spcPts val="0"/>
              </a:spcBef>
              <a:buFont typeface="Courier New" panose="02070309020205020404" pitchFamily="49" charset="0"/>
              <a:buChar char="o"/>
            </a:pPr>
            <a:r>
              <a:rPr lang="en-US" dirty="0"/>
              <a:t>The scientific foundation for an EIC was built over two decades, from an initiative in LRP 2002 through an unnumbered recommendation in LRP 2007 to a formal numbered recommendation in LRP 2015.</a:t>
            </a:r>
          </a:p>
          <a:p>
            <a:pPr marL="742950" lvl="1" indent="-285750">
              <a:lnSpc>
                <a:spcPct val="110000"/>
              </a:lnSpc>
              <a:spcBef>
                <a:spcPts val="0"/>
              </a:spcBef>
              <a:buFont typeface="Courier New" panose="02070309020205020404" pitchFamily="49" charset="0"/>
              <a:buChar char="o"/>
            </a:pPr>
            <a:r>
              <a:rPr lang="en-US" dirty="0"/>
              <a:t>The 2018 NAS Report concluded: “EIC science is compelling, timely and fundamental.”</a:t>
            </a:r>
          </a:p>
          <a:p>
            <a:pPr marL="742950" lvl="1" indent="-285750">
              <a:lnSpc>
                <a:spcPct val="110000"/>
              </a:lnSpc>
              <a:spcBef>
                <a:spcPts val="0"/>
              </a:spcBef>
              <a:spcAft>
                <a:spcPts val="600"/>
              </a:spcAft>
              <a:buFont typeface="Courier New" panose="02070309020205020404" pitchFamily="49" charset="0"/>
              <a:buChar char="o"/>
            </a:pPr>
            <a:r>
              <a:rPr lang="en-US" dirty="0"/>
              <a:t>The QCD community support for EIC remains broad and near-unanimous.</a:t>
            </a:r>
          </a:p>
          <a:p>
            <a:pPr>
              <a:lnSpc>
                <a:spcPct val="110000"/>
              </a:lnSpc>
              <a:spcBef>
                <a:spcPts val="0"/>
              </a:spcBef>
            </a:pPr>
            <a:r>
              <a:rPr lang="en-US" sz="1600" dirty="0">
                <a:sym typeface="Wingdings" pitchFamily="2" charset="2"/>
              </a:rPr>
              <a:t>The EIC User Group currently stands at </a:t>
            </a:r>
            <a:r>
              <a:rPr lang="en-US" sz="1600" b="1" dirty="0">
                <a:sym typeface="Wingdings" pitchFamily="2" charset="2"/>
              </a:rPr>
              <a:t>1405 members in 37 countries.</a:t>
            </a:r>
          </a:p>
          <a:p>
            <a:pPr lvl="1">
              <a:lnSpc>
                <a:spcPct val="110000"/>
              </a:lnSpc>
              <a:spcBef>
                <a:spcPts val="0"/>
              </a:spcBef>
            </a:pPr>
            <a:r>
              <a:rPr lang="en-US" dirty="0">
                <a:sym typeface="Wingdings" pitchFamily="2" charset="2"/>
              </a:rPr>
              <a:t>This is a strong community that has delivered on the EIC Science White Paper(s), the EIC Yellow Report, and three detector proposals now culminating in </a:t>
            </a:r>
            <a:r>
              <a:rPr lang="en-US" dirty="0" err="1">
                <a:sym typeface="Wingdings" pitchFamily="2" charset="2"/>
              </a:rPr>
              <a:t>ePIC</a:t>
            </a:r>
            <a:r>
              <a:rPr lang="en-US" dirty="0">
                <a:sym typeface="Wingdings" pitchFamily="2" charset="2"/>
              </a:rPr>
              <a:t>.</a:t>
            </a:r>
          </a:p>
          <a:p>
            <a:pPr lvl="1">
              <a:lnSpc>
                <a:spcPct val="110000"/>
              </a:lnSpc>
              <a:spcBef>
                <a:spcPts val="0"/>
              </a:spcBef>
              <a:spcAft>
                <a:spcPts val="600"/>
              </a:spcAft>
            </a:pPr>
            <a:r>
              <a:rPr lang="en-US" dirty="0">
                <a:sym typeface="Wingdings" pitchFamily="2" charset="2"/>
              </a:rPr>
              <a:t>Efforts towards the </a:t>
            </a:r>
            <a:r>
              <a:rPr lang="en-US" dirty="0" err="1">
                <a:sym typeface="Wingdings" pitchFamily="2" charset="2"/>
              </a:rPr>
              <a:t>ePIC</a:t>
            </a:r>
            <a:r>
              <a:rPr lang="en-US" dirty="0">
                <a:sym typeface="Wingdings" pitchFamily="2" charset="2"/>
              </a:rPr>
              <a:t> detector and a path to a 2</a:t>
            </a:r>
            <a:r>
              <a:rPr lang="en-US" baseline="30000" dirty="0">
                <a:sym typeface="Wingdings" pitchFamily="2" charset="2"/>
              </a:rPr>
              <a:t>nd</a:t>
            </a:r>
            <a:r>
              <a:rPr lang="en-US" dirty="0">
                <a:sym typeface="Wingdings" pitchFamily="2" charset="2"/>
              </a:rPr>
              <a:t> detector are ongoing.  </a:t>
            </a:r>
          </a:p>
          <a:p>
            <a:pPr>
              <a:lnSpc>
                <a:spcPct val="110000"/>
              </a:lnSpc>
              <a:spcBef>
                <a:spcPts val="0"/>
              </a:spcBef>
            </a:pPr>
            <a:r>
              <a:rPr lang="en-US" sz="1600" b="1" dirty="0">
                <a:sym typeface="Wingdings" pitchFamily="2" charset="2"/>
              </a:rPr>
              <a:t>Recent IRA funding resulted in a phase change </a:t>
            </a:r>
            <a:r>
              <a:rPr lang="en-US" sz="1600" dirty="0">
                <a:sym typeface="Wingdings" pitchFamily="2" charset="2"/>
              </a:rPr>
              <a:t>– the schedule for EIC to CD-3 (~2025) is likely to be technically driven.</a:t>
            </a:r>
          </a:p>
          <a:p>
            <a:pPr lvl="1">
              <a:lnSpc>
                <a:spcPct val="110000"/>
              </a:lnSpc>
              <a:spcBef>
                <a:spcPts val="0"/>
              </a:spcBef>
            </a:pPr>
            <a:r>
              <a:rPr lang="en-US" dirty="0">
                <a:sym typeface="Wingdings" pitchFamily="2" charset="2"/>
              </a:rPr>
              <a:t>This underscores DOE/SC is committed to EIC as a top priority.</a:t>
            </a:r>
          </a:p>
          <a:p>
            <a:pPr lvl="1">
              <a:lnSpc>
                <a:spcPct val="110000"/>
              </a:lnSpc>
              <a:spcBef>
                <a:spcPts val="0"/>
              </a:spcBef>
              <a:spcAft>
                <a:spcPts val="600"/>
              </a:spcAft>
            </a:pPr>
            <a:r>
              <a:rPr lang="en-US" dirty="0">
                <a:sym typeface="Wingdings" pitchFamily="2" charset="2"/>
              </a:rPr>
              <a:t>The immediate focus of the EIC Project will be to reach CD-3A (Early 2024).</a:t>
            </a:r>
          </a:p>
          <a:p>
            <a:pPr>
              <a:lnSpc>
                <a:spcPct val="110000"/>
              </a:lnSpc>
              <a:spcBef>
                <a:spcPts val="0"/>
              </a:spcBef>
            </a:pPr>
            <a:r>
              <a:rPr lang="en-US" sz="1600" b="1" dirty="0">
                <a:sym typeface="Wingdings" pitchFamily="2" charset="2"/>
              </a:rPr>
              <a:t>There will be one EIC with this high level of performance in the world.</a:t>
            </a:r>
          </a:p>
          <a:p>
            <a:pPr lvl="1">
              <a:lnSpc>
                <a:spcPct val="110000"/>
              </a:lnSpc>
              <a:spcBef>
                <a:spcPts val="0"/>
              </a:spcBef>
            </a:pPr>
            <a:r>
              <a:rPr lang="en-US" dirty="0">
                <a:sym typeface="Wingdings" pitchFamily="2" charset="2"/>
              </a:rPr>
              <a:t>The EIC will be on the frontiers of nuclear science, accelerator, and detector technologies.</a:t>
            </a:r>
          </a:p>
          <a:p>
            <a:pPr lvl="1">
              <a:lnSpc>
                <a:spcPct val="110000"/>
              </a:lnSpc>
              <a:spcBef>
                <a:spcPts val="0"/>
              </a:spcBef>
            </a:pPr>
            <a:r>
              <a:rPr lang="en-US" dirty="0">
                <a:sym typeface="Wingdings" pitchFamily="2" charset="2"/>
              </a:rPr>
              <a:t>Strong support for the EIC with increasing international engagement – Various possible in-kind contributions to detector construction are maturing with funding agencies worldwide.</a:t>
            </a:r>
          </a:p>
        </p:txBody>
      </p:sp>
      <p:sp>
        <p:nvSpPr>
          <p:cNvPr id="4" name="Slide Number Placeholder 3">
            <a:extLst>
              <a:ext uri="{FF2B5EF4-FFF2-40B4-BE49-F238E27FC236}">
                <a16:creationId xmlns:a16="http://schemas.microsoft.com/office/drawing/2014/main" id="{5B413100-D152-7940-8BC6-D83B6C5744D8}"/>
              </a:ext>
            </a:extLst>
          </p:cNvPr>
          <p:cNvSpPr>
            <a:spLocks noGrp="1"/>
          </p:cNvSpPr>
          <p:nvPr>
            <p:ph type="sldNum" sz="quarter" idx="12"/>
          </p:nvPr>
        </p:nvSpPr>
        <p:spPr/>
        <p:txBody>
          <a:bodyPr/>
          <a:lstStyle/>
          <a:p>
            <a:fld id="{893C5830-40F3-F04E-B2E3-10E6672BA8FF}" type="slidenum">
              <a:rPr lang="en-US" smtClean="0"/>
              <a:pPr/>
              <a:t>40</a:t>
            </a:fld>
            <a:endParaRPr lang="en-US"/>
          </a:p>
        </p:txBody>
      </p:sp>
      <p:sp>
        <p:nvSpPr>
          <p:cNvPr id="5" name="Title 4">
            <a:extLst>
              <a:ext uri="{FF2B5EF4-FFF2-40B4-BE49-F238E27FC236}">
                <a16:creationId xmlns:a16="http://schemas.microsoft.com/office/drawing/2014/main" id="{ADD91619-9E4C-7B42-B84B-D77CF864B4B8}"/>
              </a:ext>
            </a:extLst>
          </p:cNvPr>
          <p:cNvSpPr>
            <a:spLocks noGrp="1"/>
          </p:cNvSpPr>
          <p:nvPr>
            <p:ph type="title"/>
          </p:nvPr>
        </p:nvSpPr>
        <p:spPr/>
        <p:txBody>
          <a:bodyPr/>
          <a:lstStyle/>
          <a:p>
            <a:r>
              <a:rPr lang="en-US" dirty="0"/>
              <a:t>Take-Away Messages</a:t>
            </a:r>
          </a:p>
        </p:txBody>
      </p:sp>
    </p:spTree>
    <p:extLst>
      <p:ext uri="{BB962C8B-B14F-4D97-AF65-F5344CB8AC3E}">
        <p14:creationId xmlns:p14="http://schemas.microsoft.com/office/powerpoint/2010/main" val="131587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3C5830-40F3-F04E-B2E3-10E6672BA8FF}" type="slidenum">
              <a:rPr lang="en-US" smtClean="0"/>
              <a:pPr/>
              <a:t>41</a:t>
            </a:fld>
            <a:endParaRPr lang="en-US"/>
          </a:p>
        </p:txBody>
      </p:sp>
      <p:pic>
        <p:nvPicPr>
          <p:cNvPr id="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08" y="2791630"/>
            <a:ext cx="9052560" cy="2637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500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0" y="0"/>
            <a:ext cx="9144000" cy="1026159"/>
          </a:xfrm>
          <a:scene3d>
            <a:camera prst="orthographicFront">
              <a:rot lat="0" lon="0" rev="0"/>
            </a:camera>
            <a:lightRig rig="threePt" dir="t"/>
          </a:scene3d>
        </p:spPr>
        <p:txBody>
          <a:bodyPr>
            <a:noAutofit/>
          </a:bodyPr>
          <a:lstStyle/>
          <a:p>
            <a:r>
              <a:rPr lang="en-US" dirty="0"/>
              <a:t>The Scientific Foundation for an EIC was Built Over Two Decades</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42</a:t>
            </a:fld>
            <a:endParaRPr lang="en-US" dirty="0"/>
          </a:p>
        </p:txBody>
      </p:sp>
      <p:grpSp>
        <p:nvGrpSpPr>
          <p:cNvPr id="23" name="Group 22">
            <a:extLst>
              <a:ext uri="{FF2B5EF4-FFF2-40B4-BE49-F238E27FC236}">
                <a16:creationId xmlns:a16="http://schemas.microsoft.com/office/drawing/2014/main" id="{37D445C3-64F6-1D6D-DA70-41BEB9B90B5D}"/>
              </a:ext>
            </a:extLst>
          </p:cNvPr>
          <p:cNvGrpSpPr/>
          <p:nvPr/>
        </p:nvGrpSpPr>
        <p:grpSpPr>
          <a:xfrm>
            <a:off x="86780" y="1109058"/>
            <a:ext cx="1548531" cy="2512409"/>
            <a:chOff x="5715000" y="3352800"/>
            <a:chExt cx="2003425" cy="2819400"/>
          </a:xfrm>
        </p:grpSpPr>
        <p:sp>
          <p:nvSpPr>
            <p:cNvPr id="24" name="Text Box 33">
              <a:extLst>
                <a:ext uri="{FF2B5EF4-FFF2-40B4-BE49-F238E27FC236}">
                  <a16:creationId xmlns:a16="http://schemas.microsoft.com/office/drawing/2014/main" id="{797C557A-7CE8-BF33-D4EC-46C92193EB36}"/>
                </a:ext>
              </a:extLst>
            </p:cNvPr>
            <p:cNvSpPr txBox="1">
              <a:spLocks noChangeArrowheads="1"/>
            </p:cNvSpPr>
            <p:nvPr/>
          </p:nvSpPr>
          <p:spPr bwMode="auto">
            <a:xfrm>
              <a:off x="6400801" y="3352800"/>
              <a:ext cx="612588" cy="300214"/>
            </a:xfrm>
            <a:prstGeom prst="rect">
              <a:avLst/>
            </a:prstGeom>
            <a:noFill/>
            <a:ln w="9525">
              <a:noFill/>
              <a:miter lim="800000"/>
              <a:headEnd/>
              <a:tailEnd/>
            </a:ln>
            <a:effectLst/>
          </p:spPr>
          <p:txBody>
            <a:bodyPr wrap="none" lIns="82058" tIns="41029" rIns="82058" bIns="41029">
              <a:spAutoFit/>
            </a:bodyPr>
            <a:lstStyle/>
            <a:p>
              <a:pPr defTabSz="820738">
                <a:defRPr/>
              </a:pPr>
              <a:r>
                <a:rPr lang="en-US" sz="1200" dirty="0">
                  <a:effectLst>
                    <a:outerShdw blurRad="38100" dist="38100" dir="2700000" algn="tl">
                      <a:srgbClr val="C0C0C0"/>
                    </a:outerShdw>
                  </a:effectLst>
                  <a:latin typeface="Times New Roman" pitchFamily="18" charset="0"/>
                </a:rPr>
                <a:t>2002</a:t>
              </a:r>
            </a:p>
          </p:txBody>
        </p:sp>
        <p:pic>
          <p:nvPicPr>
            <p:cNvPr id="25" name="Picture 35" descr="LRP2002_Cover">
              <a:extLst>
                <a:ext uri="{FF2B5EF4-FFF2-40B4-BE49-F238E27FC236}">
                  <a16:creationId xmlns:a16="http://schemas.microsoft.com/office/drawing/2014/main" id="{5EBBA62F-7268-44E2-BDED-D32435FDC6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3581400"/>
              <a:ext cx="2003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5">
            <a:extLst>
              <a:ext uri="{FF2B5EF4-FFF2-40B4-BE49-F238E27FC236}">
                <a16:creationId xmlns:a16="http://schemas.microsoft.com/office/drawing/2014/main" id="{247DCFAE-D28F-49B8-CE67-7FAA6A74F379}"/>
              </a:ext>
            </a:extLst>
          </p:cNvPr>
          <p:cNvGrpSpPr/>
          <p:nvPr/>
        </p:nvGrpSpPr>
        <p:grpSpPr>
          <a:xfrm>
            <a:off x="1021179" y="1415676"/>
            <a:ext cx="1659010" cy="2467702"/>
            <a:chOff x="6796088" y="4034522"/>
            <a:chExt cx="2066925" cy="2823478"/>
          </a:xfrm>
        </p:grpSpPr>
        <p:sp>
          <p:nvSpPr>
            <p:cNvPr id="27" name="Text Box 38">
              <a:extLst>
                <a:ext uri="{FF2B5EF4-FFF2-40B4-BE49-F238E27FC236}">
                  <a16:creationId xmlns:a16="http://schemas.microsoft.com/office/drawing/2014/main" id="{0F580B66-71F2-93A3-F02D-5D1850CF2143}"/>
                </a:ext>
              </a:extLst>
            </p:cNvPr>
            <p:cNvSpPr txBox="1">
              <a:spLocks noChangeArrowheads="1"/>
            </p:cNvSpPr>
            <p:nvPr/>
          </p:nvSpPr>
          <p:spPr bwMode="auto">
            <a:xfrm>
              <a:off x="7582786" y="4034522"/>
              <a:ext cx="736416" cy="30609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2007</a:t>
              </a:r>
            </a:p>
          </p:txBody>
        </p:sp>
        <p:pic>
          <p:nvPicPr>
            <p:cNvPr id="28" name="Picture 39">
              <a:extLst>
                <a:ext uri="{FF2B5EF4-FFF2-40B4-BE49-F238E27FC236}">
                  <a16:creationId xmlns:a16="http://schemas.microsoft.com/office/drawing/2014/main" id="{E4865F80-7D1F-3D88-03D8-C42AB6E24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088" y="4281488"/>
              <a:ext cx="20669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 name="Picture 13">
            <a:extLst>
              <a:ext uri="{FF2B5EF4-FFF2-40B4-BE49-F238E27FC236}">
                <a16:creationId xmlns:a16="http://schemas.microsoft.com/office/drawing/2014/main" id="{A63D918F-3D43-0EF0-FE67-7308CFA387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17" t="14020" r="13893" b="21884"/>
          <a:stretch/>
        </p:blipFill>
        <p:spPr bwMode="auto">
          <a:xfrm>
            <a:off x="2026696" y="1896413"/>
            <a:ext cx="1772875" cy="22028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Text Box 38">
            <a:extLst>
              <a:ext uri="{FF2B5EF4-FFF2-40B4-BE49-F238E27FC236}">
                <a16:creationId xmlns:a16="http://schemas.microsoft.com/office/drawing/2014/main" id="{5FBE2990-89C3-A21C-7AAF-F2679F7A6A47}"/>
              </a:ext>
            </a:extLst>
          </p:cNvPr>
          <p:cNvSpPr txBox="1">
            <a:spLocks noChangeArrowheads="1"/>
          </p:cNvSpPr>
          <p:nvPr/>
        </p:nvSpPr>
        <p:spPr bwMode="auto">
          <a:xfrm>
            <a:off x="2722356" y="162926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2009</a:t>
            </a:r>
          </a:p>
        </p:txBody>
      </p:sp>
      <p:sp>
        <p:nvSpPr>
          <p:cNvPr id="36" name="Text Box 38">
            <a:extLst>
              <a:ext uri="{FF2B5EF4-FFF2-40B4-BE49-F238E27FC236}">
                <a16:creationId xmlns:a16="http://schemas.microsoft.com/office/drawing/2014/main" id="{D53E739D-867A-0172-8C66-C6667A795CA5}"/>
              </a:ext>
            </a:extLst>
          </p:cNvPr>
          <p:cNvSpPr txBox="1">
            <a:spLocks noChangeArrowheads="1"/>
          </p:cNvSpPr>
          <p:nvPr/>
        </p:nvSpPr>
        <p:spPr bwMode="auto">
          <a:xfrm>
            <a:off x="5493794" y="255861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2013</a:t>
            </a:r>
          </a:p>
        </p:txBody>
      </p:sp>
      <p:sp>
        <p:nvSpPr>
          <p:cNvPr id="37" name="Text Box 38">
            <a:extLst>
              <a:ext uri="{FF2B5EF4-FFF2-40B4-BE49-F238E27FC236}">
                <a16:creationId xmlns:a16="http://schemas.microsoft.com/office/drawing/2014/main" id="{B479A1E1-398C-7CC4-D644-3CE99D20D0A7}"/>
              </a:ext>
            </a:extLst>
          </p:cNvPr>
          <p:cNvSpPr txBox="1">
            <a:spLocks noChangeArrowheads="1"/>
          </p:cNvSpPr>
          <p:nvPr/>
        </p:nvSpPr>
        <p:spPr bwMode="auto">
          <a:xfrm>
            <a:off x="6304392" y="2887951"/>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2015</a:t>
            </a:r>
          </a:p>
        </p:txBody>
      </p:sp>
      <p:sp>
        <p:nvSpPr>
          <p:cNvPr id="38" name="Text Box 38">
            <a:extLst>
              <a:ext uri="{FF2B5EF4-FFF2-40B4-BE49-F238E27FC236}">
                <a16:creationId xmlns:a16="http://schemas.microsoft.com/office/drawing/2014/main" id="{D6B3A8F9-A4B4-6679-CFD5-A6BE11CFDEB4}"/>
              </a:ext>
            </a:extLst>
          </p:cNvPr>
          <p:cNvSpPr txBox="1">
            <a:spLocks noChangeArrowheads="1"/>
          </p:cNvSpPr>
          <p:nvPr/>
        </p:nvSpPr>
        <p:spPr bwMode="auto">
          <a:xfrm>
            <a:off x="7254535" y="3198633"/>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2018</a:t>
            </a:r>
          </a:p>
        </p:txBody>
      </p:sp>
      <p:grpSp>
        <p:nvGrpSpPr>
          <p:cNvPr id="5" name="Group 4">
            <a:extLst>
              <a:ext uri="{FF2B5EF4-FFF2-40B4-BE49-F238E27FC236}">
                <a16:creationId xmlns:a16="http://schemas.microsoft.com/office/drawing/2014/main" id="{EFC07D5E-7BF8-BCEF-FBE2-FDC17DFAB67E}"/>
              </a:ext>
            </a:extLst>
          </p:cNvPr>
          <p:cNvGrpSpPr/>
          <p:nvPr/>
        </p:nvGrpSpPr>
        <p:grpSpPr>
          <a:xfrm>
            <a:off x="3047727" y="2054998"/>
            <a:ext cx="1667303" cy="2357675"/>
            <a:chOff x="3231954" y="1960294"/>
            <a:chExt cx="1667303" cy="2357675"/>
          </a:xfrm>
        </p:grpSpPr>
        <p:pic>
          <p:nvPicPr>
            <p:cNvPr id="31" name="Picture 30">
              <a:extLst>
                <a:ext uri="{FF2B5EF4-FFF2-40B4-BE49-F238E27FC236}">
                  <a16:creationId xmlns:a16="http://schemas.microsoft.com/office/drawing/2014/main" id="{CC99C0F6-0595-4834-F588-934E77F60C66}"/>
                </a:ext>
              </a:extLst>
            </p:cNvPr>
            <p:cNvPicPr>
              <a:picLocks noChangeAspect="1"/>
            </p:cNvPicPr>
            <p:nvPr/>
          </p:nvPicPr>
          <p:blipFill>
            <a:blip r:embed="rId5"/>
            <a:stretch>
              <a:fillRect/>
            </a:stretch>
          </p:blipFill>
          <p:spPr>
            <a:xfrm>
              <a:off x="3231954" y="2215053"/>
              <a:ext cx="1628839" cy="2102916"/>
            </a:xfrm>
            <a:prstGeom prst="rect">
              <a:avLst/>
            </a:prstGeom>
            <a:ln>
              <a:solidFill>
                <a:schemeClr val="tx1"/>
              </a:solidFill>
            </a:ln>
          </p:spPr>
        </p:pic>
        <p:sp>
          <p:nvSpPr>
            <p:cNvPr id="35" name="Text Box 38">
              <a:extLst>
                <a:ext uri="{FF2B5EF4-FFF2-40B4-BE49-F238E27FC236}">
                  <a16:creationId xmlns:a16="http://schemas.microsoft.com/office/drawing/2014/main" id="{25D95485-D7C2-5AD6-44FD-EE14BC325439}"/>
                </a:ext>
              </a:extLst>
            </p:cNvPr>
            <p:cNvSpPr txBox="1">
              <a:spLocks noChangeArrowheads="1"/>
            </p:cNvSpPr>
            <p:nvPr/>
          </p:nvSpPr>
          <p:spPr bwMode="auto">
            <a:xfrm>
              <a:off x="3988605" y="1960294"/>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2010</a:t>
              </a:r>
            </a:p>
          </p:txBody>
        </p:sp>
        <p:sp>
          <p:nvSpPr>
            <p:cNvPr id="42" name="TextBox 41">
              <a:extLst>
                <a:ext uri="{FF2B5EF4-FFF2-40B4-BE49-F238E27FC236}">
                  <a16:creationId xmlns:a16="http://schemas.microsoft.com/office/drawing/2014/main" id="{1BD174D8-D909-07E8-4226-72D5B1F569C4}"/>
                </a:ext>
              </a:extLst>
            </p:cNvPr>
            <p:cNvSpPr txBox="1"/>
            <p:nvPr/>
          </p:nvSpPr>
          <p:spPr>
            <a:xfrm>
              <a:off x="3357006" y="2215876"/>
              <a:ext cx="1542251" cy="338554"/>
            </a:xfrm>
            <a:prstGeom prst="rect">
              <a:avLst/>
            </a:prstGeom>
            <a:solidFill>
              <a:schemeClr val="bg1"/>
            </a:solidFill>
          </p:spPr>
          <p:txBody>
            <a:bodyPr wrap="square" rtlCol="0">
              <a:spAutoFit/>
            </a:bodyPr>
            <a:lstStyle/>
            <a:p>
              <a:pPr fontAlgn="auto">
                <a:spcBef>
                  <a:spcPts val="0"/>
                </a:spcBef>
                <a:spcAft>
                  <a:spcPts val="0"/>
                </a:spcAft>
              </a:pPr>
              <a:r>
                <a:rPr lang="en-US" sz="800" dirty="0">
                  <a:solidFill>
                    <a:prstClr val="black"/>
                  </a:solidFill>
                  <a:latin typeface="Calibri"/>
                  <a:cs typeface="+mn-cs"/>
                </a:rPr>
                <a:t>Gluons and the Quark Sea at High Energies</a:t>
              </a:r>
            </a:p>
          </p:txBody>
        </p:sp>
      </p:grpSp>
      <p:sp>
        <p:nvSpPr>
          <p:cNvPr id="44" name="Text Box 38">
            <a:extLst>
              <a:ext uri="{FF2B5EF4-FFF2-40B4-BE49-F238E27FC236}">
                <a16:creationId xmlns:a16="http://schemas.microsoft.com/office/drawing/2014/main" id="{E75D2DE1-B4C8-06E3-7BA4-58005E389115}"/>
              </a:ext>
            </a:extLst>
          </p:cNvPr>
          <p:cNvSpPr txBox="1">
            <a:spLocks noChangeArrowheads="1"/>
          </p:cNvSpPr>
          <p:nvPr/>
        </p:nvSpPr>
        <p:spPr bwMode="auto">
          <a:xfrm>
            <a:off x="4715030" y="2303944"/>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2012</a:t>
            </a:r>
          </a:p>
        </p:txBody>
      </p:sp>
      <p:sp>
        <p:nvSpPr>
          <p:cNvPr id="45" name="TextBox 44">
            <a:extLst>
              <a:ext uri="{FF2B5EF4-FFF2-40B4-BE49-F238E27FC236}">
                <a16:creationId xmlns:a16="http://schemas.microsoft.com/office/drawing/2014/main" id="{985AAA40-A182-DD7B-CB39-A04FD3A2DDB9}"/>
              </a:ext>
            </a:extLst>
          </p:cNvPr>
          <p:cNvSpPr txBox="1"/>
          <p:nvPr/>
        </p:nvSpPr>
        <p:spPr>
          <a:xfrm>
            <a:off x="86780" y="4081695"/>
            <a:ext cx="1200752"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“…essential accelerator and detector R&amp;D [for EIC] should be given very high priority</a:t>
            </a:r>
          </a:p>
          <a:p>
            <a:r>
              <a:rPr lang="en-US" sz="1200" dirty="0">
                <a:latin typeface="Arial" panose="020B0604020202020204" pitchFamily="34" charset="0"/>
                <a:cs typeface="Arial" panose="020B0604020202020204" pitchFamily="34" charset="0"/>
              </a:rPr>
              <a:t>in the short term.”</a:t>
            </a:r>
          </a:p>
        </p:txBody>
      </p:sp>
      <p:sp>
        <p:nvSpPr>
          <p:cNvPr id="46" name="TextBox 45">
            <a:extLst>
              <a:ext uri="{FF2B5EF4-FFF2-40B4-BE49-F238E27FC236}">
                <a16:creationId xmlns:a16="http://schemas.microsoft.com/office/drawing/2014/main" id="{D84D8178-B82F-1435-33F8-533BAC116E4A}"/>
              </a:ext>
            </a:extLst>
          </p:cNvPr>
          <p:cNvSpPr txBox="1"/>
          <p:nvPr/>
        </p:nvSpPr>
        <p:spPr>
          <a:xfrm>
            <a:off x="1264739" y="4272896"/>
            <a:ext cx="1220680"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“We recommend the allocation of resources …to lay the foundation for a polarized Electron-Ion Collider…”</a:t>
            </a:r>
          </a:p>
        </p:txBody>
      </p:sp>
      <p:sp>
        <p:nvSpPr>
          <p:cNvPr id="47" name="TextBox 46">
            <a:extLst>
              <a:ext uri="{FF2B5EF4-FFF2-40B4-BE49-F238E27FC236}">
                <a16:creationId xmlns:a16="http://schemas.microsoft.com/office/drawing/2014/main" id="{F573B0A0-40EE-7D31-13CE-EF34E7B2113B}"/>
              </a:ext>
            </a:extLst>
          </p:cNvPr>
          <p:cNvSpPr txBox="1"/>
          <p:nvPr/>
        </p:nvSpPr>
        <p:spPr>
          <a:xfrm>
            <a:off x="2374219" y="4552451"/>
            <a:ext cx="1189054" cy="156966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 new dedicated facility will be essential for answering some of the most central questions.”</a:t>
            </a:r>
          </a:p>
        </p:txBody>
      </p:sp>
      <p:sp>
        <p:nvSpPr>
          <p:cNvPr id="48" name="Rectangle 4">
            <a:extLst>
              <a:ext uri="{FF2B5EF4-FFF2-40B4-BE49-F238E27FC236}">
                <a16:creationId xmlns:a16="http://schemas.microsoft.com/office/drawing/2014/main" id="{790AA13D-A951-2211-E1FB-CA4895E359D9}"/>
              </a:ext>
            </a:extLst>
          </p:cNvPr>
          <p:cNvSpPr>
            <a:spLocks noChangeArrowheads="1"/>
          </p:cNvSpPr>
          <p:nvPr/>
        </p:nvSpPr>
        <p:spPr bwMode="auto">
          <a:xfrm>
            <a:off x="1969347" y="565135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DC6CB773-D085-95A6-FE02-A4C833673B22}"/>
              </a:ext>
            </a:extLst>
          </p:cNvPr>
          <p:cNvSpPr txBox="1"/>
          <p:nvPr/>
        </p:nvSpPr>
        <p:spPr>
          <a:xfrm>
            <a:off x="5748314" y="1245559"/>
            <a:ext cx="1582388" cy="1569660"/>
          </a:xfrm>
          <a:prstGeom prst="rect">
            <a:avLst/>
          </a:prstGeom>
          <a:noFill/>
        </p:spPr>
        <p:txBody>
          <a:bodyPr wrap="square" rtlCol="0">
            <a:spAutoFit/>
          </a:bodyPr>
          <a:lstStyle/>
          <a:p>
            <a:r>
              <a:rPr lang="en-US" sz="1200" dirty="0">
                <a:solidFill>
                  <a:prstClr val="black"/>
                </a:solidFill>
                <a:latin typeface="Arial" panose="020B0604020202020204" pitchFamily="34" charset="0"/>
                <a:cs typeface="Arial" panose="020B0604020202020204" pitchFamily="34" charset="0"/>
              </a:rPr>
              <a:t>“a high-energy high-luminosity polarized EIC [is] the highest priority for new facility construction following the completion of FRIB.”</a:t>
            </a:r>
          </a:p>
          <a:p>
            <a:endParaRPr lang="en-US" sz="1200"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68AC92B9-DFD8-6C0D-E3F7-F4BE3DC45335}"/>
              </a:ext>
            </a:extLst>
          </p:cNvPr>
          <p:cNvSpPr txBox="1"/>
          <p:nvPr/>
        </p:nvSpPr>
        <p:spPr>
          <a:xfrm>
            <a:off x="7280978" y="1450828"/>
            <a:ext cx="1628454" cy="1754326"/>
          </a:xfrm>
          <a:prstGeom prst="rect">
            <a:avLst/>
          </a:prstGeom>
          <a:noFill/>
        </p:spPr>
        <p:txBody>
          <a:bodyPr wrap="square" rtlCol="0">
            <a:spAutoFit/>
          </a:bodyPr>
          <a:lstStyle/>
          <a:p>
            <a:r>
              <a:rPr lang="en-US" sz="1200" dirty="0">
                <a:uFill>
                  <a:solidFill>
                    <a:srgbClr val="413E40"/>
                  </a:solidFill>
                </a:uFill>
                <a:latin typeface="Arial" panose="020B0604020202020204" pitchFamily="34" charset="0"/>
                <a:ea typeface="ＭＳ Ｐゴシック" charset="0"/>
                <a:cs typeface="Arial" panose="020B0604020202020204" pitchFamily="34" charset="0"/>
              </a:rPr>
              <a:t>The science questions that an EIC will answer are central to completing an understanding of atoms as well as being integral to the agenda of nuclear physics today.”</a:t>
            </a:r>
            <a:endParaRPr lang="en-US" sz="12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44FBF773-E716-C1A5-5592-71A1E8082FDF}"/>
              </a:ext>
            </a:extLst>
          </p:cNvPr>
          <p:cNvSpPr txBox="1"/>
          <p:nvPr/>
        </p:nvSpPr>
        <p:spPr>
          <a:xfrm>
            <a:off x="3487144" y="4816714"/>
            <a:ext cx="1582387"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quantitative study of matter in this new regime [where abundant gluons dominate] requires a new experimental facility: an Electron Ion Collider..”</a:t>
            </a:r>
          </a:p>
        </p:txBody>
      </p:sp>
      <p:sp>
        <p:nvSpPr>
          <p:cNvPr id="52" name="TextBox 51">
            <a:extLst>
              <a:ext uri="{FF2B5EF4-FFF2-40B4-BE49-F238E27FC236}">
                <a16:creationId xmlns:a16="http://schemas.microsoft.com/office/drawing/2014/main" id="{E245FFAE-48A8-2E88-F6C9-1FDDF4EF478F}"/>
              </a:ext>
            </a:extLst>
          </p:cNvPr>
          <p:cNvSpPr txBox="1"/>
          <p:nvPr/>
        </p:nvSpPr>
        <p:spPr>
          <a:xfrm>
            <a:off x="4552212" y="699427"/>
            <a:ext cx="1501336" cy="1384995"/>
          </a:xfrm>
          <a:prstGeom prst="rect">
            <a:avLst/>
          </a:prstGeom>
          <a:noFill/>
        </p:spPr>
        <p:txBody>
          <a:bodyPr wrap="square" rtlCol="0">
            <a:spAutoFit/>
          </a:bodyPr>
          <a:lstStyle/>
          <a:p>
            <a:r>
              <a:rPr lang="en-US" sz="1200" dirty="0">
                <a:uFill>
                  <a:solidFill>
                    <a:srgbClr val="413E40"/>
                  </a:solidFill>
                </a:uFill>
                <a:latin typeface="Arial" panose="020B0604020202020204" pitchFamily="34" charset="0"/>
                <a:ea typeface="ＭＳ Ｐゴシック" charset="0"/>
                <a:cs typeface="Arial" panose="020B0604020202020204" pitchFamily="34" charset="0"/>
              </a:rPr>
              <a:t>Electron-Ion </a:t>
            </a:r>
            <a:r>
              <a:rPr lang="en-US" sz="1200" dirty="0" err="1">
                <a:uFill>
                  <a:solidFill>
                    <a:srgbClr val="413E40"/>
                  </a:solidFill>
                </a:uFill>
                <a:latin typeface="Arial" panose="020B0604020202020204" pitchFamily="34" charset="0"/>
                <a:ea typeface="ＭＳ Ｐゴシック" charset="0"/>
                <a:cs typeface="Arial" panose="020B0604020202020204" pitchFamily="34" charset="0"/>
              </a:rPr>
              <a:t>Collider..</a:t>
            </a:r>
            <a:r>
              <a:rPr lang="en-US" sz="1200" i="1" dirty="0" err="1">
                <a:uFill>
                  <a:solidFill>
                    <a:srgbClr val="E32400"/>
                  </a:solidFill>
                </a:uFill>
                <a:latin typeface="Arial" panose="020B0604020202020204" pitchFamily="34" charset="0"/>
                <a:ea typeface="ＭＳ Ｐゴシック" charset="0"/>
                <a:cs typeface="Arial" panose="020B0604020202020204" pitchFamily="34" charset="0"/>
              </a:rPr>
              <a:t>absolutely</a:t>
            </a:r>
            <a:r>
              <a:rPr lang="en-US" sz="1200" i="1" dirty="0">
                <a:uFill>
                  <a:solidFill>
                    <a:srgbClr val="E32400"/>
                  </a:solidFill>
                </a:uFill>
                <a:latin typeface="Arial" panose="020B0604020202020204" pitchFamily="34" charset="0"/>
                <a:ea typeface="ＭＳ Ｐゴシック" charset="0"/>
                <a:cs typeface="Arial" panose="020B0604020202020204" pitchFamily="34" charset="0"/>
              </a:rPr>
              <a:t> central</a:t>
            </a:r>
            <a:r>
              <a:rPr lang="en-US" sz="1200" i="1" dirty="0">
                <a:uFill>
                  <a:solidFill>
                    <a:srgbClr val="413E40"/>
                  </a:solidFill>
                </a:uFill>
                <a:latin typeface="Arial" panose="020B0604020202020204" pitchFamily="34" charset="0"/>
                <a:ea typeface="ＭＳ Ｐゴシック" charset="0"/>
                <a:cs typeface="Arial" panose="020B0604020202020204" pitchFamily="34" charset="0"/>
              </a:rPr>
              <a:t> </a:t>
            </a:r>
            <a:r>
              <a:rPr lang="en-US" sz="1200" dirty="0">
                <a:uFill>
                  <a:solidFill>
                    <a:srgbClr val="413E40"/>
                  </a:solidFill>
                </a:uFill>
                <a:latin typeface="Arial" panose="020B0604020202020204" pitchFamily="34" charset="0"/>
                <a:ea typeface="ＭＳ Ｐゴシック" charset="0"/>
                <a:cs typeface="Arial" panose="020B0604020202020204" pitchFamily="34" charset="0"/>
              </a:rPr>
              <a:t>to the nuclear science program of the  next decade.</a:t>
            </a:r>
          </a:p>
          <a:p>
            <a:endParaRPr lang="en-US" sz="1200" dirty="0">
              <a:latin typeface="Arial" panose="020B0604020202020204" pitchFamily="34" charset="0"/>
              <a:cs typeface="Arial" panose="020B0604020202020204" pitchFamily="34" charset="0"/>
            </a:endParaRPr>
          </a:p>
        </p:txBody>
      </p:sp>
      <p:pic>
        <p:nvPicPr>
          <p:cNvPr id="32" name="Picture 2">
            <a:extLst>
              <a:ext uri="{FF2B5EF4-FFF2-40B4-BE49-F238E27FC236}">
                <a16:creationId xmlns:a16="http://schemas.microsoft.com/office/drawing/2014/main" id="{095DA0BD-C2A3-2F41-6F52-A626E6E1A4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2031" y="2567117"/>
            <a:ext cx="1609070" cy="213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D936D705-5432-0863-6C38-3C86E31FDDEB}"/>
              </a:ext>
            </a:extLst>
          </p:cNvPr>
          <p:cNvGrpSpPr/>
          <p:nvPr/>
        </p:nvGrpSpPr>
        <p:grpSpPr>
          <a:xfrm>
            <a:off x="4768506" y="2850198"/>
            <a:ext cx="1525844" cy="1971852"/>
            <a:chOff x="5134513" y="2818820"/>
            <a:chExt cx="1525844" cy="1971852"/>
          </a:xfrm>
        </p:grpSpPr>
        <p:pic>
          <p:nvPicPr>
            <p:cNvPr id="33" name="Picture 32">
              <a:extLst>
                <a:ext uri="{FF2B5EF4-FFF2-40B4-BE49-F238E27FC236}">
                  <a16:creationId xmlns:a16="http://schemas.microsoft.com/office/drawing/2014/main" id="{1E03EAE9-F4FE-C366-C377-B6F0F7A4A77D}"/>
                </a:ext>
              </a:extLst>
            </p:cNvPr>
            <p:cNvPicPr>
              <a:picLocks noChangeAspect="1"/>
            </p:cNvPicPr>
            <p:nvPr/>
          </p:nvPicPr>
          <p:blipFill>
            <a:blip r:embed="rId7"/>
            <a:stretch>
              <a:fillRect/>
            </a:stretch>
          </p:blipFill>
          <p:spPr>
            <a:xfrm>
              <a:off x="5134513" y="2818820"/>
              <a:ext cx="1525844" cy="1971852"/>
            </a:xfrm>
            <a:prstGeom prst="rect">
              <a:avLst/>
            </a:prstGeom>
            <a:solidFill>
              <a:schemeClr val="bg1"/>
            </a:solidFill>
            <a:ln>
              <a:solidFill>
                <a:schemeClr val="tx1"/>
              </a:solidFill>
            </a:ln>
          </p:spPr>
        </p:pic>
        <p:sp>
          <p:nvSpPr>
            <p:cNvPr id="39" name="TextBox 38">
              <a:extLst>
                <a:ext uri="{FF2B5EF4-FFF2-40B4-BE49-F238E27FC236}">
                  <a16:creationId xmlns:a16="http://schemas.microsoft.com/office/drawing/2014/main" id="{4F8801EB-8B73-6362-A9EF-CA08165ED3AD}"/>
                </a:ext>
              </a:extLst>
            </p:cNvPr>
            <p:cNvSpPr txBox="1"/>
            <p:nvPr/>
          </p:nvSpPr>
          <p:spPr>
            <a:xfrm>
              <a:off x="5279018" y="3067798"/>
              <a:ext cx="1206501" cy="553998"/>
            </a:xfrm>
            <a:prstGeom prst="rect">
              <a:avLst/>
            </a:prstGeom>
            <a:solidFill>
              <a:schemeClr val="bg1"/>
            </a:solidFill>
          </p:spPr>
          <p:txBody>
            <a:bodyPr wrap="square" rtlCol="0">
              <a:spAutoFit/>
            </a:bodyPr>
            <a:lstStyle/>
            <a:p>
              <a:pPr fontAlgn="auto">
                <a:spcBef>
                  <a:spcPts val="0"/>
                </a:spcBef>
                <a:spcAft>
                  <a:spcPts val="0"/>
                </a:spcAft>
              </a:pPr>
              <a:r>
                <a:rPr lang="en-US" sz="1000" dirty="0">
                  <a:solidFill>
                    <a:prstClr val="black"/>
                  </a:solidFill>
                  <a:latin typeface="Calibri"/>
                  <a:cs typeface="+mn-cs"/>
                </a:rPr>
                <a:t>Major Nuclear Physics Facilities for the Next Decade</a:t>
              </a:r>
            </a:p>
          </p:txBody>
        </p:sp>
        <p:sp>
          <p:nvSpPr>
            <p:cNvPr id="40" name="TextBox 39">
              <a:extLst>
                <a:ext uri="{FF2B5EF4-FFF2-40B4-BE49-F238E27FC236}">
                  <a16:creationId xmlns:a16="http://schemas.microsoft.com/office/drawing/2014/main" id="{268D9F18-44B3-3FF9-4DF2-49AE7A59EC66}"/>
                </a:ext>
              </a:extLst>
            </p:cNvPr>
            <p:cNvSpPr txBox="1"/>
            <p:nvPr/>
          </p:nvSpPr>
          <p:spPr>
            <a:xfrm>
              <a:off x="5624519" y="3752531"/>
              <a:ext cx="559064" cy="276999"/>
            </a:xfrm>
            <a:prstGeom prst="rect">
              <a:avLst/>
            </a:prstGeom>
            <a:solidFill>
              <a:schemeClr val="bg1"/>
            </a:solidFill>
          </p:spPr>
          <p:txBody>
            <a:bodyPr wrap="none" rtlCol="0">
              <a:spAutoFit/>
            </a:bodyPr>
            <a:lstStyle/>
            <a:p>
              <a:pPr fontAlgn="auto">
                <a:spcBef>
                  <a:spcPts val="0"/>
                </a:spcBef>
                <a:spcAft>
                  <a:spcPts val="0"/>
                </a:spcAft>
              </a:pPr>
              <a:r>
                <a:rPr lang="en-US" sz="1200" dirty="0">
                  <a:solidFill>
                    <a:prstClr val="black"/>
                  </a:solidFill>
                  <a:latin typeface="Calibri"/>
                  <a:cs typeface="+mn-cs"/>
                </a:rPr>
                <a:t>NSAC </a:t>
              </a:r>
            </a:p>
          </p:txBody>
        </p:sp>
        <p:sp>
          <p:nvSpPr>
            <p:cNvPr id="41" name="TextBox 40">
              <a:extLst>
                <a:ext uri="{FF2B5EF4-FFF2-40B4-BE49-F238E27FC236}">
                  <a16:creationId xmlns:a16="http://schemas.microsoft.com/office/drawing/2014/main" id="{67440DAB-29E0-CD4C-868E-C0E9A4DED799}"/>
                </a:ext>
              </a:extLst>
            </p:cNvPr>
            <p:cNvSpPr txBox="1"/>
            <p:nvPr/>
          </p:nvSpPr>
          <p:spPr>
            <a:xfrm>
              <a:off x="5414151" y="4259560"/>
              <a:ext cx="1005403" cy="246221"/>
            </a:xfrm>
            <a:prstGeom prst="rect">
              <a:avLst/>
            </a:prstGeom>
            <a:noFill/>
          </p:spPr>
          <p:txBody>
            <a:bodyPr wrap="none" rtlCol="0">
              <a:spAutoFit/>
            </a:bodyPr>
            <a:lstStyle/>
            <a:p>
              <a:pPr fontAlgn="auto">
                <a:spcBef>
                  <a:spcPts val="0"/>
                </a:spcBef>
                <a:spcAft>
                  <a:spcPts val="0"/>
                </a:spcAft>
              </a:pPr>
              <a:r>
                <a:rPr lang="en-US" sz="1000" dirty="0">
                  <a:solidFill>
                    <a:prstClr val="black"/>
                  </a:solidFill>
                  <a:latin typeface="Calibri"/>
                  <a:cs typeface="+mn-cs"/>
                </a:rPr>
                <a:t>March 14, 2013</a:t>
              </a:r>
            </a:p>
          </p:txBody>
        </p:sp>
      </p:grpSp>
      <p:pic>
        <p:nvPicPr>
          <p:cNvPr id="34" name="Picture 2">
            <a:extLst>
              <a:ext uri="{FF2B5EF4-FFF2-40B4-BE49-F238E27FC236}">
                <a16:creationId xmlns:a16="http://schemas.microsoft.com/office/drawing/2014/main" id="{17556BDB-4721-E60E-3281-80CD7515FB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72148" y="3143927"/>
            <a:ext cx="1582387" cy="20427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3" name="Picture 42">
            <a:extLst>
              <a:ext uri="{FF2B5EF4-FFF2-40B4-BE49-F238E27FC236}">
                <a16:creationId xmlns:a16="http://schemas.microsoft.com/office/drawing/2014/main" id="{B5C2C141-6E2A-CF47-C080-B05FAB1693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21149" y="3473268"/>
            <a:ext cx="1628454" cy="2326363"/>
          </a:xfrm>
          <a:prstGeom prst="rect">
            <a:avLst/>
          </a:prstGeom>
        </p:spPr>
      </p:pic>
      <p:sp>
        <p:nvSpPr>
          <p:cNvPr id="54" name="Text Box 38">
            <a:extLst>
              <a:ext uri="{FF2B5EF4-FFF2-40B4-BE49-F238E27FC236}">
                <a16:creationId xmlns:a16="http://schemas.microsoft.com/office/drawing/2014/main" id="{053C6BC2-495C-0151-F4C4-C0A4DB4EEA81}"/>
              </a:ext>
            </a:extLst>
          </p:cNvPr>
          <p:cNvSpPr txBox="1">
            <a:spLocks noChangeArrowheads="1"/>
          </p:cNvSpPr>
          <p:nvPr/>
        </p:nvSpPr>
        <p:spPr bwMode="auto">
          <a:xfrm>
            <a:off x="8049603" y="372619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2021</a:t>
            </a:r>
          </a:p>
        </p:txBody>
      </p:sp>
      <p:pic>
        <p:nvPicPr>
          <p:cNvPr id="53" name="Picture 52">
            <a:extLst>
              <a:ext uri="{FF2B5EF4-FFF2-40B4-BE49-F238E27FC236}">
                <a16:creationId xmlns:a16="http://schemas.microsoft.com/office/drawing/2014/main" id="{7960A5F5-A8BB-6021-2C01-2732CF17457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89190" y="3975728"/>
            <a:ext cx="1654810" cy="2139315"/>
          </a:xfrm>
          <a:prstGeom prst="rect">
            <a:avLst/>
          </a:prstGeom>
          <a:noFill/>
          <a:ln>
            <a:noFill/>
          </a:ln>
        </p:spPr>
      </p:pic>
    </p:spTree>
    <p:extLst>
      <p:ext uri="{BB962C8B-B14F-4D97-AF65-F5344CB8AC3E}">
        <p14:creationId xmlns:p14="http://schemas.microsoft.com/office/powerpoint/2010/main" val="32776694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91440" y="1"/>
            <a:ext cx="9052560" cy="672992"/>
          </a:xfrm>
        </p:spPr>
        <p:txBody>
          <a:bodyPr/>
          <a:lstStyle/>
          <a:p>
            <a:r>
              <a:rPr lang="en-US" dirty="0"/>
              <a:t>EIC Accelerator Design Overview</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43</a:t>
            </a:fld>
            <a:endParaRPr lang="en-US" dirty="0"/>
          </a:p>
        </p:txBody>
      </p:sp>
      <p:sp>
        <p:nvSpPr>
          <p:cNvPr id="7" name="Content Placeholder 2">
            <a:extLst>
              <a:ext uri="{FF2B5EF4-FFF2-40B4-BE49-F238E27FC236}">
                <a16:creationId xmlns:a16="http://schemas.microsoft.com/office/drawing/2014/main" id="{3BB5A9E3-9767-2451-2A72-644590413E4B}"/>
              </a:ext>
            </a:extLst>
          </p:cNvPr>
          <p:cNvSpPr>
            <a:spLocks noGrp="1"/>
          </p:cNvSpPr>
          <p:nvPr>
            <p:ph idx="1"/>
          </p:nvPr>
        </p:nvSpPr>
        <p:spPr>
          <a:xfrm>
            <a:off x="0" y="672993"/>
            <a:ext cx="6637020" cy="5185849"/>
          </a:xfrm>
        </p:spPr>
        <p:txBody>
          <a:bodyPr>
            <a:noAutofit/>
          </a:bodyPr>
          <a:lstStyle/>
          <a:p>
            <a:pPr>
              <a:lnSpc>
                <a:spcPct val="120000"/>
              </a:lnSpc>
            </a:pPr>
            <a:r>
              <a:rPr lang="en-US" sz="1600" b="1" dirty="0"/>
              <a:t>Hadron storage ring (HSR): 40-275 GeV</a:t>
            </a:r>
            <a:r>
              <a:rPr lang="en-US" sz="1600" dirty="0">
                <a:solidFill>
                  <a:schemeClr val="accent6"/>
                </a:solidFill>
              </a:rPr>
              <a:t> (</a:t>
            </a:r>
            <a:r>
              <a:rPr lang="en-US" sz="1600" b="1" dirty="0">
                <a:solidFill>
                  <a:schemeClr val="accent6"/>
                </a:solidFill>
              </a:rPr>
              <a:t>existing</a:t>
            </a:r>
            <a:r>
              <a:rPr lang="en-US" sz="1600" dirty="0">
                <a:solidFill>
                  <a:schemeClr val="accent6"/>
                </a:solidFill>
              </a:rPr>
              <a:t>)</a:t>
            </a:r>
            <a:r>
              <a:rPr lang="en-US" sz="1600" dirty="0"/>
              <a:t> </a:t>
            </a:r>
          </a:p>
          <a:p>
            <a:pPr lvl="1">
              <a:lnSpc>
                <a:spcPct val="120000"/>
              </a:lnSpc>
              <a:buFont typeface="Courier New" panose="02070309020205020404" pitchFamily="49" charset="0"/>
              <a:buChar char="o"/>
            </a:pPr>
            <a:r>
              <a:rPr lang="en-US" dirty="0"/>
              <a:t>up to 1160 bunches, 1A beam current </a:t>
            </a:r>
            <a:r>
              <a:rPr lang="en-US" dirty="0">
                <a:solidFill>
                  <a:srgbClr val="FF0000"/>
                </a:solidFill>
              </a:rPr>
              <a:t>(3x RHIC)</a:t>
            </a:r>
          </a:p>
          <a:p>
            <a:pPr lvl="1">
              <a:lnSpc>
                <a:spcPct val="120000"/>
              </a:lnSpc>
              <a:buFont typeface="Courier New" panose="02070309020205020404" pitchFamily="49" charset="0"/>
              <a:buChar char="o"/>
            </a:pPr>
            <a:r>
              <a:rPr lang="en-US" dirty="0"/>
              <a:t>bright vertical beam emittance (1.5 nm)</a:t>
            </a:r>
          </a:p>
          <a:p>
            <a:pPr lvl="1">
              <a:lnSpc>
                <a:spcPct val="120000"/>
              </a:lnSpc>
              <a:buFont typeface="Courier New" panose="02070309020205020404" pitchFamily="49" charset="0"/>
              <a:buChar char="o"/>
            </a:pPr>
            <a:r>
              <a:rPr lang="en-US" dirty="0"/>
              <a:t>strong cooling (coherent electron cooling, ERL)</a:t>
            </a:r>
          </a:p>
          <a:p>
            <a:pPr>
              <a:lnSpc>
                <a:spcPct val="120000"/>
              </a:lnSpc>
            </a:pPr>
            <a:r>
              <a:rPr lang="en-US" sz="1600" b="1" dirty="0"/>
              <a:t>Electron storage ring (ESR): 2.5–18 GeV</a:t>
            </a:r>
            <a:r>
              <a:rPr lang="en-US" sz="1600" dirty="0"/>
              <a:t> (</a:t>
            </a:r>
            <a:r>
              <a:rPr lang="en-US" sz="1600" b="1" dirty="0">
                <a:solidFill>
                  <a:srgbClr val="FF0000"/>
                </a:solidFill>
              </a:rPr>
              <a:t>new</a:t>
            </a:r>
            <a:r>
              <a:rPr lang="en-US" sz="1600" dirty="0"/>
              <a:t>)</a:t>
            </a:r>
          </a:p>
          <a:p>
            <a:pPr lvl="1">
              <a:lnSpc>
                <a:spcPct val="120000"/>
              </a:lnSpc>
              <a:buFont typeface="Courier New" panose="02070309020205020404" pitchFamily="49" charset="0"/>
              <a:buChar char="o"/>
            </a:pPr>
            <a:r>
              <a:rPr lang="en-US" dirty="0"/>
              <a:t>up to 1160 polarized bunches</a:t>
            </a:r>
          </a:p>
          <a:p>
            <a:pPr lvl="2">
              <a:lnSpc>
                <a:spcPct val="120000"/>
              </a:lnSpc>
              <a:buFont typeface="Courier New" panose="02070309020205020404" pitchFamily="49" charset="0"/>
              <a:buChar char="o"/>
            </a:pPr>
            <a:r>
              <a:rPr lang="en-US" sz="1600" dirty="0"/>
              <a:t>high polarization by continual reinjection from RCS</a:t>
            </a:r>
          </a:p>
          <a:p>
            <a:pPr lvl="1">
              <a:lnSpc>
                <a:spcPct val="120000"/>
              </a:lnSpc>
              <a:buFont typeface="Courier New" panose="02070309020205020404" pitchFamily="49" charset="0"/>
              <a:buChar char="o"/>
            </a:pPr>
            <a:r>
              <a:rPr lang="en-US" dirty="0"/>
              <a:t>large beam current (2.5 A) </a:t>
            </a:r>
            <a:r>
              <a:rPr lang="en-US" dirty="0">
                <a:sym typeface="Wingdings" panose="05000000000000000000" pitchFamily="2" charset="2"/>
              </a:rPr>
              <a:t> 9 MW SR power</a:t>
            </a:r>
          </a:p>
          <a:p>
            <a:pPr lvl="1">
              <a:lnSpc>
                <a:spcPct val="120000"/>
              </a:lnSpc>
              <a:buFont typeface="Courier New" panose="02070309020205020404" pitchFamily="49" charset="0"/>
              <a:buChar char="o"/>
            </a:pPr>
            <a:r>
              <a:rPr lang="en-US" dirty="0">
                <a:sym typeface="Wingdings" panose="05000000000000000000" pitchFamily="2" charset="2"/>
              </a:rPr>
              <a:t>superconducting RF cavities</a:t>
            </a:r>
          </a:p>
          <a:p>
            <a:pPr>
              <a:lnSpc>
                <a:spcPct val="120000"/>
              </a:lnSpc>
            </a:pPr>
            <a:r>
              <a:rPr lang="en-US" sz="1600" b="1" dirty="0"/>
              <a:t>Rapid cycling synchrotron (RCS): 0.4-18 GeV </a:t>
            </a:r>
            <a:r>
              <a:rPr lang="en-US" sz="1600" dirty="0"/>
              <a:t>(</a:t>
            </a:r>
            <a:r>
              <a:rPr lang="en-US" sz="1600" b="1" dirty="0">
                <a:solidFill>
                  <a:srgbClr val="FF0000"/>
                </a:solidFill>
              </a:rPr>
              <a:t>new</a:t>
            </a:r>
            <a:r>
              <a:rPr lang="en-US" sz="1600" dirty="0"/>
              <a:t>)</a:t>
            </a:r>
          </a:p>
          <a:p>
            <a:pPr lvl="1">
              <a:lnSpc>
                <a:spcPct val="120000"/>
              </a:lnSpc>
              <a:buFont typeface="Courier New" panose="02070309020205020404" pitchFamily="49" charset="0"/>
              <a:buChar char="o"/>
            </a:pPr>
            <a:r>
              <a:rPr lang="en-US" dirty="0"/>
              <a:t>2 bunches at 1 Hz; spin transparent due to high periodicity</a:t>
            </a:r>
          </a:p>
          <a:p>
            <a:pPr>
              <a:lnSpc>
                <a:spcPct val="120000"/>
              </a:lnSpc>
            </a:pPr>
            <a:r>
              <a:rPr lang="en-US" sz="1600" b="1" dirty="0"/>
              <a:t>High luminosity interaction region(s) </a:t>
            </a:r>
            <a:r>
              <a:rPr lang="en-US" sz="1600" dirty="0"/>
              <a:t>(</a:t>
            </a:r>
            <a:r>
              <a:rPr lang="en-US" sz="1600" b="1" dirty="0">
                <a:solidFill>
                  <a:srgbClr val="FF0000"/>
                </a:solidFill>
              </a:rPr>
              <a:t>new</a:t>
            </a:r>
            <a:r>
              <a:rPr lang="en-US" sz="1600" dirty="0"/>
              <a:t>)</a:t>
            </a:r>
          </a:p>
          <a:p>
            <a:pPr lvl="1">
              <a:lnSpc>
                <a:spcPct val="120000"/>
              </a:lnSpc>
              <a:buFont typeface="Courier New" panose="02070309020205020404" pitchFamily="49" charset="0"/>
              <a:buChar char="o"/>
            </a:pPr>
            <a:r>
              <a:rPr lang="en-US" dirty="0"/>
              <a:t>L = 10</a:t>
            </a:r>
            <a:r>
              <a:rPr lang="en-US" baseline="30000" dirty="0"/>
              <a:t>34 </a:t>
            </a:r>
            <a:r>
              <a:rPr lang="en-US" dirty="0"/>
              <a:t>cm</a:t>
            </a:r>
            <a:r>
              <a:rPr lang="en-US" baseline="30000" dirty="0"/>
              <a:t>-2</a:t>
            </a:r>
            <a:r>
              <a:rPr lang="en-US" dirty="0"/>
              <a:t>s</a:t>
            </a:r>
            <a:r>
              <a:rPr lang="en-US" baseline="30000" dirty="0"/>
              <a:t>-1</a:t>
            </a:r>
          </a:p>
          <a:p>
            <a:pPr lvl="1">
              <a:lnSpc>
                <a:spcPct val="120000"/>
              </a:lnSpc>
              <a:buFont typeface="Courier New" panose="02070309020205020404" pitchFamily="49" charset="0"/>
              <a:buChar char="o"/>
            </a:pPr>
            <a:r>
              <a:rPr lang="en-US" dirty="0"/>
              <a:t>superconducting magnets</a:t>
            </a:r>
          </a:p>
          <a:p>
            <a:pPr lvl="1">
              <a:lnSpc>
                <a:spcPct val="120000"/>
              </a:lnSpc>
              <a:buFont typeface="Courier New" panose="02070309020205020404" pitchFamily="49" charset="0"/>
              <a:buChar char="o"/>
            </a:pPr>
            <a:r>
              <a:rPr lang="en-US" dirty="0"/>
              <a:t>25 mrad crossing angle with crab cavities</a:t>
            </a:r>
          </a:p>
          <a:p>
            <a:pPr lvl="1">
              <a:lnSpc>
                <a:spcPct val="120000"/>
              </a:lnSpc>
              <a:buFont typeface="Courier New" panose="02070309020205020404" pitchFamily="49" charset="0"/>
              <a:buChar char="o"/>
            </a:pPr>
            <a:r>
              <a:rPr lang="en-US" dirty="0"/>
              <a:t>spin rotators (produce longitudinal spin at IP)</a:t>
            </a:r>
          </a:p>
        </p:txBody>
      </p:sp>
      <p:pic>
        <p:nvPicPr>
          <p:cNvPr id="8" name="Picture 7">
            <a:extLst>
              <a:ext uri="{FF2B5EF4-FFF2-40B4-BE49-F238E27FC236}">
                <a16:creationId xmlns:a16="http://schemas.microsoft.com/office/drawing/2014/main" id="{177A0CEF-A1FA-E106-2704-D110FCE5854A}"/>
              </a:ext>
            </a:extLst>
          </p:cNvPr>
          <p:cNvPicPr>
            <a:picLocks noChangeAspect="1"/>
          </p:cNvPicPr>
          <p:nvPr/>
        </p:nvPicPr>
        <p:blipFill>
          <a:blip r:embed="rId2"/>
          <a:stretch>
            <a:fillRect/>
          </a:stretch>
        </p:blipFill>
        <p:spPr>
          <a:xfrm>
            <a:off x="5817475" y="3802497"/>
            <a:ext cx="3251892" cy="2156597"/>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F867C0B1-7FF8-6BE8-755B-C66AF81AC8E1}"/>
              </a:ext>
            </a:extLst>
          </p:cNvPr>
          <p:cNvPicPr>
            <a:picLocks noChangeAspect="1"/>
          </p:cNvPicPr>
          <p:nvPr/>
        </p:nvPicPr>
        <p:blipFill>
          <a:blip r:embed="rId3"/>
          <a:stretch>
            <a:fillRect/>
          </a:stretch>
        </p:blipFill>
        <p:spPr>
          <a:xfrm>
            <a:off x="6015194" y="874626"/>
            <a:ext cx="2977838" cy="2097904"/>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78166C18-3A0E-7EAC-9DFD-2DF275BCFFAB}"/>
              </a:ext>
            </a:extLst>
          </p:cNvPr>
          <p:cNvSpPr txBox="1"/>
          <p:nvPr/>
        </p:nvSpPr>
        <p:spPr>
          <a:xfrm>
            <a:off x="7065148" y="4255283"/>
            <a:ext cx="765120" cy="369332"/>
          </a:xfrm>
          <a:prstGeom prst="rect">
            <a:avLst/>
          </a:prstGeom>
          <a:solidFill>
            <a:schemeClr val="bg1"/>
          </a:solidFill>
        </p:spPr>
        <p:txBody>
          <a:bodyPr wrap="square" rtlCol="0">
            <a:spAutoFit/>
          </a:bodyPr>
          <a:lstStyle/>
          <a:p>
            <a:r>
              <a:rPr lang="en-US" dirty="0">
                <a:latin typeface="Arial" panose="020B0604020202020204" pitchFamily="34" charset="0"/>
                <a:cs typeface="Arial" panose="020B0604020202020204" pitchFamily="34" charset="0"/>
              </a:rPr>
              <a:t>  EIC</a:t>
            </a:r>
          </a:p>
        </p:txBody>
      </p:sp>
      <p:sp>
        <p:nvSpPr>
          <p:cNvPr id="11" name="Arrow: Down 10">
            <a:extLst>
              <a:ext uri="{FF2B5EF4-FFF2-40B4-BE49-F238E27FC236}">
                <a16:creationId xmlns:a16="http://schemas.microsoft.com/office/drawing/2014/main" id="{3B4C1C54-E7B2-9D84-C6A0-3CD1A73F8FB1}"/>
              </a:ext>
            </a:extLst>
          </p:cNvPr>
          <p:cNvSpPr/>
          <p:nvPr/>
        </p:nvSpPr>
        <p:spPr>
          <a:xfrm>
            <a:off x="7065148" y="3083317"/>
            <a:ext cx="520504" cy="735610"/>
          </a:xfrm>
          <a:prstGeom prst="downArrow">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0563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A2A8B0AB-9736-EDCB-7084-722B9FD46F97}"/>
              </a:ext>
            </a:extLst>
          </p:cNvPr>
          <p:cNvSpPr txBox="1">
            <a:spLocks/>
          </p:cNvSpPr>
          <p:nvPr/>
        </p:nvSpPr>
        <p:spPr>
          <a:xfrm>
            <a:off x="0" y="-7877"/>
            <a:ext cx="9144000" cy="58466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Comic Sans MS"/>
                <a:ea typeface="Arial" charset="0"/>
                <a:cs typeface="Comic Sans M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en-US" dirty="0">
                <a:effectLst>
                  <a:reflection endPos="0" dist="5080" dir="5400000" sy="-100000" algn="bl" rotWithShape="0"/>
                </a:effectLst>
                <a:latin typeface="Arial" panose="020B0604020202020204" pitchFamily="34" charset="0"/>
                <a:cs typeface="Arial" panose="020B0604020202020204" pitchFamily="34" charset="0"/>
              </a:rPr>
              <a:t>EIC International Engagement</a:t>
            </a:r>
            <a:endParaRPr kumimoji="0" lang="en-US" sz="2800" b="1" i="1" u="none" strike="noStrike" kern="1200" cap="none" spc="0" normalizeH="0" baseline="0" noProof="0" dirty="0">
              <a:ln>
                <a:noFill/>
              </a:ln>
              <a:solidFill>
                <a:srgbClr val="1200B4"/>
              </a:solidFill>
              <a:effectLst>
                <a:reflection endPos="0" dist="5080" dir="5400000" sy="-100000" algn="bl" rotWithShape="0"/>
              </a:effectLst>
              <a:uLnTx/>
              <a:uFillTx/>
              <a:latin typeface="Arial"/>
            </a:endParaRPr>
          </a:p>
        </p:txBody>
      </p:sp>
      <p:sp>
        <p:nvSpPr>
          <p:cNvPr id="10" name="Slide Number Placeholder 1">
            <a:extLst>
              <a:ext uri="{FF2B5EF4-FFF2-40B4-BE49-F238E27FC236}">
                <a16:creationId xmlns:a16="http://schemas.microsoft.com/office/drawing/2014/main" id="{CB41F3B0-CED3-39F3-B235-75860420D280}"/>
              </a:ext>
            </a:extLst>
          </p:cNvPr>
          <p:cNvSpPr>
            <a:spLocks noGrp="1"/>
          </p:cNvSpPr>
          <p:nvPr>
            <p:ph type="sldNum" sz="quarter" idx="12"/>
          </p:nvPr>
        </p:nvSpPr>
        <p:spPr>
          <a:xfrm>
            <a:off x="0" y="6592569"/>
            <a:ext cx="2057400" cy="26051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034D8C-3CB4-402A-BC46-2AB14C0FE90A}" type="slidenum">
              <a:rPr kumimoji="0" lang="en-US" sz="1200" b="0" i="0" u="none" strike="noStrike" kern="1200" cap="none" spc="0" normalizeH="0" baseline="0" noProof="0" smtClean="0">
                <a:ln>
                  <a:noFill/>
                </a:ln>
                <a:solidFill>
                  <a:prstClr val="white"/>
                </a:solidFill>
                <a:effectLst/>
                <a:uLnTx/>
                <a:uFillTx/>
                <a:latin typeface="Calibri Light" panose="020F0302020204030204"/>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white"/>
              </a:solidFill>
              <a:effectLst/>
              <a:uLnTx/>
              <a:uFillTx/>
              <a:latin typeface="Calibri Light" panose="020F0302020204030204"/>
              <a:cs typeface="Arial" charset="0"/>
            </a:endParaRPr>
          </a:p>
        </p:txBody>
      </p:sp>
      <p:sp>
        <p:nvSpPr>
          <p:cNvPr id="2" name="TextBox 1">
            <a:extLst>
              <a:ext uri="{FF2B5EF4-FFF2-40B4-BE49-F238E27FC236}">
                <a16:creationId xmlns:a16="http://schemas.microsoft.com/office/drawing/2014/main" id="{75CE0E43-1415-0D10-963F-30169CED51B6}"/>
              </a:ext>
            </a:extLst>
          </p:cNvPr>
          <p:cNvSpPr txBox="1"/>
          <p:nvPr/>
        </p:nvSpPr>
        <p:spPr>
          <a:xfrm>
            <a:off x="38100" y="576792"/>
            <a:ext cx="9067799" cy="6247864"/>
          </a:xfrm>
          <a:prstGeom prst="rect">
            <a:avLst/>
          </a:prstGeom>
          <a:noFill/>
        </p:spPr>
        <p:txBody>
          <a:bodyPr wrap="square" rtlCol="0">
            <a:spAutoFit/>
          </a:bodyPr>
          <a:lstStyle/>
          <a:p>
            <a:pPr marL="285750" indent="-285750">
              <a:spcAft>
                <a:spcPts val="600"/>
              </a:spcAft>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EIC is a </a:t>
            </a:r>
            <a:r>
              <a:rPr lang="en-US" b="1" i="1" dirty="0">
                <a:latin typeface="Arial" panose="020B0604020202020204" pitchFamily="34" charset="0"/>
                <a:cs typeface="Arial" panose="020B0604020202020204" pitchFamily="34" charset="0"/>
              </a:rPr>
              <a:t>unique high-energy, high-luminosity polarized beam collider that will be one of the most challenging and exciting accelerator complexes ever built</a:t>
            </a:r>
            <a:r>
              <a:rPr lang="en-US" b="1" dirty="0">
                <a:latin typeface="Arial" panose="020B0604020202020204" pitchFamily="34" charset="0"/>
                <a:cs typeface="Arial" panose="020B0604020202020204" pitchFamily="34" charset="0"/>
              </a:rPr>
              <a:t>.</a:t>
            </a:r>
          </a:p>
          <a:p>
            <a:pPr marL="285750" indent="-285750">
              <a:spcAft>
                <a:spcPts val="600"/>
              </a:spcAft>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There is large international interest in the EIC, EIC Science and the </a:t>
            </a:r>
            <a:r>
              <a:rPr lang="en-US" dirty="0" err="1">
                <a:latin typeface="Arial" panose="020B0604020202020204" pitchFamily="34" charset="0"/>
                <a:cs typeface="Arial" panose="020B0604020202020204" pitchFamily="34" charset="0"/>
              </a:rPr>
              <a:t>ePIC</a:t>
            </a:r>
            <a:r>
              <a:rPr lang="en-US" dirty="0">
                <a:latin typeface="Arial" panose="020B0604020202020204" pitchFamily="34" charset="0"/>
                <a:cs typeface="Arial" panose="020B0604020202020204" pitchFamily="34" charset="0"/>
              </a:rPr>
              <a:t> detector.</a:t>
            </a:r>
          </a:p>
          <a:p>
            <a:pPr marL="742950" lvl="1" indent="-285750">
              <a:spcAft>
                <a:spcPts val="600"/>
              </a:spcAft>
              <a:buClr>
                <a:srgbClr val="0432FF"/>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Large international component of EIC Yellow Report (417 authors; 175 (42%) are non-US).</a:t>
            </a:r>
          </a:p>
          <a:p>
            <a:pPr marL="742950" lvl="1" indent="-285750">
              <a:spcAft>
                <a:spcPts val="600"/>
              </a:spcAft>
              <a:buClr>
                <a:srgbClr val="0432FF"/>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Large in-kind component of detector R&amp;D (US universities and international).</a:t>
            </a:r>
          </a:p>
          <a:p>
            <a:pPr marL="742950" lvl="1" indent="-285750">
              <a:spcAft>
                <a:spcPts val="600"/>
              </a:spcAft>
              <a:buClr>
                <a:srgbClr val="0432FF"/>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Excellent progress on Engineering and Design (PED) in detector – designs are maturing with help of our many friends. This constitutes a ~$5M in-kind non-DOE PED contribution.</a:t>
            </a:r>
          </a:p>
          <a:p>
            <a:pPr marL="285750" indent="-285750">
              <a:spcAft>
                <a:spcPts val="600"/>
              </a:spcAft>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DOE, BNL, and JLab envision an EIC facility that is “</a:t>
            </a:r>
            <a:r>
              <a:rPr lang="en-US" dirty="0">
                <a:solidFill>
                  <a:srgbClr val="0000FF"/>
                </a:solidFill>
                <a:latin typeface="Arial" panose="020B0604020202020204" pitchFamily="34" charset="0"/>
                <a:cs typeface="Arial" panose="020B0604020202020204" pitchFamily="34" charset="0"/>
              </a:rPr>
              <a:t>fully international in character</a:t>
            </a:r>
            <a:r>
              <a:rPr lang="en-US" dirty="0">
                <a:latin typeface="Arial" panose="020B0604020202020204" pitchFamily="34" charset="0"/>
                <a:cs typeface="Arial" panose="020B0604020202020204" pitchFamily="34" charset="0"/>
              </a:rPr>
              <a:t>.”</a:t>
            </a:r>
          </a:p>
          <a:p>
            <a:pPr marL="742950" lvl="1" indent="-285750">
              <a:spcAft>
                <a:spcPts val="600"/>
              </a:spcAft>
              <a:buClr>
                <a:srgbClr val="0432FF"/>
              </a:buClr>
              <a:buFont typeface="Wingdings" panose="05000000000000000000" pitchFamily="2" charset="2"/>
              <a:buChar char="Ø"/>
            </a:pPr>
            <a:r>
              <a:rPr lang="en-US" sz="1600" b="1" dirty="0">
                <a:latin typeface="Arial" panose="020B0604020202020204" pitchFamily="34" charset="0"/>
                <a:cs typeface="Arial" panose="020B0604020202020204" pitchFamily="34" charset="0"/>
              </a:rPr>
              <a:t>Governance</a:t>
            </a:r>
            <a:r>
              <a:rPr lang="en-US" sz="1600" dirty="0">
                <a:latin typeface="Arial" panose="020B0604020202020204" pitchFamily="34" charset="0"/>
                <a:cs typeface="Arial" panose="020B0604020202020204" pitchFamily="34" charset="0"/>
              </a:rPr>
              <a:t> is evolving to include international partners.</a:t>
            </a:r>
          </a:p>
          <a:p>
            <a:pPr marL="285750" indent="-285750">
              <a:spcAft>
                <a:spcPts val="600"/>
              </a:spcAft>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International </a:t>
            </a:r>
            <a:r>
              <a:rPr lang="en-US" dirty="0">
                <a:solidFill>
                  <a:srgbClr val="0432FF"/>
                </a:solidFill>
                <a:latin typeface="Arial" panose="020B0604020202020204" pitchFamily="34" charset="0"/>
                <a:cs typeface="Arial" panose="020B0604020202020204" pitchFamily="34" charset="0"/>
              </a:rPr>
              <a:t>EIC Project Advisory Committee </a:t>
            </a:r>
            <a:r>
              <a:rPr lang="en-US" dirty="0">
                <a:latin typeface="Arial" panose="020B0604020202020204" pitchFamily="34" charset="0"/>
                <a:cs typeface="Arial" panose="020B0604020202020204" pitchFamily="34" charset="0"/>
              </a:rPr>
              <a:t>provides advice on the successful delivery of the DOE Project (management, scope, schedule, cost, and performance).</a:t>
            </a:r>
          </a:p>
          <a:p>
            <a:pPr marL="285750" indent="-285750">
              <a:spcAft>
                <a:spcPts val="600"/>
              </a:spcAft>
              <a:buClr>
                <a:srgbClr val="0432FF"/>
              </a:buClr>
              <a:buFont typeface="Wingdings" panose="05000000000000000000" pitchFamily="2" charset="2"/>
              <a:buChar char="q"/>
            </a:pPr>
            <a:r>
              <a:rPr lang="en-US" dirty="0">
                <a:solidFill>
                  <a:srgbClr val="0000FF"/>
                </a:solidFill>
                <a:latin typeface="Arial" panose="020B0604020202020204" pitchFamily="34" charset="0"/>
                <a:cs typeface="Arial" panose="020B0604020202020204" pitchFamily="34" charset="0"/>
              </a:rPr>
              <a:t>EIC Advisory Board </a:t>
            </a:r>
            <a:r>
              <a:rPr lang="en-US" dirty="0">
                <a:latin typeface="Arial" panose="020B0604020202020204" pitchFamily="34" charset="0"/>
                <a:cs typeface="Arial" panose="020B0604020202020204" pitchFamily="34" charset="0"/>
              </a:rPr>
              <a:t>provides oversight and advice on the construction of the facility, focusing on the accelerator </a:t>
            </a:r>
            <a:r>
              <a:rPr lang="en-US" sz="1600" dirty="0">
                <a:latin typeface="Arial" panose="020B0604020202020204" pitchFamily="34" charset="0"/>
                <a:cs typeface="Arial" panose="020B0604020202020204" pitchFamily="34" charset="0"/>
              </a:rPr>
              <a:t>(ANL, BNL, LBNL, TJNAF, TRIUMF, IN2P3, IRFU, STFC, INFN).</a:t>
            </a:r>
          </a:p>
          <a:p>
            <a:pPr marL="285750" indent="-285750">
              <a:spcAft>
                <a:spcPts val="600"/>
              </a:spcAft>
              <a:buClr>
                <a:srgbClr val="0432FF"/>
              </a:buClr>
              <a:buFont typeface="Wingdings" panose="05000000000000000000" pitchFamily="2" charset="2"/>
              <a:buChar char="q"/>
            </a:pPr>
            <a:r>
              <a:rPr lang="en-US" dirty="0">
                <a:solidFill>
                  <a:srgbClr val="0000FF"/>
                </a:solidFill>
                <a:latin typeface="Arial" panose="020B0604020202020204" pitchFamily="34" charset="0"/>
                <a:cs typeface="Arial" panose="020B0604020202020204" pitchFamily="34" charset="0"/>
              </a:rPr>
              <a:t>EIC Resource Review Board (RRB) </a:t>
            </a:r>
            <a:r>
              <a:rPr lang="en-US" dirty="0">
                <a:latin typeface="Arial" panose="020B0604020202020204" pitchFamily="34" charset="0"/>
                <a:cs typeface="Arial" panose="020B0604020202020204" pitchFamily="34" charset="0"/>
              </a:rPr>
              <a:t>provides oversight of the experiments</a:t>
            </a:r>
          </a:p>
          <a:p>
            <a:pPr marL="742950" lvl="1" indent="-285750">
              <a:spcAft>
                <a:spcPts val="600"/>
              </a:spcAft>
              <a:buClr>
                <a:srgbClr val="0432FF"/>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RRB meeting April 2023 at Long Island, hosted by SBU</a:t>
            </a:r>
          </a:p>
          <a:p>
            <a:pPr marL="1200150" lvl="2" indent="-285750">
              <a:spcAft>
                <a:spcPts val="600"/>
              </a:spcAft>
              <a:buClr>
                <a:srgbClr val="0432FF"/>
              </a:buClr>
              <a:buFont typeface="Courier New" panose="02070309020205020404" pitchFamily="49" charset="0"/>
              <a:buChar char="o"/>
            </a:pPr>
            <a:r>
              <a:rPr lang="en-US" sz="1400" dirty="0">
                <a:latin typeface="Arial" panose="020B0604020202020204" pitchFamily="34" charset="0"/>
                <a:cs typeface="Arial" panose="020B0604020202020204" pitchFamily="34" charset="0"/>
              </a:rPr>
              <a:t>member countries: </a:t>
            </a:r>
            <a:r>
              <a:rPr lang="en-US" sz="1400" b="1" dirty="0">
                <a:latin typeface="Arial" panose="020B0604020202020204" pitchFamily="34" charset="0"/>
                <a:cs typeface="Arial" panose="020B0604020202020204" pitchFamily="34" charset="0"/>
              </a:rPr>
              <a:t>Canada, Czech, France (IN2P3 &amp; IRFU), Italy/INFN, Korea, UK/STFC</a:t>
            </a:r>
            <a:r>
              <a:rPr lang="en-US" sz="1400" dirty="0">
                <a:latin typeface="Arial" panose="020B0604020202020204" pitchFamily="34" charset="0"/>
                <a:cs typeface="Arial" panose="020B0604020202020204" pitchFamily="34" charset="0"/>
              </a:rPr>
              <a:t>, US;</a:t>
            </a:r>
          </a:p>
          <a:p>
            <a:pPr marL="1200150" lvl="2" indent="-285750">
              <a:spcAft>
                <a:spcPts val="600"/>
              </a:spcAft>
              <a:buClr>
                <a:srgbClr val="0432FF"/>
              </a:buClr>
              <a:buFont typeface="Courier New" panose="02070309020205020404" pitchFamily="49" charset="0"/>
              <a:buChar char="o"/>
            </a:pPr>
            <a:r>
              <a:rPr lang="en-US" sz="1400" dirty="0">
                <a:latin typeface="Arial" panose="020B0604020202020204" pitchFamily="34" charset="0"/>
                <a:cs typeface="Arial" panose="020B0604020202020204" pitchFamily="34" charset="0"/>
              </a:rPr>
              <a:t>observer countries: </a:t>
            </a:r>
            <a:r>
              <a:rPr lang="en-US" sz="1400" b="1" dirty="0">
                <a:latin typeface="Arial" panose="020B0604020202020204" pitchFamily="34" charset="0"/>
                <a:cs typeface="Arial" panose="020B0604020202020204" pitchFamily="34" charset="0"/>
              </a:rPr>
              <a:t>Brazil, India, Japan, Taiwan, Senegal, South Africa</a:t>
            </a:r>
            <a:r>
              <a:rPr lang="en-US" sz="1400" dirty="0">
                <a:latin typeface="Arial" panose="020B0604020202020204" pitchFamily="34" charset="0"/>
                <a:cs typeface="Arial" panose="020B0604020202020204" pitchFamily="34" charset="0"/>
              </a:rPr>
              <a:t>; </a:t>
            </a:r>
          </a:p>
          <a:p>
            <a:pPr marL="1200150" lvl="2" indent="-285750">
              <a:spcAft>
                <a:spcPts val="600"/>
              </a:spcAft>
              <a:buClr>
                <a:srgbClr val="0432FF"/>
              </a:buClr>
              <a:buFont typeface="Courier New" panose="02070309020205020404" pitchFamily="49" charset="0"/>
              <a:buChar char="o"/>
            </a:pPr>
            <a:r>
              <a:rPr lang="en-US" sz="1400" dirty="0">
                <a:latin typeface="Arial" panose="020B0604020202020204" pitchFamily="34" charset="0"/>
                <a:cs typeface="Arial" panose="020B0604020202020204" pitchFamily="34" charset="0"/>
              </a:rPr>
              <a:t>further anticipated at next RRB meeting: </a:t>
            </a:r>
            <a:r>
              <a:rPr lang="en-US" sz="1400" b="1" dirty="0">
                <a:latin typeface="Arial" panose="020B0604020202020204" pitchFamily="34" charset="0"/>
                <a:cs typeface="Arial" panose="020B0604020202020204" pitchFamily="34" charset="0"/>
              </a:rPr>
              <a:t>Armenia, Israel, Poland</a:t>
            </a:r>
            <a:r>
              <a:rPr lang="en-US" sz="1400" dirty="0">
                <a:latin typeface="Arial" panose="020B0604020202020204" pitchFamily="34" charset="0"/>
                <a:cs typeface="Arial" panose="020B0604020202020204" pitchFamily="34" charset="0"/>
              </a:rPr>
              <a:t>, hopefully US/NSF.</a:t>
            </a:r>
          </a:p>
          <a:p>
            <a:pPr marL="742950" lvl="1" indent="-285750">
              <a:spcAft>
                <a:spcPts val="600"/>
              </a:spcAft>
              <a:buClr>
                <a:srgbClr val="0432FF"/>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2</a:t>
            </a:r>
            <a:r>
              <a:rPr lang="en-US" sz="1600" baseline="30000" dirty="0">
                <a:latin typeface="Arial" panose="020B0604020202020204" pitchFamily="34" charset="0"/>
                <a:cs typeface="Arial" panose="020B0604020202020204" pitchFamily="34" charset="0"/>
              </a:rPr>
              <a:t>nd</a:t>
            </a:r>
            <a:r>
              <a:rPr lang="en-US" sz="1600" dirty="0">
                <a:latin typeface="Arial" panose="020B0604020202020204" pitchFamily="34" charset="0"/>
                <a:cs typeface="Arial" panose="020B0604020202020204" pitchFamily="34" charset="0"/>
              </a:rPr>
              <a:t> RRB meeting December 7-8, 2023 in Washington DC, hosted by GWU.</a:t>
            </a:r>
          </a:p>
        </p:txBody>
      </p:sp>
    </p:spTree>
    <p:extLst>
      <p:ext uri="{BB962C8B-B14F-4D97-AF65-F5344CB8AC3E}">
        <p14:creationId xmlns:p14="http://schemas.microsoft.com/office/powerpoint/2010/main" val="3940939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0" y="21371"/>
            <a:ext cx="9112994" cy="582845"/>
          </a:xfrm>
        </p:spPr>
        <p:txBody>
          <a:bodyPr>
            <a:normAutofit fontScale="90000"/>
          </a:bodyPr>
          <a:lstStyle/>
          <a:p>
            <a:r>
              <a:rPr lang="en-US" sz="3200" dirty="0"/>
              <a:t>Non-DOE Interest &amp; In-Kind – Updated 07/05/23</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45</a:t>
            </a:fld>
            <a:endParaRPr lang="en-US" dirty="0"/>
          </a:p>
        </p:txBody>
      </p:sp>
      <p:graphicFrame>
        <p:nvGraphicFramePr>
          <p:cNvPr id="5" name="Table 4">
            <a:extLst>
              <a:ext uri="{FF2B5EF4-FFF2-40B4-BE49-F238E27FC236}">
                <a16:creationId xmlns:a16="http://schemas.microsoft.com/office/drawing/2014/main" id="{54114026-9A77-0998-8F23-006321648102}"/>
              </a:ext>
            </a:extLst>
          </p:cNvPr>
          <p:cNvGraphicFramePr>
            <a:graphicFrameLocks noGrp="1"/>
          </p:cNvGraphicFramePr>
          <p:nvPr/>
        </p:nvGraphicFramePr>
        <p:xfrm>
          <a:off x="83412" y="552382"/>
          <a:ext cx="8988858" cy="6102418"/>
        </p:xfrm>
        <a:graphic>
          <a:graphicData uri="http://schemas.openxmlformats.org/drawingml/2006/table">
            <a:tbl>
              <a:tblPr firstRow="1" bandRow="1">
                <a:tableStyleId>{5C22544A-7EE6-4342-B048-85BDC9FD1C3A}</a:tableStyleId>
              </a:tblPr>
              <a:tblGrid>
                <a:gridCol w="1802600">
                  <a:extLst>
                    <a:ext uri="{9D8B030D-6E8A-4147-A177-3AD203B41FA5}">
                      <a16:colId xmlns:a16="http://schemas.microsoft.com/office/drawing/2014/main" val="1371435365"/>
                    </a:ext>
                  </a:extLst>
                </a:gridCol>
                <a:gridCol w="7186258">
                  <a:extLst>
                    <a:ext uri="{9D8B030D-6E8A-4147-A177-3AD203B41FA5}">
                      <a16:colId xmlns:a16="http://schemas.microsoft.com/office/drawing/2014/main" val="1383690832"/>
                    </a:ext>
                  </a:extLst>
                </a:gridCol>
              </a:tblGrid>
              <a:tr h="341911">
                <a:tc>
                  <a:txBody>
                    <a:bodyPr/>
                    <a:lstStyle/>
                    <a:p>
                      <a:pPr algn="ctr"/>
                      <a:r>
                        <a:rPr lang="en-US" sz="1000" dirty="0">
                          <a:latin typeface="Arial" panose="020B0604020202020204" pitchFamily="34" charset="0"/>
                          <a:cs typeface="Arial" panose="020B0604020202020204" pitchFamily="34" charset="0"/>
                        </a:rPr>
                        <a:t>Entity</a:t>
                      </a:r>
                    </a:p>
                  </a:txBody>
                  <a:tcPr/>
                </a:tc>
                <a:tc>
                  <a:txBody>
                    <a:bodyPr/>
                    <a:lstStyle/>
                    <a:p>
                      <a:pPr algn="ctr"/>
                      <a:r>
                        <a:rPr lang="en-US" sz="1000" dirty="0">
                          <a:latin typeface="Arial" panose="020B0604020202020204" pitchFamily="34" charset="0"/>
                          <a:cs typeface="Arial" panose="020B0604020202020204" pitchFamily="34" charset="0"/>
                        </a:rPr>
                        <a:t>Interest and Important Facts</a:t>
                      </a:r>
                    </a:p>
                  </a:txBody>
                  <a:tcPr/>
                </a:tc>
                <a:extLst>
                  <a:ext uri="{0D108BD9-81ED-4DB2-BD59-A6C34878D82A}">
                    <a16:rowId xmlns:a16="http://schemas.microsoft.com/office/drawing/2014/main" val="518196269"/>
                  </a:ext>
                </a:extLst>
              </a:tr>
              <a:tr h="198120">
                <a:tc>
                  <a:txBody>
                    <a:bodyPr/>
                    <a:lstStyle/>
                    <a:p>
                      <a:r>
                        <a:rPr lang="en-US" sz="1000" b="1" dirty="0">
                          <a:solidFill>
                            <a:schemeClr val="tx1"/>
                          </a:solidFill>
                          <a:latin typeface="Arial" panose="020B0604020202020204" pitchFamily="34" charset="0"/>
                          <a:cs typeface="Arial" panose="020B0604020202020204" pitchFamily="34" charset="0"/>
                        </a:rPr>
                        <a:t>NSF</a:t>
                      </a:r>
                    </a:p>
                  </a:txBody>
                  <a:tcPr>
                    <a:solidFill>
                      <a:srgbClr val="FFC000"/>
                    </a:solidFill>
                  </a:tcPr>
                </a:tc>
                <a:tc>
                  <a:txBody>
                    <a:bodyPr/>
                    <a:lstStyle/>
                    <a:p>
                      <a:r>
                        <a:rPr lang="en-US" sz="1000" dirty="0">
                          <a:solidFill>
                            <a:schemeClr val="tx1"/>
                          </a:solidFill>
                          <a:latin typeface="Arial" panose="020B0604020202020204" pitchFamily="34" charset="0"/>
                          <a:cs typeface="Arial" panose="020B0604020202020204" pitchFamily="34" charset="0"/>
                        </a:rPr>
                        <a:t>NSF-MSRI pre-proposal submitted by 10 US universities – aims at full scope of backward EM calorimetry (eECal). Armenia, Czech, France/IN2P3 as unfunded</a:t>
                      </a:r>
                      <a:r>
                        <a:rPr lang="en-US" sz="1000" baseline="0" dirty="0">
                          <a:solidFill>
                            <a:schemeClr val="tx1"/>
                          </a:solidFill>
                          <a:latin typeface="Arial" panose="020B0604020202020204" pitchFamily="34" charset="0"/>
                          <a:cs typeface="Arial" panose="020B0604020202020204" pitchFamily="34" charset="0"/>
                        </a:rPr>
                        <a:t> contributors. Invited to submit proposal. Final NSF review is ongoing.</a:t>
                      </a:r>
                      <a:endParaRPr lang="en-US" sz="1000" dirty="0">
                        <a:solidFill>
                          <a:schemeClr val="tx1"/>
                        </a:solidFill>
                        <a:latin typeface="Arial" panose="020B0604020202020204" pitchFamily="34" charset="0"/>
                        <a:cs typeface="Arial" panose="020B0604020202020204" pitchFamily="34" charset="0"/>
                      </a:endParaRPr>
                    </a:p>
                  </a:txBody>
                  <a:tcPr>
                    <a:solidFill>
                      <a:srgbClr val="FFC000"/>
                    </a:solidFill>
                  </a:tcPr>
                </a:tc>
                <a:extLst>
                  <a:ext uri="{0D108BD9-81ED-4DB2-BD59-A6C34878D82A}">
                    <a16:rowId xmlns:a16="http://schemas.microsoft.com/office/drawing/2014/main" val="3943952053"/>
                  </a:ext>
                </a:extLst>
              </a:tr>
              <a:tr h="198120">
                <a:tc>
                  <a:txBody>
                    <a:bodyPr/>
                    <a:lstStyle/>
                    <a:p>
                      <a:r>
                        <a:rPr lang="en-US" sz="1000" b="1" dirty="0">
                          <a:solidFill>
                            <a:schemeClr val="tx1"/>
                          </a:solidFill>
                          <a:latin typeface="Arial" panose="020B0604020202020204" pitchFamily="34" charset="0"/>
                          <a:cs typeface="Arial" panose="020B0604020202020204" pitchFamily="34" charset="0"/>
                        </a:rPr>
                        <a:t>CERN</a:t>
                      </a:r>
                    </a:p>
                  </a:txBody>
                  <a:tcPr>
                    <a:solidFill>
                      <a:srgbClr val="FFC000"/>
                    </a:solidFill>
                  </a:tcPr>
                </a:tc>
                <a:tc>
                  <a:txBody>
                    <a:bodyPr/>
                    <a:lstStyle/>
                    <a:p>
                      <a:r>
                        <a:rPr lang="en-US" sz="1000" dirty="0">
                          <a:solidFill>
                            <a:schemeClr val="tx1"/>
                          </a:solidFill>
                          <a:latin typeface="Arial" panose="020B0604020202020204" pitchFamily="34" charset="0"/>
                          <a:cs typeface="Arial" panose="020B0604020202020204" pitchFamily="34" charset="0"/>
                        </a:rPr>
                        <a:t>MAPS sensor design developed by CERN/ITS-3 Group providing synergy with ALICE. Synergy of gaseous-based Cherenkov detectors and photon-sensors with ALICE &amp; </a:t>
                      </a:r>
                      <a:r>
                        <a:rPr lang="en-US" sz="1000" dirty="0" err="1">
                          <a:solidFill>
                            <a:schemeClr val="tx1"/>
                          </a:solidFill>
                          <a:latin typeface="Arial" panose="020B0604020202020204" pitchFamily="34" charset="0"/>
                          <a:cs typeface="Arial" panose="020B0604020202020204" pitchFamily="34" charset="0"/>
                        </a:rPr>
                        <a:t>LHCb</a:t>
                      </a:r>
                      <a:r>
                        <a:rPr lang="en-US" sz="1000" dirty="0">
                          <a:solidFill>
                            <a:schemeClr val="tx1"/>
                          </a:solidFill>
                          <a:latin typeface="Arial" panose="020B0604020202020204" pitchFamily="34" charset="0"/>
                          <a:cs typeface="Arial" panose="020B0604020202020204" pitchFamily="34" charset="0"/>
                        </a:rPr>
                        <a:t>. Synergy of Forward AC-LGAD design with CMS endcap timing layer.</a:t>
                      </a:r>
                    </a:p>
                  </a:txBody>
                  <a:tcPr>
                    <a:solidFill>
                      <a:srgbClr val="FFC000"/>
                    </a:solidFill>
                  </a:tcPr>
                </a:tc>
                <a:extLst>
                  <a:ext uri="{0D108BD9-81ED-4DB2-BD59-A6C34878D82A}">
                    <a16:rowId xmlns:a16="http://schemas.microsoft.com/office/drawing/2014/main" val="2614360725"/>
                  </a:ext>
                </a:extLst>
              </a:tr>
              <a:tr h="258232">
                <a:tc>
                  <a:txBody>
                    <a:bodyPr/>
                    <a:lstStyle/>
                    <a:p>
                      <a:r>
                        <a:rPr lang="en-US" sz="1000" b="1" dirty="0">
                          <a:solidFill>
                            <a:schemeClr val="tx1"/>
                          </a:solidFill>
                          <a:latin typeface="Arial" panose="020B0604020202020204" pitchFamily="34" charset="0"/>
                          <a:cs typeface="Arial" panose="020B0604020202020204" pitchFamily="34" charset="0"/>
                        </a:rPr>
                        <a:t>Armenia</a:t>
                      </a:r>
                    </a:p>
                  </a:txBody>
                  <a:tcPr/>
                </a:tc>
                <a:tc>
                  <a:txBody>
                    <a:bodyPr/>
                    <a:lstStyle/>
                    <a:p>
                      <a:r>
                        <a:rPr lang="en-US" sz="1000" dirty="0">
                          <a:solidFill>
                            <a:schemeClr val="tx1"/>
                          </a:solidFill>
                          <a:latin typeface="Arial" panose="020B0604020202020204" pitchFamily="34" charset="0"/>
                          <a:cs typeface="Arial" panose="020B0604020202020204" pitchFamily="34" charset="0"/>
                        </a:rPr>
                        <a:t>Contributions, mainly labor to </a:t>
                      </a:r>
                      <a:r>
                        <a:rPr lang="en-US" sz="1000" dirty="0" err="1">
                          <a:solidFill>
                            <a:schemeClr val="tx1"/>
                          </a:solidFill>
                          <a:latin typeface="Arial" panose="020B0604020202020204" pitchFamily="34" charset="0"/>
                          <a:cs typeface="Arial" panose="020B0604020202020204" pitchFamily="34" charset="0"/>
                        </a:rPr>
                        <a:t>eECal</a:t>
                      </a:r>
                      <a:r>
                        <a:rPr lang="en-US" sz="1000" dirty="0">
                          <a:solidFill>
                            <a:schemeClr val="tx1"/>
                          </a:solidFill>
                          <a:latin typeface="Arial" panose="020B0604020202020204" pitchFamily="34" charset="0"/>
                          <a:cs typeface="Arial" panose="020B0604020202020204" pitchFamily="34" charset="0"/>
                        </a:rPr>
                        <a:t> and many EM calorimetry and particle id detectors component tests.</a:t>
                      </a:r>
                    </a:p>
                  </a:txBody>
                  <a:tcPr/>
                </a:tc>
                <a:extLst>
                  <a:ext uri="{0D108BD9-81ED-4DB2-BD59-A6C34878D82A}">
                    <a16:rowId xmlns:a16="http://schemas.microsoft.com/office/drawing/2014/main" val="525158277"/>
                  </a:ext>
                </a:extLst>
              </a:tr>
              <a:tr h="258232">
                <a:tc>
                  <a:txBody>
                    <a:bodyPr/>
                    <a:lstStyle/>
                    <a:p>
                      <a:r>
                        <a:rPr lang="en-US" sz="1000" b="1" dirty="0">
                          <a:solidFill>
                            <a:schemeClr val="tx1"/>
                          </a:solidFill>
                          <a:latin typeface="Arial" panose="020B0604020202020204" pitchFamily="34" charset="0"/>
                          <a:cs typeface="Arial" panose="020B0604020202020204" pitchFamily="34" charset="0"/>
                        </a:rPr>
                        <a:t>Canada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EIC included in</a:t>
                      </a:r>
                      <a:r>
                        <a:rPr lang="en-US" sz="1000" baseline="0" dirty="0">
                          <a:solidFill>
                            <a:schemeClr val="tx1"/>
                          </a:solidFill>
                          <a:latin typeface="Arial" panose="020B0604020202020204" pitchFamily="34" charset="0"/>
                          <a:cs typeface="Arial" panose="020B0604020202020204" pitchFamily="34" charset="0"/>
                        </a:rPr>
                        <a:t> 2022 </a:t>
                      </a:r>
                      <a:r>
                        <a:rPr lang="en-US" sz="1000" dirty="0">
                          <a:solidFill>
                            <a:schemeClr val="tx1"/>
                          </a:solidFill>
                          <a:latin typeface="Arial" panose="020B0604020202020204" pitchFamily="34" charset="0"/>
                          <a:cs typeface="Arial" panose="020B0604020202020204" pitchFamily="34" charset="0"/>
                        </a:rPr>
                        <a:t>Canadian</a:t>
                      </a:r>
                      <a:r>
                        <a:rPr lang="en-US" sz="1000" baseline="0" dirty="0">
                          <a:solidFill>
                            <a:schemeClr val="tx1"/>
                          </a:solidFill>
                          <a:latin typeface="Arial" panose="020B0604020202020204" pitchFamily="34" charset="0"/>
                          <a:cs typeface="Arial" panose="020B0604020202020204" pitchFamily="34" charset="0"/>
                        </a:rPr>
                        <a:t> Subatomic Physics</a:t>
                      </a:r>
                      <a:r>
                        <a:rPr lang="en-US" sz="1000" dirty="0">
                          <a:solidFill>
                            <a:schemeClr val="tx1"/>
                          </a:solidFill>
                          <a:latin typeface="Arial" panose="020B0604020202020204" pitchFamily="34" charset="0"/>
                          <a:cs typeface="Arial" panose="020B0604020202020204" pitchFamily="34" charset="0"/>
                        </a:rPr>
                        <a:t> Long-Range Plan; Interested in Compton Polarimetry, Barrel</a:t>
                      </a:r>
                      <a:r>
                        <a:rPr lang="en-US" sz="1000" dirty="0">
                          <a:solidFill>
                            <a:srgbClr val="FF0000"/>
                          </a:solidFill>
                          <a:latin typeface="Arial" panose="020B0604020202020204" pitchFamily="34" charset="0"/>
                          <a:cs typeface="Arial" panose="020B0604020202020204" pitchFamily="34" charset="0"/>
                        </a:rPr>
                        <a:t> </a:t>
                      </a:r>
                      <a:r>
                        <a:rPr lang="en-US" sz="1000" dirty="0">
                          <a:solidFill>
                            <a:schemeClr val="tx1"/>
                          </a:solidFill>
                          <a:latin typeface="Arial" panose="020B0604020202020204" pitchFamily="34" charset="0"/>
                          <a:cs typeface="Arial" panose="020B0604020202020204" pitchFamily="34" charset="0"/>
                        </a:rPr>
                        <a:t>Electromagnetic Calorimetry and Software</a:t>
                      </a:r>
                    </a:p>
                  </a:txBody>
                  <a:tcPr/>
                </a:tc>
                <a:extLst>
                  <a:ext uri="{0D108BD9-81ED-4DB2-BD59-A6C34878D82A}">
                    <a16:rowId xmlns:a16="http://schemas.microsoft.com/office/drawing/2014/main" val="480669715"/>
                  </a:ext>
                </a:extLst>
              </a:tr>
              <a:tr h="258232">
                <a:tc>
                  <a:txBody>
                    <a:bodyPr/>
                    <a:lstStyle/>
                    <a:p>
                      <a:r>
                        <a:rPr lang="en-US" sz="1000" b="1" dirty="0">
                          <a:solidFill>
                            <a:schemeClr val="tx1"/>
                          </a:solidFill>
                          <a:latin typeface="Arial" panose="020B0604020202020204" pitchFamily="34" charset="0"/>
                          <a:cs typeface="Arial" panose="020B0604020202020204" pitchFamily="34" charset="0"/>
                        </a:rPr>
                        <a:t>China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Forward EM Calorimeter</a:t>
                      </a:r>
                    </a:p>
                  </a:txBody>
                  <a:tcPr/>
                </a:tc>
                <a:extLst>
                  <a:ext uri="{0D108BD9-81ED-4DB2-BD59-A6C34878D82A}">
                    <a16:rowId xmlns:a16="http://schemas.microsoft.com/office/drawing/2014/main" val="2094486615"/>
                  </a:ext>
                </a:extLst>
              </a:tr>
              <a:tr h="350798">
                <a:tc>
                  <a:txBody>
                    <a:bodyPr/>
                    <a:lstStyle/>
                    <a:p>
                      <a:r>
                        <a:rPr lang="en-US" sz="1000" b="1" dirty="0">
                          <a:solidFill>
                            <a:schemeClr val="tx1"/>
                          </a:solidFill>
                          <a:latin typeface="Arial" panose="020B0604020202020204" pitchFamily="34" charset="0"/>
                          <a:cs typeface="Arial" panose="020B0604020202020204" pitchFamily="34" charset="0"/>
                        </a:rPr>
                        <a:t>Czech</a:t>
                      </a:r>
                    </a:p>
                  </a:txBody>
                  <a:tcPr/>
                </a:tc>
                <a:tc>
                  <a:txBody>
                    <a:bodyPr/>
                    <a:lstStyle/>
                    <a:p>
                      <a:r>
                        <a:rPr lang="en-US" sz="1000" dirty="0">
                          <a:solidFill>
                            <a:schemeClr val="tx1"/>
                          </a:solidFill>
                          <a:latin typeface="Arial" panose="020B0604020202020204" pitchFamily="34" charset="0"/>
                          <a:cs typeface="Arial" panose="020B0604020202020204" pitchFamily="34" charset="0"/>
                        </a:rPr>
                        <a:t>Working with funding agency; Interested in </a:t>
                      </a:r>
                      <a:r>
                        <a:rPr lang="en-US" sz="1000" dirty="0" err="1">
                          <a:solidFill>
                            <a:schemeClr val="tx1"/>
                          </a:solidFill>
                          <a:latin typeface="Arial" panose="020B0604020202020204" pitchFamily="34" charset="0"/>
                          <a:cs typeface="Arial" panose="020B0604020202020204" pitchFamily="34" charset="0"/>
                        </a:rPr>
                        <a:t>eECal</a:t>
                      </a:r>
                      <a:r>
                        <a:rPr lang="en-US" sz="1000" dirty="0">
                          <a:solidFill>
                            <a:schemeClr val="tx1"/>
                          </a:solidFill>
                          <a:latin typeface="Arial" panose="020B0604020202020204" pitchFamily="34" charset="0"/>
                          <a:cs typeface="Arial" panose="020B0604020202020204" pitchFamily="34" charset="0"/>
                        </a:rPr>
                        <a:t> (PbWO4 crystals and glass) and Silicon</a:t>
                      </a:r>
                    </a:p>
                  </a:txBody>
                  <a:tcPr/>
                </a:tc>
                <a:extLst>
                  <a:ext uri="{0D108BD9-81ED-4DB2-BD59-A6C34878D82A}">
                    <a16:rowId xmlns:a16="http://schemas.microsoft.com/office/drawing/2014/main" val="1349793005"/>
                  </a:ext>
                </a:extLst>
              </a:tr>
              <a:tr h="217625">
                <a:tc>
                  <a:txBody>
                    <a:bodyPr/>
                    <a:lstStyle/>
                    <a:p>
                      <a:r>
                        <a:rPr lang="en-US" sz="1000" b="1" dirty="0">
                          <a:solidFill>
                            <a:schemeClr val="tx1"/>
                          </a:solidFill>
                          <a:latin typeface="Arial" panose="020B0604020202020204" pitchFamily="34" charset="0"/>
                          <a:cs typeface="Arial" panose="020B0604020202020204" pitchFamily="34" charset="0"/>
                        </a:rPr>
                        <a:t>France/IRFU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Interested in MPGD/racking, electronics. Provided in-kind contributions to SC magnet design and interested to continue labor oversight during magnet construction.</a:t>
                      </a:r>
                    </a:p>
                  </a:txBody>
                  <a:tcPr/>
                </a:tc>
                <a:extLst>
                  <a:ext uri="{0D108BD9-81ED-4DB2-BD59-A6C34878D82A}">
                    <a16:rowId xmlns:a16="http://schemas.microsoft.com/office/drawing/2014/main" val="2677812410"/>
                  </a:ext>
                </a:extLst>
              </a:tr>
              <a:tr h="167640">
                <a:tc>
                  <a:txBody>
                    <a:bodyPr/>
                    <a:lstStyle/>
                    <a:p>
                      <a:r>
                        <a:rPr lang="en-US" sz="1000" b="1" dirty="0">
                          <a:solidFill>
                            <a:schemeClr val="tx1"/>
                          </a:solidFill>
                          <a:latin typeface="Arial" panose="020B0604020202020204" pitchFamily="34" charset="0"/>
                          <a:cs typeface="Arial" panose="020B0604020202020204" pitchFamily="34" charset="0"/>
                        </a:rPr>
                        <a:t>France/IN2P3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International contribution to backward EM calorimetry (including</a:t>
                      </a:r>
                      <a:r>
                        <a:rPr lang="en-US" sz="1000" baseline="0" dirty="0">
                          <a:solidFill>
                            <a:schemeClr val="tx1"/>
                          </a:solidFill>
                          <a:latin typeface="Arial" panose="020B0604020202020204" pitchFamily="34" charset="0"/>
                          <a:cs typeface="Arial" panose="020B0604020202020204" pitchFamily="34" charset="0"/>
                        </a:rPr>
                        <a:t> in-kind design)</a:t>
                      </a:r>
                      <a:r>
                        <a:rPr lang="en-US" sz="1000" dirty="0">
                          <a:solidFill>
                            <a:schemeClr val="tx1"/>
                          </a:solidFill>
                          <a:latin typeface="Arial" panose="020B0604020202020204" pitchFamily="34" charset="0"/>
                          <a:cs typeface="Arial" panose="020B0604020202020204" pitchFamily="34" charset="0"/>
                        </a:rPr>
                        <a:t> and to readout electronics (two ASICs for AC-LGAD detectors and Calorimetry). IRFU &amp; IN2P3 discussing together for higher-level contributions.</a:t>
                      </a:r>
                    </a:p>
                  </a:txBody>
                  <a:tcPr/>
                </a:tc>
                <a:extLst>
                  <a:ext uri="{0D108BD9-81ED-4DB2-BD59-A6C34878D82A}">
                    <a16:rowId xmlns:a16="http://schemas.microsoft.com/office/drawing/2014/main" val="3664565651"/>
                  </a:ext>
                </a:extLst>
              </a:tr>
              <a:tr h="167640">
                <a:tc>
                  <a:txBody>
                    <a:bodyPr/>
                    <a:lstStyle/>
                    <a:p>
                      <a:r>
                        <a:rPr lang="en-US" sz="1000" b="1" dirty="0">
                          <a:solidFill>
                            <a:schemeClr val="tx1"/>
                          </a:solidFill>
                          <a:latin typeface="Arial" panose="020B0604020202020204" pitchFamily="34" charset="0"/>
                          <a:cs typeface="Arial" panose="020B0604020202020204" pitchFamily="34" charset="0"/>
                        </a:rPr>
                        <a:t>India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Consortium is working with Funding agency; Interested in detector</a:t>
                      </a:r>
                      <a:r>
                        <a:rPr lang="en-US" sz="1000" baseline="0" dirty="0">
                          <a:solidFill>
                            <a:schemeClr val="tx1"/>
                          </a:solidFill>
                          <a:latin typeface="Arial" panose="020B0604020202020204" pitchFamily="34" charset="0"/>
                          <a:cs typeface="Arial" panose="020B0604020202020204" pitchFamily="34" charset="0"/>
                        </a:rPr>
                        <a:t> s</a:t>
                      </a:r>
                      <a:r>
                        <a:rPr lang="en-US" sz="1000" dirty="0">
                          <a:solidFill>
                            <a:schemeClr val="tx1"/>
                          </a:solidFill>
                          <a:latin typeface="Arial" panose="020B0604020202020204" pitchFamily="34" charset="0"/>
                          <a:cs typeface="Arial" panose="020B0604020202020204" pitchFamily="34" charset="0"/>
                        </a:rPr>
                        <a:t>oftware (non-project scientific</a:t>
                      </a:r>
                      <a:r>
                        <a:rPr lang="en-US" sz="1000" baseline="0" dirty="0">
                          <a:solidFill>
                            <a:schemeClr val="tx1"/>
                          </a:solidFill>
                          <a:latin typeface="Arial" panose="020B0604020202020204" pitchFamily="34" charset="0"/>
                          <a:cs typeface="Arial" panose="020B0604020202020204" pitchFamily="34" charset="0"/>
                        </a:rPr>
                        <a:t> contribution),</a:t>
                      </a:r>
                      <a:r>
                        <a:rPr lang="en-US" sz="1000" dirty="0">
                          <a:solidFill>
                            <a:schemeClr val="tx1"/>
                          </a:solidFill>
                          <a:latin typeface="Arial" panose="020B0604020202020204" pitchFamily="34" charset="0"/>
                          <a:cs typeface="Arial" panose="020B0604020202020204" pitchFamily="34" charset="0"/>
                        </a:rPr>
                        <a:t> contributions to DAQ/slow controls. Investigating further hardware contributions (including possible links with Si plants).</a:t>
                      </a:r>
                    </a:p>
                  </a:txBody>
                  <a:tcPr/>
                </a:tc>
                <a:extLst>
                  <a:ext uri="{0D108BD9-81ED-4DB2-BD59-A6C34878D82A}">
                    <a16:rowId xmlns:a16="http://schemas.microsoft.com/office/drawing/2014/main" val="1580117097"/>
                  </a:ext>
                </a:extLst>
              </a:tr>
              <a:tr h="274320">
                <a:tc>
                  <a:txBody>
                    <a:bodyPr/>
                    <a:lstStyle/>
                    <a:p>
                      <a:r>
                        <a:rPr lang="en-US" sz="1000" b="1" dirty="0">
                          <a:solidFill>
                            <a:schemeClr val="tx1"/>
                          </a:solidFill>
                          <a:latin typeface="Arial" panose="020B0604020202020204" pitchFamily="34" charset="0"/>
                          <a:cs typeface="Arial" panose="020B0604020202020204" pitchFamily="34" charset="0"/>
                        </a:rPr>
                        <a:t>Italy/INFN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Aims at major scope of forward particle identification detector (</a:t>
                      </a:r>
                      <a:r>
                        <a:rPr lang="en-US" sz="1000" dirty="0" err="1">
                          <a:solidFill>
                            <a:schemeClr val="tx1"/>
                          </a:solidFill>
                          <a:latin typeface="Arial" panose="020B0604020202020204" pitchFamily="34" charset="0"/>
                          <a:cs typeface="Arial" panose="020B0604020202020204" pitchFamily="34" charset="0"/>
                        </a:rPr>
                        <a:t>dRICH</a:t>
                      </a:r>
                      <a:r>
                        <a:rPr lang="en-US" sz="1000" dirty="0">
                          <a:solidFill>
                            <a:schemeClr val="tx1"/>
                          </a:solidFill>
                          <a:latin typeface="Arial" panose="020B0604020202020204" pitchFamily="34" charset="0"/>
                          <a:cs typeface="Arial" panose="020B0604020202020204" pitchFamily="34" charset="0"/>
                        </a:rPr>
                        <a:t>), at (part of) the Si/MAPS tracker scope, and at photo-sensor contributions. Further investigating possible interest in EIC detector magnet scope.</a:t>
                      </a:r>
                    </a:p>
                  </a:txBody>
                  <a:tcPr/>
                </a:tc>
                <a:extLst>
                  <a:ext uri="{0D108BD9-81ED-4DB2-BD59-A6C34878D82A}">
                    <a16:rowId xmlns:a16="http://schemas.microsoft.com/office/drawing/2014/main" val="2275224923"/>
                  </a:ext>
                </a:extLst>
              </a:tr>
              <a:tr h="274320">
                <a:tc>
                  <a:txBody>
                    <a:bodyPr/>
                    <a:lstStyle/>
                    <a:p>
                      <a:r>
                        <a:rPr lang="en-US" sz="1000" b="1" dirty="0">
                          <a:solidFill>
                            <a:schemeClr val="tx1"/>
                          </a:solidFill>
                          <a:latin typeface="Arial" panose="020B0604020202020204" pitchFamily="34" charset="0"/>
                          <a:cs typeface="Arial" panose="020B0604020202020204" pitchFamily="34" charset="0"/>
                        </a:rPr>
                        <a:t>Israel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B0 Detectors (Si tracking and PbWO4)</a:t>
                      </a:r>
                    </a:p>
                  </a:txBody>
                  <a:tcPr/>
                </a:tc>
                <a:extLst>
                  <a:ext uri="{0D108BD9-81ED-4DB2-BD59-A6C34878D82A}">
                    <a16:rowId xmlns:a16="http://schemas.microsoft.com/office/drawing/2014/main" val="4196413477"/>
                  </a:ext>
                </a:extLst>
              </a:tr>
              <a:tr h="389796">
                <a:tc>
                  <a:txBody>
                    <a:bodyPr/>
                    <a:lstStyle/>
                    <a:p>
                      <a:r>
                        <a:rPr lang="en-US" sz="1000" b="1" dirty="0">
                          <a:solidFill>
                            <a:schemeClr val="tx1"/>
                          </a:solidFill>
                          <a:latin typeface="Arial" panose="020B0604020202020204" pitchFamily="34" charset="0"/>
                          <a:cs typeface="Arial" panose="020B0604020202020204" pitchFamily="34" charset="0"/>
                        </a:rPr>
                        <a:t>Japan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Interested</a:t>
                      </a:r>
                      <a:r>
                        <a:rPr lang="en-US" sz="1000" baseline="0" dirty="0">
                          <a:solidFill>
                            <a:schemeClr val="tx1"/>
                          </a:solidFill>
                          <a:latin typeface="Arial" panose="020B0604020202020204" pitchFamily="34" charset="0"/>
                          <a:cs typeface="Arial" panose="020B0604020202020204" pitchFamily="34" charset="0"/>
                        </a:rPr>
                        <a:t> </a:t>
                      </a:r>
                      <a:r>
                        <a:rPr lang="en-US" sz="1000" dirty="0">
                          <a:solidFill>
                            <a:schemeClr val="tx1"/>
                          </a:solidFill>
                          <a:latin typeface="Arial" panose="020B0604020202020204" pitchFamily="34" charset="0"/>
                          <a:cs typeface="Arial" panose="020B0604020202020204" pitchFamily="34" charset="0"/>
                        </a:rPr>
                        <a:t>in a US-Japan agreement; Aims at full scope of Zero-Degree Calorimeter in collaboration with Taiwan/Korea. Pursuit of full scope of barrel AC-LGAD detector as EIC-Asia consortium. Contribution to DAQ/streaming. Possible aerogel.</a:t>
                      </a:r>
                    </a:p>
                  </a:txBody>
                  <a:tcPr/>
                </a:tc>
                <a:extLst>
                  <a:ext uri="{0D108BD9-81ED-4DB2-BD59-A6C34878D82A}">
                    <a16:rowId xmlns:a16="http://schemas.microsoft.com/office/drawing/2014/main" val="1567486306"/>
                  </a:ext>
                </a:extLst>
              </a:tr>
              <a:tr h="412685">
                <a:tc>
                  <a:txBody>
                    <a:bodyPr/>
                    <a:lstStyle/>
                    <a:p>
                      <a:r>
                        <a:rPr lang="en-US" sz="1000" b="1" dirty="0">
                          <a:solidFill>
                            <a:schemeClr val="tx1"/>
                          </a:solidFill>
                          <a:latin typeface="Arial" panose="020B0604020202020204" pitchFamily="34" charset="0"/>
                          <a:cs typeface="Arial" panose="020B0604020202020204" pitchFamily="34" charset="0"/>
                        </a:rPr>
                        <a:t>Korea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Aims at major scope for fiber-based barrel EM calorimeter,</a:t>
                      </a:r>
                      <a:r>
                        <a:rPr lang="en-US" sz="1000" baseline="0" dirty="0">
                          <a:solidFill>
                            <a:schemeClr val="tx1"/>
                          </a:solidFill>
                          <a:latin typeface="Arial" panose="020B0604020202020204" pitchFamily="34" charset="0"/>
                          <a:cs typeface="Arial" panose="020B0604020202020204" pitchFamily="34" charset="0"/>
                        </a:rPr>
                        <a:t> Also work packages for</a:t>
                      </a:r>
                      <a:r>
                        <a:rPr lang="en-US" sz="1000" dirty="0">
                          <a:solidFill>
                            <a:schemeClr val="tx1"/>
                          </a:solidFill>
                          <a:latin typeface="Arial" panose="020B0604020202020204" pitchFamily="34" charset="0"/>
                          <a:cs typeface="Arial" panose="020B0604020202020204" pitchFamily="34" charset="0"/>
                        </a:rPr>
                        <a:t> barrel AC-LGAD and Si-based hadronic calorimetry for ZDC.as part of EIC-Asia consortium (includes also </a:t>
                      </a:r>
                      <a:r>
                        <a:rPr lang="en-US" sz="1000" dirty="0" err="1">
                          <a:solidFill>
                            <a:schemeClr val="tx1"/>
                          </a:solidFill>
                          <a:latin typeface="Arial" panose="020B0604020202020204" pitchFamily="34" charset="0"/>
                          <a:cs typeface="Arial" panose="020B0604020202020204" pitchFamily="34" charset="0"/>
                        </a:rPr>
                        <a:t>Japan,Taiwan</a:t>
                      </a:r>
                      <a:r>
                        <a:rPr lang="en-US" sz="1000" dirty="0">
                          <a:solidFill>
                            <a:schemeClr val="tx1"/>
                          </a:solidFill>
                          <a:latin typeface="Arial" panose="020B0604020202020204" pitchFamily="34" charset="0"/>
                          <a:cs typeface="Arial" panose="020B0604020202020204" pitchFamily="34" charset="0"/>
                        </a:rPr>
                        <a:t>), Collaboration on Si tracking detector</a:t>
                      </a:r>
                      <a:r>
                        <a:rPr lang="en-US" sz="1000" baseline="0" dirty="0">
                          <a:solidFill>
                            <a:schemeClr val="tx1"/>
                          </a:solidFill>
                          <a:latin typeface="Arial" panose="020B0604020202020204" pitchFamily="34" charset="0"/>
                          <a:cs typeface="Arial" panose="020B0604020202020204" pitchFamily="34" charset="0"/>
                        </a:rPr>
                        <a:t>. </a:t>
                      </a:r>
                      <a:endParaRPr lang="en-US" sz="10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14002649"/>
                  </a:ext>
                </a:extLst>
              </a:tr>
              <a:tr h="217625">
                <a:tc>
                  <a:txBody>
                    <a:bodyPr/>
                    <a:lstStyle/>
                    <a:p>
                      <a:r>
                        <a:rPr lang="en-US" sz="1000" b="1" dirty="0">
                          <a:solidFill>
                            <a:schemeClr val="tx1"/>
                          </a:solidFill>
                          <a:latin typeface="Arial" panose="020B0604020202020204" pitchFamily="34" charset="0"/>
                          <a:cs typeface="Arial" panose="020B0604020202020204" pitchFamily="34" charset="0"/>
                        </a:rPr>
                        <a:t>Poland</a:t>
                      </a:r>
                    </a:p>
                  </a:txBody>
                  <a:tcPr/>
                </a:tc>
                <a:tc>
                  <a:txBody>
                    <a:bodyPr/>
                    <a:lstStyle/>
                    <a:p>
                      <a:r>
                        <a:rPr lang="en-US" sz="1000" dirty="0">
                          <a:solidFill>
                            <a:schemeClr val="tx1"/>
                          </a:solidFill>
                          <a:latin typeface="Arial" panose="020B0604020202020204" pitchFamily="34" charset="0"/>
                          <a:cs typeface="Arial" panose="020B0604020202020204" pitchFamily="34" charset="0"/>
                        </a:rPr>
                        <a:t>Actively working with ministry/funding agency; Interested in detectors along the beam line (luminosity detector, Roman Pots)</a:t>
                      </a:r>
                    </a:p>
                  </a:txBody>
                  <a:tcPr/>
                </a:tc>
                <a:extLst>
                  <a:ext uri="{0D108BD9-81ED-4DB2-BD59-A6C34878D82A}">
                    <a16:rowId xmlns:a16="http://schemas.microsoft.com/office/drawing/2014/main" val="3408921962"/>
                  </a:ext>
                </a:extLst>
              </a:tr>
              <a:tr h="198120">
                <a:tc>
                  <a:txBody>
                    <a:bodyPr/>
                    <a:lstStyle/>
                    <a:p>
                      <a:r>
                        <a:rPr lang="en-US" sz="1000" b="1" dirty="0">
                          <a:solidFill>
                            <a:schemeClr val="tx1"/>
                          </a:solidFill>
                          <a:latin typeface="Arial" panose="020B0604020202020204" pitchFamily="34" charset="0"/>
                          <a:cs typeface="Arial" panose="020B0604020202020204" pitchFamily="34" charset="0"/>
                        </a:rPr>
                        <a:t>Taiwan</a:t>
                      </a:r>
                    </a:p>
                  </a:txBody>
                  <a:tcPr/>
                </a:tc>
                <a:tc>
                  <a:txBody>
                    <a:bodyPr/>
                    <a:lstStyle/>
                    <a:p>
                      <a:r>
                        <a:rPr lang="en-US" sz="1000" dirty="0">
                          <a:solidFill>
                            <a:schemeClr val="tx1"/>
                          </a:solidFill>
                          <a:latin typeface="Arial" panose="020B0604020202020204" pitchFamily="34" charset="0"/>
                          <a:cs typeface="Arial" panose="020B0604020202020204" pitchFamily="34" charset="0"/>
                        </a:rPr>
                        <a:t>Pursuit of full scope of barrel AC-LGAD as part of EIC-Asia consortium. LYSO-based EM calorimeter for ZDC, Also optical readout/fiber. Possible later interest in PCBs. Computing.</a:t>
                      </a:r>
                    </a:p>
                  </a:txBody>
                  <a:tcPr/>
                </a:tc>
                <a:extLst>
                  <a:ext uri="{0D108BD9-81ED-4DB2-BD59-A6C34878D82A}">
                    <a16:rowId xmlns:a16="http://schemas.microsoft.com/office/drawing/2014/main" val="1697182557"/>
                  </a:ext>
                </a:extLst>
              </a:tr>
              <a:tr h="198120">
                <a:tc>
                  <a:txBody>
                    <a:bodyPr/>
                    <a:lstStyle/>
                    <a:p>
                      <a:r>
                        <a:rPr lang="en-US" sz="1000" b="1" dirty="0">
                          <a:solidFill>
                            <a:schemeClr val="tx1"/>
                          </a:solidFill>
                          <a:latin typeface="Arial" panose="020B0604020202020204" pitchFamily="34" charset="0"/>
                          <a:cs typeface="Arial" panose="020B0604020202020204" pitchFamily="34" charset="0"/>
                        </a:rPr>
                        <a:t>UK</a:t>
                      </a:r>
                    </a:p>
                  </a:txBody>
                  <a:tcPr/>
                </a:tc>
                <a:tc>
                  <a:txBody>
                    <a:bodyPr/>
                    <a:lstStyle/>
                    <a:p>
                      <a:r>
                        <a:rPr lang="en-US" sz="1000" dirty="0">
                          <a:solidFill>
                            <a:schemeClr val="tx1"/>
                          </a:solidFill>
                          <a:latin typeface="Arial" panose="020B0604020202020204" pitchFamily="34" charset="0"/>
                          <a:cs typeface="Arial" panose="020B0604020202020204" pitchFamily="34" charset="0"/>
                        </a:rPr>
                        <a:t>STFC seed funding for UK detector R&amp;D (3M£). Interest in Si/MAPS tracker, polarimetry and detectors along the beams (Low-Q2/</a:t>
                      </a:r>
                      <a:r>
                        <a:rPr lang="en-US" sz="1000" dirty="0" err="1">
                          <a:solidFill>
                            <a:schemeClr val="tx1"/>
                          </a:solidFill>
                          <a:latin typeface="Arial" panose="020B0604020202020204" pitchFamily="34" charset="0"/>
                          <a:cs typeface="Arial" panose="020B0604020202020204" pitchFamily="34" charset="0"/>
                        </a:rPr>
                        <a:t>TimePix</a:t>
                      </a:r>
                      <a:r>
                        <a:rPr lang="en-US" sz="1000" dirty="0">
                          <a:solidFill>
                            <a:schemeClr val="tx1"/>
                          </a:solidFill>
                          <a:latin typeface="Arial" panose="020B0604020202020204" pitchFamily="34" charset="0"/>
                          <a:cs typeface="Arial" panose="020B0604020202020204" pitchFamily="34" charset="0"/>
                        </a:rPr>
                        <a:t>). Follow-up STFC/UKRI request for 5-7 years submitted early 2023 (includes accelerator part).</a:t>
                      </a:r>
                    </a:p>
                  </a:txBody>
                  <a:tcPr/>
                </a:tc>
                <a:extLst>
                  <a:ext uri="{0D108BD9-81ED-4DB2-BD59-A6C34878D82A}">
                    <a16:rowId xmlns:a16="http://schemas.microsoft.com/office/drawing/2014/main" val="3815060802"/>
                  </a:ext>
                </a:extLst>
              </a:tr>
            </a:tbl>
          </a:graphicData>
        </a:graphic>
      </p:graphicFrame>
    </p:spTree>
    <p:extLst>
      <p:ext uri="{BB962C8B-B14F-4D97-AF65-F5344CB8AC3E}">
        <p14:creationId xmlns:p14="http://schemas.microsoft.com/office/powerpoint/2010/main" val="2301750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0261D1-3520-6C4D-BF84-579B19C85F53}"/>
              </a:ext>
            </a:extLst>
          </p:cNvPr>
          <p:cNvSpPr>
            <a:spLocks noGrp="1"/>
          </p:cNvSpPr>
          <p:nvPr>
            <p:ph type="title"/>
          </p:nvPr>
        </p:nvSpPr>
        <p:spPr/>
        <p:txBody>
          <a:bodyPr/>
          <a:lstStyle/>
          <a:p>
            <a:r>
              <a:rPr lang="en-US" dirty="0"/>
              <a:t>High Level Installation Schedule for Detector</a:t>
            </a:r>
          </a:p>
        </p:txBody>
      </p:sp>
      <p:sp>
        <p:nvSpPr>
          <p:cNvPr id="5" name="Right Arrow 4">
            <a:extLst>
              <a:ext uri="{FF2B5EF4-FFF2-40B4-BE49-F238E27FC236}">
                <a16:creationId xmlns:a16="http://schemas.microsoft.com/office/drawing/2014/main" id="{C3425D6D-33A5-984D-8619-65421FE6BDEA}"/>
              </a:ext>
            </a:extLst>
          </p:cNvPr>
          <p:cNvSpPr/>
          <p:nvPr/>
        </p:nvSpPr>
        <p:spPr>
          <a:xfrm>
            <a:off x="213359" y="1367536"/>
            <a:ext cx="8936729" cy="481584"/>
          </a:xfrm>
          <a:prstGeom prst="rightArrow">
            <a:avLst/>
          </a:prstGeom>
          <a:gradFill flip="none" rotWithShape="1">
            <a:gsLst>
              <a:gs pos="0">
                <a:srgbClr val="0432FF"/>
              </a:gs>
              <a:gs pos="54000">
                <a:srgbClr val="0096FF"/>
              </a:gs>
              <a:gs pos="100000">
                <a:schemeClr val="bg1"/>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6" name="Straight Arrow Connector 5">
            <a:extLst>
              <a:ext uri="{FF2B5EF4-FFF2-40B4-BE49-F238E27FC236}">
                <a16:creationId xmlns:a16="http://schemas.microsoft.com/office/drawing/2014/main" id="{76AAAFFB-0F79-0B46-8133-1591B49C1171}"/>
              </a:ext>
            </a:extLst>
          </p:cNvPr>
          <p:cNvCxnSpPr>
            <a:cxnSpLocks/>
          </p:cNvCxnSpPr>
          <p:nvPr/>
        </p:nvCxnSpPr>
        <p:spPr>
          <a:xfrm>
            <a:off x="636445" y="1159183"/>
            <a:ext cx="0" cy="616785"/>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051594C-A547-AB40-81EF-8B36AEBCD69C}"/>
              </a:ext>
            </a:extLst>
          </p:cNvPr>
          <p:cNvSpPr txBox="1"/>
          <p:nvPr/>
        </p:nvSpPr>
        <p:spPr>
          <a:xfrm>
            <a:off x="274860" y="711077"/>
            <a:ext cx="73770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CD-3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04/2025</a:t>
            </a:r>
          </a:p>
        </p:txBody>
      </p:sp>
      <p:cxnSp>
        <p:nvCxnSpPr>
          <p:cNvPr id="8" name="Straight Arrow Connector 7">
            <a:extLst>
              <a:ext uri="{FF2B5EF4-FFF2-40B4-BE49-F238E27FC236}">
                <a16:creationId xmlns:a16="http://schemas.microsoft.com/office/drawing/2014/main" id="{12A91625-F067-8A43-A38B-D55602887406}"/>
              </a:ext>
            </a:extLst>
          </p:cNvPr>
          <p:cNvCxnSpPr>
            <a:cxnSpLocks/>
          </p:cNvCxnSpPr>
          <p:nvPr/>
        </p:nvCxnSpPr>
        <p:spPr>
          <a:xfrm>
            <a:off x="6632509" y="1174195"/>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A643BE1-BBBD-F644-B236-048599E96F19}"/>
              </a:ext>
            </a:extLst>
          </p:cNvPr>
          <p:cNvSpPr txBox="1"/>
          <p:nvPr/>
        </p:nvSpPr>
        <p:spPr>
          <a:xfrm>
            <a:off x="6006047" y="633414"/>
            <a:ext cx="122180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Milestone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a:rPr>
              <a:t>P0_0305_0900</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10" name="Straight Arrow Connector 9">
            <a:extLst>
              <a:ext uri="{FF2B5EF4-FFF2-40B4-BE49-F238E27FC236}">
                <a16:creationId xmlns:a16="http://schemas.microsoft.com/office/drawing/2014/main" id="{62F0D8B2-DCE6-594B-9CCF-D8A09B547AB7}"/>
              </a:ext>
            </a:extLst>
          </p:cNvPr>
          <p:cNvCxnSpPr>
            <a:cxnSpLocks/>
          </p:cNvCxnSpPr>
          <p:nvPr/>
        </p:nvCxnSpPr>
        <p:spPr>
          <a:xfrm>
            <a:off x="7545958" y="1285363"/>
            <a:ext cx="0" cy="762819"/>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446EF7A-36C7-EE4C-835B-EA706B15908A}"/>
              </a:ext>
            </a:extLst>
          </p:cNvPr>
          <p:cNvSpPr txBox="1"/>
          <p:nvPr/>
        </p:nvSpPr>
        <p:spPr>
          <a:xfrm>
            <a:off x="7087338" y="823697"/>
            <a:ext cx="91723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early CD-4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09/2032</a:t>
            </a:r>
          </a:p>
        </p:txBody>
      </p:sp>
      <p:cxnSp>
        <p:nvCxnSpPr>
          <p:cNvPr id="12" name="Straight Arrow Connector 11">
            <a:extLst>
              <a:ext uri="{FF2B5EF4-FFF2-40B4-BE49-F238E27FC236}">
                <a16:creationId xmlns:a16="http://schemas.microsoft.com/office/drawing/2014/main" id="{06C31412-4391-3948-A62F-8E36A83C4EFD}"/>
              </a:ext>
            </a:extLst>
          </p:cNvPr>
          <p:cNvCxnSpPr>
            <a:cxnSpLocks/>
          </p:cNvCxnSpPr>
          <p:nvPr/>
        </p:nvCxnSpPr>
        <p:spPr>
          <a:xfrm>
            <a:off x="8721535" y="1171375"/>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BAD0184-F103-F84B-B925-60CBB8CAC7A9}"/>
              </a:ext>
            </a:extLst>
          </p:cNvPr>
          <p:cNvSpPr txBox="1"/>
          <p:nvPr/>
        </p:nvSpPr>
        <p:spPr>
          <a:xfrm>
            <a:off x="8359952" y="711077"/>
            <a:ext cx="73770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CD-4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09/2034</a:t>
            </a:r>
          </a:p>
        </p:txBody>
      </p:sp>
      <p:sp>
        <p:nvSpPr>
          <p:cNvPr id="14" name="TextBox 13">
            <a:extLst>
              <a:ext uri="{FF2B5EF4-FFF2-40B4-BE49-F238E27FC236}">
                <a16:creationId xmlns:a16="http://schemas.microsoft.com/office/drawing/2014/main" id="{55F3FEDD-9DB2-664C-AAE3-78ADAD75CE2A}"/>
              </a:ext>
            </a:extLst>
          </p:cNvPr>
          <p:cNvSpPr txBox="1"/>
          <p:nvPr/>
        </p:nvSpPr>
        <p:spPr>
          <a:xfrm>
            <a:off x="6116101" y="2244881"/>
            <a:ext cx="102143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Transition into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Operations</a:t>
            </a:r>
          </a:p>
        </p:txBody>
      </p:sp>
      <p:sp>
        <p:nvSpPr>
          <p:cNvPr id="15" name="TextBox 14">
            <a:extLst>
              <a:ext uri="{FF2B5EF4-FFF2-40B4-BE49-F238E27FC236}">
                <a16:creationId xmlns:a16="http://schemas.microsoft.com/office/drawing/2014/main" id="{E5150785-C612-6843-A6B4-90BCEEF1CEAF}"/>
              </a:ext>
            </a:extLst>
          </p:cNvPr>
          <p:cNvSpPr txBox="1"/>
          <p:nvPr/>
        </p:nvSpPr>
        <p:spPr>
          <a:xfrm>
            <a:off x="8324685" y="2214584"/>
            <a:ext cx="8082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Start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Operations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Science</a:t>
            </a:r>
          </a:p>
        </p:txBody>
      </p:sp>
      <p:cxnSp>
        <p:nvCxnSpPr>
          <p:cNvPr id="17" name="Straight Arrow Connector 16">
            <a:extLst>
              <a:ext uri="{FF2B5EF4-FFF2-40B4-BE49-F238E27FC236}">
                <a16:creationId xmlns:a16="http://schemas.microsoft.com/office/drawing/2014/main" id="{8BAAA165-BBF4-D54D-8E49-6397E8B758B0}"/>
              </a:ext>
            </a:extLst>
          </p:cNvPr>
          <p:cNvCxnSpPr>
            <a:cxnSpLocks/>
          </p:cNvCxnSpPr>
          <p:nvPr/>
        </p:nvCxnSpPr>
        <p:spPr>
          <a:xfrm>
            <a:off x="721648" y="1868071"/>
            <a:ext cx="2094704" cy="0"/>
          </a:xfrm>
          <a:prstGeom prst="straightConnector1">
            <a:avLst/>
          </a:prstGeom>
          <a:ln w="19050">
            <a:solidFill>
              <a:srgbClr val="FF40FF"/>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C60753D-8BA1-8E4A-97D9-BF92BF2E70B1}"/>
              </a:ext>
            </a:extLst>
          </p:cNvPr>
          <p:cNvSpPr txBox="1"/>
          <p:nvPr/>
        </p:nvSpPr>
        <p:spPr>
          <a:xfrm>
            <a:off x="1206622" y="1914620"/>
            <a:ext cx="976549"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40FF"/>
                </a:solidFill>
                <a:effectLst/>
                <a:uLnTx/>
                <a:uFillTx/>
                <a:latin typeface="Arial"/>
                <a:ea typeface="+mn-ea"/>
                <a:cs typeface="+mn-cs"/>
              </a:rPr>
              <a:t>Construction</a:t>
            </a:r>
          </a:p>
        </p:txBody>
      </p:sp>
      <p:cxnSp>
        <p:nvCxnSpPr>
          <p:cNvPr id="19" name="Straight Arrow Connector 18">
            <a:extLst>
              <a:ext uri="{FF2B5EF4-FFF2-40B4-BE49-F238E27FC236}">
                <a16:creationId xmlns:a16="http://schemas.microsoft.com/office/drawing/2014/main" id="{762CD726-38F8-524B-862D-390468958082}"/>
              </a:ext>
            </a:extLst>
          </p:cNvPr>
          <p:cNvCxnSpPr>
            <a:cxnSpLocks/>
            <a:stCxn id="20" idx="2"/>
          </p:cNvCxnSpPr>
          <p:nvPr/>
        </p:nvCxnSpPr>
        <p:spPr>
          <a:xfrm flipH="1">
            <a:off x="2846894" y="748423"/>
            <a:ext cx="7816" cy="1492572"/>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2BE8D9D-ECF5-B34C-879F-EEED8EF00DC0}"/>
              </a:ext>
            </a:extLst>
          </p:cNvPr>
          <p:cNvSpPr txBox="1"/>
          <p:nvPr/>
        </p:nvSpPr>
        <p:spPr>
          <a:xfrm>
            <a:off x="2450592" y="471424"/>
            <a:ext cx="80823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Oct 2028</a:t>
            </a:r>
          </a:p>
        </p:txBody>
      </p:sp>
      <p:sp>
        <p:nvSpPr>
          <p:cNvPr id="21" name="TextBox 20">
            <a:extLst>
              <a:ext uri="{FF2B5EF4-FFF2-40B4-BE49-F238E27FC236}">
                <a16:creationId xmlns:a16="http://schemas.microsoft.com/office/drawing/2014/main" id="{719513F7-DA79-3942-A93A-36ACD4FDDA56}"/>
              </a:ext>
            </a:extLst>
          </p:cNvPr>
          <p:cNvSpPr txBox="1"/>
          <p:nvPr/>
        </p:nvSpPr>
        <p:spPr>
          <a:xfrm>
            <a:off x="2206752" y="2156480"/>
            <a:ext cx="128913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IR-6 ready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for installation</a:t>
            </a:r>
          </a:p>
        </p:txBody>
      </p:sp>
      <p:cxnSp>
        <p:nvCxnSpPr>
          <p:cNvPr id="22" name="Straight Arrow Connector 21">
            <a:extLst>
              <a:ext uri="{FF2B5EF4-FFF2-40B4-BE49-F238E27FC236}">
                <a16:creationId xmlns:a16="http://schemas.microsoft.com/office/drawing/2014/main" id="{8BB036C5-24EE-D14D-867B-D163D742D8A6}"/>
              </a:ext>
            </a:extLst>
          </p:cNvPr>
          <p:cNvCxnSpPr>
            <a:cxnSpLocks/>
            <a:stCxn id="30" idx="1"/>
          </p:cNvCxnSpPr>
          <p:nvPr/>
        </p:nvCxnSpPr>
        <p:spPr>
          <a:xfrm>
            <a:off x="3413760" y="878148"/>
            <a:ext cx="12253" cy="1801552"/>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6929F12-896A-C842-B25C-4F8D9AFC8AC2}"/>
              </a:ext>
            </a:extLst>
          </p:cNvPr>
          <p:cNvSpPr txBox="1"/>
          <p:nvPr/>
        </p:nvSpPr>
        <p:spPr>
          <a:xfrm>
            <a:off x="3054096" y="587248"/>
            <a:ext cx="81464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Jan 2029</a:t>
            </a:r>
          </a:p>
        </p:txBody>
      </p:sp>
      <p:sp>
        <p:nvSpPr>
          <p:cNvPr id="24" name="TextBox 23">
            <a:extLst>
              <a:ext uri="{FF2B5EF4-FFF2-40B4-BE49-F238E27FC236}">
                <a16:creationId xmlns:a16="http://schemas.microsoft.com/office/drawing/2014/main" id="{1E1C21D1-6B49-2A41-BE41-D21A562F4849}"/>
              </a:ext>
            </a:extLst>
          </p:cNvPr>
          <p:cNvSpPr txBox="1"/>
          <p:nvPr/>
        </p:nvSpPr>
        <p:spPr>
          <a:xfrm>
            <a:off x="2807760" y="2699024"/>
            <a:ext cx="1050288" cy="116955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lower half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barrel </a:t>
            </a:r>
            <a:r>
              <a:rPr kumimoji="0" lang="en-US" sz="1400" b="0" i="0" u="none" strike="noStrike" kern="1200" cap="none" spc="0" normalizeH="0" baseline="0" noProof="0" dirty="0" err="1">
                <a:ln>
                  <a:noFill/>
                </a:ln>
                <a:solidFill>
                  <a:prstClr val="black"/>
                </a:solidFill>
                <a:effectLst/>
                <a:uLnTx/>
                <a:uFillTx/>
                <a:latin typeface="Arial"/>
                <a:ea typeface="+mn-ea"/>
                <a:cs typeface="+mn-cs"/>
              </a:rPr>
              <a:t>Hcal</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installed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Solenoid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delivered</a:t>
            </a:r>
          </a:p>
        </p:txBody>
      </p:sp>
      <p:cxnSp>
        <p:nvCxnSpPr>
          <p:cNvPr id="27" name="Straight Arrow Connector 26">
            <a:extLst>
              <a:ext uri="{FF2B5EF4-FFF2-40B4-BE49-F238E27FC236}">
                <a16:creationId xmlns:a16="http://schemas.microsoft.com/office/drawing/2014/main" id="{76082C10-3DC5-8A43-8B9D-062B685491E8}"/>
              </a:ext>
            </a:extLst>
          </p:cNvPr>
          <p:cNvCxnSpPr>
            <a:cxnSpLocks/>
          </p:cNvCxnSpPr>
          <p:nvPr/>
        </p:nvCxnSpPr>
        <p:spPr>
          <a:xfrm>
            <a:off x="3810061" y="959104"/>
            <a:ext cx="0" cy="3560064"/>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2F24C9E-8C9A-584F-A08E-360731FF4DF3}"/>
              </a:ext>
            </a:extLst>
          </p:cNvPr>
          <p:cNvSpPr txBox="1"/>
          <p:nvPr/>
        </p:nvSpPr>
        <p:spPr>
          <a:xfrm>
            <a:off x="3028811" y="4460768"/>
            <a:ext cx="1449436" cy="116955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 Barrel </a:t>
            </a:r>
            <a:r>
              <a:rPr kumimoji="0" lang="en-US" sz="1400" b="0" i="0" u="none" strike="noStrike" kern="1200" cap="none" spc="0" normalizeH="0" baseline="0" noProof="0" dirty="0" err="1">
                <a:ln>
                  <a:noFill/>
                </a:ln>
                <a:solidFill>
                  <a:prstClr val="black"/>
                </a:solidFill>
                <a:effectLst/>
                <a:uLnTx/>
                <a:uFillTx/>
                <a:latin typeface="Arial"/>
                <a:ea typeface="+mn-ea"/>
                <a:cs typeface="+mn-cs"/>
              </a:rPr>
              <a:t>Hcal</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&amp; Solenoid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installed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followed by low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power test</a:t>
            </a:r>
          </a:p>
        </p:txBody>
      </p:sp>
      <p:sp>
        <p:nvSpPr>
          <p:cNvPr id="30" name="TextBox 29">
            <a:extLst>
              <a:ext uri="{FF2B5EF4-FFF2-40B4-BE49-F238E27FC236}">
                <a16:creationId xmlns:a16="http://schemas.microsoft.com/office/drawing/2014/main" id="{B2A594E2-5C61-2544-BD4C-8942E9705682}"/>
              </a:ext>
            </a:extLst>
          </p:cNvPr>
          <p:cNvSpPr txBox="1"/>
          <p:nvPr/>
        </p:nvSpPr>
        <p:spPr>
          <a:xfrm>
            <a:off x="3413760" y="739648"/>
            <a:ext cx="8739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April 2029</a:t>
            </a:r>
          </a:p>
        </p:txBody>
      </p:sp>
      <p:cxnSp>
        <p:nvCxnSpPr>
          <p:cNvPr id="34" name="Straight Arrow Connector 33">
            <a:extLst>
              <a:ext uri="{FF2B5EF4-FFF2-40B4-BE49-F238E27FC236}">
                <a16:creationId xmlns:a16="http://schemas.microsoft.com/office/drawing/2014/main" id="{98E22759-E28A-D648-9FE6-2A3C5438DD7A}"/>
              </a:ext>
            </a:extLst>
          </p:cNvPr>
          <p:cNvCxnSpPr>
            <a:cxnSpLocks/>
          </p:cNvCxnSpPr>
          <p:nvPr/>
        </p:nvCxnSpPr>
        <p:spPr>
          <a:xfrm>
            <a:off x="4498909" y="1111504"/>
            <a:ext cx="0" cy="1568196"/>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90D42CC-F4AD-F748-969C-C5F10830B934}"/>
              </a:ext>
            </a:extLst>
          </p:cNvPr>
          <p:cNvSpPr txBox="1"/>
          <p:nvPr/>
        </p:nvSpPr>
        <p:spPr>
          <a:xfrm>
            <a:off x="3837470" y="2679700"/>
            <a:ext cx="1380506" cy="954107"/>
          </a:xfrm>
          <a:prstGeom prst="rect">
            <a:avLst/>
          </a:prstGeom>
          <a:noFill/>
          <a:ln>
            <a:solidFill>
              <a:srgbClr val="0000FF"/>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Arial"/>
                <a:ea typeface="+mn-ea"/>
                <a:cs typeface="+mn-cs"/>
              </a:rPr>
              <a:t>Endcap </a:t>
            </a:r>
            <a:r>
              <a:rPr kumimoji="0" lang="en-US" sz="1400" b="0" i="0" u="none" strike="noStrike" kern="1200" cap="none" spc="0" normalizeH="0" baseline="0" noProof="0" dirty="0" err="1">
                <a:ln>
                  <a:noFill/>
                </a:ln>
                <a:solidFill>
                  <a:srgbClr val="0000FF"/>
                </a:solidFill>
                <a:effectLst/>
                <a:uLnTx/>
                <a:uFillTx/>
                <a:latin typeface="Arial"/>
                <a:ea typeface="+mn-ea"/>
                <a:cs typeface="+mn-cs"/>
              </a:rPr>
              <a:t>HCals</a:t>
            </a:r>
            <a:r>
              <a:rPr kumimoji="0" lang="en-US" sz="1400" b="0" i="0" u="none" strike="noStrike" kern="1200" cap="none" spc="0" normalizeH="0" baseline="0" noProof="0" dirty="0">
                <a:ln>
                  <a:noFill/>
                </a:ln>
                <a:solidFill>
                  <a:srgbClr val="0000FF"/>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Arial"/>
                <a:ea typeface="+mn-ea"/>
                <a:cs typeface="+mn-cs"/>
              </a:rPr>
              <a:t>completed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Arial"/>
                <a:ea typeface="+mn-ea"/>
                <a:cs typeface="+mn-cs"/>
              </a:rPr>
              <a:t>Solenoid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Arial"/>
                <a:ea typeface="+mn-ea"/>
                <a:cs typeface="+mn-cs"/>
              </a:rPr>
              <a:t>Field mapping</a:t>
            </a:r>
          </a:p>
        </p:txBody>
      </p:sp>
      <p:sp>
        <p:nvSpPr>
          <p:cNvPr id="36" name="TextBox 35">
            <a:extLst>
              <a:ext uri="{FF2B5EF4-FFF2-40B4-BE49-F238E27FC236}">
                <a16:creationId xmlns:a16="http://schemas.microsoft.com/office/drawing/2014/main" id="{0440D0AC-F23C-654C-AC6B-CE2B8EB567A5}"/>
              </a:ext>
            </a:extLst>
          </p:cNvPr>
          <p:cNvSpPr txBox="1"/>
          <p:nvPr/>
        </p:nvSpPr>
        <p:spPr>
          <a:xfrm>
            <a:off x="4102608" y="831088"/>
            <a:ext cx="84029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Dec 2029</a:t>
            </a:r>
          </a:p>
        </p:txBody>
      </p:sp>
      <p:cxnSp>
        <p:nvCxnSpPr>
          <p:cNvPr id="39" name="Straight Arrow Connector 38">
            <a:extLst>
              <a:ext uri="{FF2B5EF4-FFF2-40B4-BE49-F238E27FC236}">
                <a16:creationId xmlns:a16="http://schemas.microsoft.com/office/drawing/2014/main" id="{E1852A47-563E-2F40-9887-D684197C47AD}"/>
              </a:ext>
            </a:extLst>
          </p:cNvPr>
          <p:cNvCxnSpPr>
            <a:cxnSpLocks/>
          </p:cNvCxnSpPr>
          <p:nvPr/>
        </p:nvCxnSpPr>
        <p:spPr>
          <a:xfrm>
            <a:off x="5138989" y="1276096"/>
            <a:ext cx="0" cy="3328416"/>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9EF0541-07AC-6D43-856F-531DB2576B52}"/>
              </a:ext>
            </a:extLst>
          </p:cNvPr>
          <p:cNvSpPr txBox="1"/>
          <p:nvPr/>
        </p:nvSpPr>
        <p:spPr>
          <a:xfrm>
            <a:off x="3925829" y="3612388"/>
            <a:ext cx="1289135"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Barrel </a:t>
            </a:r>
            <a:r>
              <a:rPr kumimoji="0" lang="en-US" sz="1400" b="0" i="0" u="none" strike="noStrike" kern="1200" cap="none" spc="0" normalizeH="0" baseline="0" noProof="0" dirty="0" err="1">
                <a:ln>
                  <a:noFill/>
                </a:ln>
                <a:solidFill>
                  <a:prstClr val="black"/>
                </a:solidFill>
                <a:effectLst/>
                <a:uLnTx/>
                <a:uFillTx/>
                <a:latin typeface="Arial"/>
                <a:ea typeface="+mn-ea"/>
                <a:cs typeface="+mn-cs"/>
              </a:rPr>
              <a:t>Ecal</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ready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for installation</a:t>
            </a:r>
          </a:p>
        </p:txBody>
      </p:sp>
      <p:sp>
        <p:nvSpPr>
          <p:cNvPr id="41" name="TextBox 40">
            <a:extLst>
              <a:ext uri="{FF2B5EF4-FFF2-40B4-BE49-F238E27FC236}">
                <a16:creationId xmlns:a16="http://schemas.microsoft.com/office/drawing/2014/main" id="{FA5565D0-7989-C945-96DC-C0FAB310DA6B}"/>
              </a:ext>
            </a:extLst>
          </p:cNvPr>
          <p:cNvSpPr txBox="1"/>
          <p:nvPr/>
        </p:nvSpPr>
        <p:spPr>
          <a:xfrm>
            <a:off x="4632960" y="983488"/>
            <a:ext cx="89960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June 2030</a:t>
            </a:r>
          </a:p>
        </p:txBody>
      </p:sp>
      <p:sp>
        <p:nvSpPr>
          <p:cNvPr id="45" name="TextBox 44">
            <a:extLst>
              <a:ext uri="{FF2B5EF4-FFF2-40B4-BE49-F238E27FC236}">
                <a16:creationId xmlns:a16="http://schemas.microsoft.com/office/drawing/2014/main" id="{E2C90A4A-D0F5-1345-9AE5-685022C200BE}"/>
              </a:ext>
            </a:extLst>
          </p:cNvPr>
          <p:cNvSpPr txBox="1"/>
          <p:nvPr/>
        </p:nvSpPr>
        <p:spPr>
          <a:xfrm>
            <a:off x="4425696" y="4506976"/>
            <a:ext cx="1527982"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Barrel Detectors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installed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a:ea typeface="+mn-ea"/>
                <a:cs typeface="+mn-cs"/>
              </a:rPr>
              <a:t>ECal</a:t>
            </a:r>
            <a:r>
              <a:rPr kumimoji="0" lang="en-US" sz="1400" b="0" i="0" u="none" strike="noStrike" kern="1200" cap="none" spc="0" normalizeH="0" baseline="0" noProof="0" dirty="0">
                <a:ln>
                  <a:noFill/>
                </a:ln>
                <a:solidFill>
                  <a:prstClr val="black"/>
                </a:solidFill>
                <a:effectLst/>
                <a:uLnTx/>
                <a:uFillTx/>
                <a:latin typeface="Arial"/>
                <a:ea typeface="+mn-ea"/>
                <a:cs typeface="+mn-cs"/>
              </a:rPr>
              <a:t>, DIRC,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a:ea typeface="+mn-ea"/>
                <a:cs typeface="+mn-cs"/>
              </a:rPr>
              <a:t>ToF</a:t>
            </a:r>
            <a:r>
              <a:rPr kumimoji="0" lang="en-US" sz="1400" b="0" i="0" u="none" strike="noStrike" kern="1200" cap="none" spc="0" normalizeH="0" baseline="0" noProof="0" dirty="0">
                <a:ln>
                  <a:noFill/>
                </a:ln>
                <a:solidFill>
                  <a:prstClr val="black"/>
                </a:solidFill>
                <a:effectLst/>
                <a:uLnTx/>
                <a:uFillTx/>
                <a:latin typeface="Arial"/>
                <a:ea typeface="+mn-ea"/>
                <a:cs typeface="+mn-cs"/>
              </a:rPr>
              <a:t>, Trackers</a:t>
            </a:r>
          </a:p>
        </p:txBody>
      </p:sp>
      <p:cxnSp>
        <p:nvCxnSpPr>
          <p:cNvPr id="46" name="Straight Arrow Connector 45">
            <a:extLst>
              <a:ext uri="{FF2B5EF4-FFF2-40B4-BE49-F238E27FC236}">
                <a16:creationId xmlns:a16="http://schemas.microsoft.com/office/drawing/2014/main" id="{46D58754-D7AC-6A40-A785-374FCB5C5255}"/>
              </a:ext>
            </a:extLst>
          </p:cNvPr>
          <p:cNvCxnSpPr>
            <a:cxnSpLocks/>
          </p:cNvCxnSpPr>
          <p:nvPr/>
        </p:nvCxnSpPr>
        <p:spPr>
          <a:xfrm>
            <a:off x="5705917" y="1355344"/>
            <a:ext cx="0" cy="161544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71D2829-9582-B64D-ABC3-A1A8CC1D833C}"/>
              </a:ext>
            </a:extLst>
          </p:cNvPr>
          <p:cNvSpPr txBox="1"/>
          <p:nvPr/>
        </p:nvSpPr>
        <p:spPr>
          <a:xfrm>
            <a:off x="5199888" y="1148080"/>
            <a:ext cx="80823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Oct 2030</a:t>
            </a:r>
          </a:p>
        </p:txBody>
      </p:sp>
      <p:sp>
        <p:nvSpPr>
          <p:cNvPr id="48" name="TextBox 47">
            <a:extLst>
              <a:ext uri="{FF2B5EF4-FFF2-40B4-BE49-F238E27FC236}">
                <a16:creationId xmlns:a16="http://schemas.microsoft.com/office/drawing/2014/main" id="{6269F3C8-4920-A444-A7D7-29AD22C9BE8D}"/>
              </a:ext>
            </a:extLst>
          </p:cNvPr>
          <p:cNvSpPr txBox="1"/>
          <p:nvPr/>
        </p:nvSpPr>
        <p:spPr>
          <a:xfrm>
            <a:off x="5049536" y="2940304"/>
            <a:ext cx="1511696" cy="116955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Hadron Endcap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Detectors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installed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Trackers, </a:t>
            </a:r>
            <a:r>
              <a:rPr kumimoji="0" lang="en-US" sz="1400" b="0" i="0" u="none" strike="noStrike" kern="1200" cap="none" spc="0" normalizeH="0" baseline="0" noProof="0" dirty="0" err="1">
                <a:ln>
                  <a:noFill/>
                </a:ln>
                <a:solidFill>
                  <a:prstClr val="black"/>
                </a:solidFill>
                <a:effectLst/>
                <a:uLnTx/>
                <a:uFillTx/>
                <a:latin typeface="Arial"/>
                <a:ea typeface="+mn-ea"/>
                <a:cs typeface="+mn-cs"/>
              </a:rPr>
              <a:t>dRICH</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a:ea typeface="+mn-ea"/>
                <a:cs typeface="+mn-cs"/>
              </a:rPr>
              <a:t>ECal</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53" name="Straight Arrow Connector 52">
            <a:extLst>
              <a:ext uri="{FF2B5EF4-FFF2-40B4-BE49-F238E27FC236}">
                <a16:creationId xmlns:a16="http://schemas.microsoft.com/office/drawing/2014/main" id="{D5E134D4-5958-8243-8C86-EC74823C99A3}"/>
              </a:ext>
            </a:extLst>
          </p:cNvPr>
          <p:cNvCxnSpPr>
            <a:cxnSpLocks/>
          </p:cNvCxnSpPr>
          <p:nvPr/>
        </p:nvCxnSpPr>
        <p:spPr>
          <a:xfrm>
            <a:off x="6297229" y="1446784"/>
            <a:ext cx="0" cy="2913888"/>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DBBC85EC-D301-D241-ADEA-E7EC1D511209}"/>
              </a:ext>
            </a:extLst>
          </p:cNvPr>
          <p:cNvSpPr txBox="1"/>
          <p:nvPr/>
        </p:nvSpPr>
        <p:spPr>
          <a:xfrm>
            <a:off x="5791200" y="1239520"/>
            <a:ext cx="81464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Jan 2031</a:t>
            </a:r>
          </a:p>
        </p:txBody>
      </p:sp>
      <p:sp>
        <p:nvSpPr>
          <p:cNvPr id="56" name="TextBox 55">
            <a:extLst>
              <a:ext uri="{FF2B5EF4-FFF2-40B4-BE49-F238E27FC236}">
                <a16:creationId xmlns:a16="http://schemas.microsoft.com/office/drawing/2014/main" id="{96113558-CF23-8843-B8FD-1D847091B806}"/>
              </a:ext>
            </a:extLst>
          </p:cNvPr>
          <p:cNvSpPr txBox="1"/>
          <p:nvPr/>
        </p:nvSpPr>
        <p:spPr>
          <a:xfrm>
            <a:off x="5921264" y="4348480"/>
            <a:ext cx="1511697" cy="116955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Lepton Endcap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Detectors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installed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Trackers, </a:t>
            </a:r>
            <a:r>
              <a:rPr kumimoji="0" lang="en-US" sz="1400" b="0" i="0" u="none" strike="noStrike" kern="1200" cap="none" spc="0" normalizeH="0" baseline="0" noProof="0" dirty="0" err="1">
                <a:ln>
                  <a:noFill/>
                </a:ln>
                <a:solidFill>
                  <a:prstClr val="black"/>
                </a:solidFill>
                <a:effectLst/>
                <a:uLnTx/>
                <a:uFillTx/>
                <a:latin typeface="Arial"/>
                <a:ea typeface="+mn-ea"/>
                <a:cs typeface="+mn-cs"/>
              </a:rPr>
              <a:t>bRICH</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a:ea typeface="+mn-ea"/>
                <a:cs typeface="+mn-cs"/>
              </a:rPr>
              <a:t>ECal</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9A60EA40-854D-2D48-A445-C99D9F62FBF8}"/>
              </a:ext>
            </a:extLst>
          </p:cNvPr>
          <p:cNvSpPr/>
          <p:nvPr/>
        </p:nvSpPr>
        <p:spPr>
          <a:xfrm>
            <a:off x="25400" y="2899066"/>
            <a:ext cx="414528" cy="219456"/>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8" name="TextBox 57">
            <a:extLst>
              <a:ext uri="{FF2B5EF4-FFF2-40B4-BE49-F238E27FC236}">
                <a16:creationId xmlns:a16="http://schemas.microsoft.com/office/drawing/2014/main" id="{95291048-C931-4B40-8B2E-ECE2ABA6B84A}"/>
              </a:ext>
            </a:extLst>
          </p:cNvPr>
          <p:cNvSpPr txBox="1"/>
          <p:nvPr/>
        </p:nvSpPr>
        <p:spPr>
          <a:xfrm>
            <a:off x="414528" y="2825914"/>
            <a:ext cx="193514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done in beam position</a:t>
            </a:r>
          </a:p>
        </p:txBody>
      </p:sp>
      <p:sp>
        <p:nvSpPr>
          <p:cNvPr id="59" name="Rectangle 58">
            <a:extLst>
              <a:ext uri="{FF2B5EF4-FFF2-40B4-BE49-F238E27FC236}">
                <a16:creationId xmlns:a16="http://schemas.microsoft.com/office/drawing/2014/main" id="{FD2A3610-0135-7B44-A7B2-1CF8923E8F7C}"/>
              </a:ext>
            </a:extLst>
          </p:cNvPr>
          <p:cNvSpPr/>
          <p:nvPr/>
        </p:nvSpPr>
        <p:spPr>
          <a:xfrm>
            <a:off x="12446" y="3288448"/>
            <a:ext cx="414528" cy="219456"/>
          </a:xfrm>
          <a:prstGeom prst="rect">
            <a:avLst/>
          </a:prstGeom>
          <a:solidFill>
            <a:schemeClr val="tx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0" name="TextBox 59">
            <a:extLst>
              <a:ext uri="{FF2B5EF4-FFF2-40B4-BE49-F238E27FC236}">
                <a16:creationId xmlns:a16="http://schemas.microsoft.com/office/drawing/2014/main" id="{B4C978DD-A283-8347-B266-CED169F81915}"/>
              </a:ext>
            </a:extLst>
          </p:cNvPr>
          <p:cNvSpPr txBox="1"/>
          <p:nvPr/>
        </p:nvSpPr>
        <p:spPr>
          <a:xfrm>
            <a:off x="420624" y="3234346"/>
            <a:ext cx="232602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done in IP-6 Assembly Hall</a:t>
            </a:r>
          </a:p>
        </p:txBody>
      </p:sp>
      <p:sp>
        <p:nvSpPr>
          <p:cNvPr id="44" name="Curved Right Arrow 43">
            <a:extLst>
              <a:ext uri="{FF2B5EF4-FFF2-40B4-BE49-F238E27FC236}">
                <a16:creationId xmlns:a16="http://schemas.microsoft.com/office/drawing/2014/main" id="{AE89C0DE-5864-CD46-A0AC-212D39681D76}"/>
              </a:ext>
            </a:extLst>
          </p:cNvPr>
          <p:cNvSpPr/>
          <p:nvPr/>
        </p:nvSpPr>
        <p:spPr bwMode="auto">
          <a:xfrm>
            <a:off x="219710" y="5141831"/>
            <a:ext cx="513333" cy="556986"/>
          </a:xfrm>
          <a:prstGeom prst="curvedRightArrow">
            <a:avLst/>
          </a:prstGeom>
          <a:gradFill flip="none" rotWithShape="1">
            <a:gsLst>
              <a:gs pos="0">
                <a:schemeClr val="bg1"/>
              </a:gs>
              <a:gs pos="100000">
                <a:srgbClr val="FFFFFF"/>
              </a:gs>
              <a:gs pos="50000">
                <a:srgbClr val="0000FF"/>
              </a:gs>
            </a:gsLst>
            <a:lin ang="0" scaled="1"/>
            <a:tileRect/>
          </a:gra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itchFamily="-112" charset="0"/>
              <a:ea typeface="ＭＳ Ｐゴシック" pitchFamily="-112" charset="-128"/>
              <a:cs typeface="ＭＳ Ｐゴシック" pitchFamily="-112" charset="-128"/>
            </a:endParaRPr>
          </a:p>
        </p:txBody>
      </p:sp>
      <p:sp>
        <p:nvSpPr>
          <p:cNvPr id="16" name="TextBox 15">
            <a:extLst>
              <a:ext uri="{FF2B5EF4-FFF2-40B4-BE49-F238E27FC236}">
                <a16:creationId xmlns:a16="http://schemas.microsoft.com/office/drawing/2014/main" id="{DA590BDB-9576-D745-89D6-D604FBDC6F52}"/>
              </a:ext>
            </a:extLst>
          </p:cNvPr>
          <p:cNvSpPr txBox="1"/>
          <p:nvPr/>
        </p:nvSpPr>
        <p:spPr>
          <a:xfrm>
            <a:off x="786562" y="5390122"/>
            <a:ext cx="79629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FF"/>
              </a:buClr>
              <a:buSzTx/>
              <a:buFontTx/>
              <a:buNone/>
              <a:tabLst/>
              <a:defRPr/>
            </a:pPr>
            <a:r>
              <a:rPr kumimoji="0" lang="en-US" sz="1800" b="0" i="0" u="none" strike="noStrike" kern="1200" cap="none" spc="0" normalizeH="0" baseline="0" noProof="0" dirty="0">
                <a:ln>
                  <a:noFill/>
                </a:ln>
                <a:solidFill>
                  <a:srgbClr val="0000FF"/>
                </a:solidFill>
                <a:effectLst/>
                <a:uLnTx/>
                <a:uFillTx/>
                <a:latin typeface="Arial"/>
                <a:ea typeface="+mn-ea"/>
                <a:cs typeface="+mn-cs"/>
              </a:rPr>
              <a:t>Take Away: </a:t>
            </a:r>
          </a:p>
          <a:p>
            <a:pPr marL="285750" marR="0" lvl="0" indent="-285750" algn="l" defTabSz="914400" rtl="0" eaLnBrk="1" fontAlgn="auto" latinLnBrk="0" hangingPunct="1">
              <a:lnSpc>
                <a:spcPct val="100000"/>
              </a:lnSpc>
              <a:spcBef>
                <a:spcPts val="0"/>
              </a:spcBef>
              <a:spcAft>
                <a:spcPts val="0"/>
              </a:spcAft>
              <a:buClr>
                <a:srgbClr val="0000FF"/>
              </a:buClr>
              <a:buSzTx/>
              <a:buFont typeface="Wingdings"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Solenoid and Barrel </a:t>
            </a:r>
            <a:r>
              <a:rPr kumimoji="0" lang="en-US" sz="1800" b="0" i="0" u="none" strike="noStrike" kern="1200" cap="none" spc="0" normalizeH="0" baseline="0" noProof="0" dirty="0" err="1">
                <a:ln>
                  <a:noFill/>
                </a:ln>
                <a:solidFill>
                  <a:prstClr val="black"/>
                </a:solidFill>
                <a:effectLst/>
                <a:uLnTx/>
                <a:uFillTx/>
                <a:latin typeface="Arial"/>
                <a:ea typeface="+mn-ea"/>
                <a:cs typeface="+mn-cs"/>
              </a:rPr>
              <a:t>HCal</a:t>
            </a:r>
            <a:r>
              <a:rPr kumimoji="0" lang="en-US" sz="1800" b="0" i="0" u="none" strike="noStrike" kern="1200" cap="none" spc="0" normalizeH="0" baseline="0" noProof="0" dirty="0">
                <a:ln>
                  <a:noFill/>
                </a:ln>
                <a:solidFill>
                  <a:prstClr val="black"/>
                </a:solidFill>
                <a:effectLst/>
                <a:uLnTx/>
                <a:uFillTx/>
                <a:latin typeface="Arial"/>
                <a:ea typeface="+mn-ea"/>
                <a:cs typeface="+mn-cs"/>
              </a:rPr>
              <a:t> need to be ready by Jan 2029</a:t>
            </a:r>
          </a:p>
          <a:p>
            <a:pPr marL="285750" marR="0" lvl="0" indent="-285750" algn="l" defTabSz="914400" rtl="0" eaLnBrk="1" fontAlgn="auto" latinLnBrk="0" hangingPunct="1">
              <a:lnSpc>
                <a:spcPct val="100000"/>
              </a:lnSpc>
              <a:spcBef>
                <a:spcPts val="0"/>
              </a:spcBef>
              <a:spcAft>
                <a:spcPts val="0"/>
              </a:spcAft>
              <a:buClr>
                <a:srgbClr val="0000FF"/>
              </a:buClr>
              <a:buSzTx/>
              <a:buFont typeface="Wingdings"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all other subdetectors need to be ready between 06/29 to 06/30 depending on their location in the detector</a:t>
            </a:r>
          </a:p>
        </p:txBody>
      </p:sp>
      <p:pic>
        <p:nvPicPr>
          <p:cNvPr id="49" name="Picture 48">
            <a:extLst>
              <a:ext uri="{FF2B5EF4-FFF2-40B4-BE49-F238E27FC236}">
                <a16:creationId xmlns:a16="http://schemas.microsoft.com/office/drawing/2014/main" id="{CD4B94E9-A861-1249-B395-2386EF362B17}"/>
              </a:ext>
            </a:extLst>
          </p:cNvPr>
          <p:cNvPicPr/>
          <p:nvPr/>
        </p:nvPicPr>
        <p:blipFill>
          <a:blip r:embed="rId2"/>
          <a:srcRect/>
          <a:stretch/>
        </p:blipFill>
        <p:spPr>
          <a:xfrm>
            <a:off x="7447525" y="5000540"/>
            <a:ext cx="1660576" cy="940993"/>
          </a:xfrm>
          <a:prstGeom prst="rect">
            <a:avLst/>
          </a:prstGeom>
        </p:spPr>
      </p:pic>
      <p:sp>
        <p:nvSpPr>
          <p:cNvPr id="50" name="TextBox 49">
            <a:extLst>
              <a:ext uri="{FF2B5EF4-FFF2-40B4-BE49-F238E27FC236}">
                <a16:creationId xmlns:a16="http://schemas.microsoft.com/office/drawing/2014/main" id="{91A664FD-6C32-B04E-B0E1-8ED441A2BF96}"/>
              </a:ext>
            </a:extLst>
          </p:cNvPr>
          <p:cNvSpPr txBox="1"/>
          <p:nvPr/>
        </p:nvSpPr>
        <p:spPr>
          <a:xfrm>
            <a:off x="7086533" y="2130827"/>
            <a:ext cx="90120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Early start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Operations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Science</a:t>
            </a:r>
          </a:p>
        </p:txBody>
      </p:sp>
      <p:cxnSp>
        <p:nvCxnSpPr>
          <p:cNvPr id="25" name="Straight Arrow Connector 24">
            <a:extLst>
              <a:ext uri="{FF2B5EF4-FFF2-40B4-BE49-F238E27FC236}">
                <a16:creationId xmlns:a16="http://schemas.microsoft.com/office/drawing/2014/main" id="{3B06F722-1392-BA4F-B440-29B2CA5DB0EA}"/>
              </a:ext>
            </a:extLst>
          </p:cNvPr>
          <p:cNvCxnSpPr/>
          <p:nvPr/>
        </p:nvCxnSpPr>
        <p:spPr>
          <a:xfrm>
            <a:off x="6632509" y="1849120"/>
            <a:ext cx="913449" cy="0"/>
          </a:xfrm>
          <a:prstGeom prst="straightConnector1">
            <a:avLst/>
          </a:prstGeom>
          <a:ln w="127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796FA23-EE4B-AC4A-9A54-88D2DCB1EFEE}"/>
              </a:ext>
            </a:extLst>
          </p:cNvPr>
          <p:cNvCxnSpPr>
            <a:cxnSpLocks/>
          </p:cNvCxnSpPr>
          <p:nvPr/>
        </p:nvCxnSpPr>
        <p:spPr>
          <a:xfrm flipH="1" flipV="1">
            <a:off x="7559492" y="1847523"/>
            <a:ext cx="1162043" cy="1597"/>
          </a:xfrm>
          <a:prstGeom prst="straightConnector1">
            <a:avLst/>
          </a:prstGeom>
          <a:ln w="12700">
            <a:solidFill>
              <a:srgbClr val="FF000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DFDB8A09-7940-BF4F-9A0C-D04941094D01}"/>
              </a:ext>
            </a:extLst>
          </p:cNvPr>
          <p:cNvSpPr txBox="1"/>
          <p:nvPr/>
        </p:nvSpPr>
        <p:spPr>
          <a:xfrm>
            <a:off x="6712072" y="1839984"/>
            <a:ext cx="748923"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FF0000"/>
                </a:solidFill>
                <a:effectLst/>
                <a:uLnTx/>
                <a:uFillTx/>
                <a:latin typeface="Arial"/>
                <a:ea typeface="+mn-ea"/>
                <a:cs typeface="+mn-cs"/>
              </a:rPr>
              <a:t>Pre-OPS</a:t>
            </a:r>
            <a:endParaRPr kumimoji="0" lang="en-US" sz="1100" b="0" i="0" u="none" strike="noStrike" kern="1200" cap="none" spc="0" normalizeH="0" baseline="0" noProof="0" dirty="0">
              <a:ln>
                <a:noFill/>
              </a:ln>
              <a:solidFill>
                <a:srgbClr val="FF0000"/>
              </a:solidFill>
              <a:effectLst/>
              <a:uLnTx/>
              <a:uFillTx/>
              <a:latin typeface="Arial"/>
              <a:ea typeface="+mn-ea"/>
              <a:cs typeface="+mn-cs"/>
            </a:endParaRPr>
          </a:p>
        </p:txBody>
      </p:sp>
      <p:sp>
        <p:nvSpPr>
          <p:cNvPr id="2" name="Slide Number Placeholder 2">
            <a:extLst>
              <a:ext uri="{FF2B5EF4-FFF2-40B4-BE49-F238E27FC236}">
                <a16:creationId xmlns:a16="http://schemas.microsoft.com/office/drawing/2014/main" id="{0DC32D17-5F1B-E3EB-B3D1-1CFDC8046575}"/>
              </a:ext>
            </a:extLst>
          </p:cNvPr>
          <p:cNvSpPr>
            <a:spLocks noGrp="1"/>
          </p:cNvSpPr>
          <p:nvPr>
            <p:ph type="sldNum" sz="quarter" idx="12"/>
          </p:nvPr>
        </p:nvSpPr>
        <p:spPr>
          <a:xfrm>
            <a:off x="7058172" y="6447791"/>
            <a:ext cx="2057400" cy="365125"/>
          </a:xfrm>
        </p:spPr>
        <p:txBody>
          <a:bodyPr/>
          <a:lstStyle/>
          <a:p>
            <a:fld id="{893C5830-40F3-F04E-B2E3-10E6672BA8FF}" type="slidenum">
              <a:rPr lang="en-US" smtClean="0"/>
              <a:t>46</a:t>
            </a:fld>
            <a:endParaRPr lang="en-US" dirty="0"/>
          </a:p>
        </p:txBody>
      </p:sp>
    </p:spTree>
    <p:extLst>
      <p:ext uri="{BB962C8B-B14F-4D97-AF65-F5344CB8AC3E}">
        <p14:creationId xmlns:p14="http://schemas.microsoft.com/office/powerpoint/2010/main" val="734423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BFA901A-9BA8-FA43-8BFB-9E51D6891D0B}"/>
              </a:ext>
            </a:extLst>
          </p:cNvPr>
          <p:cNvPicPr>
            <a:picLocks noChangeAspect="1"/>
          </p:cNvPicPr>
          <p:nvPr/>
        </p:nvPicPr>
        <p:blipFill rotWithShape="1">
          <a:blip r:embed="rId3"/>
          <a:srcRect l="68563" t="32196" r="16435" b="12283"/>
          <a:stretch/>
        </p:blipFill>
        <p:spPr>
          <a:xfrm>
            <a:off x="269982" y="715329"/>
            <a:ext cx="2426879" cy="5064303"/>
          </a:xfrm>
          <a:prstGeom prst="rect">
            <a:avLst/>
          </a:prstGeom>
        </p:spPr>
      </p:pic>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10274" y="0"/>
            <a:ext cx="9144000" cy="584669"/>
          </a:xfrm>
        </p:spPr>
        <p:txBody>
          <a:bodyPr>
            <a:noAutofit/>
          </a:bodyPr>
          <a:lstStyle/>
          <a:p>
            <a:r>
              <a:rPr lang="en-US" dirty="0"/>
              <a:t>WBS 6.10 EIC Detector &amp; 6.10.01 Management</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47</a:t>
            </a:fld>
            <a:endParaRPr lang="en-US" dirty="0"/>
          </a:p>
        </p:txBody>
      </p:sp>
      <p:sp>
        <p:nvSpPr>
          <p:cNvPr id="3" name="TextBox 2">
            <a:extLst>
              <a:ext uri="{FF2B5EF4-FFF2-40B4-BE49-F238E27FC236}">
                <a16:creationId xmlns:a16="http://schemas.microsoft.com/office/drawing/2014/main" id="{8EB46BA8-2841-3F4E-8DEB-D143499D251E}"/>
              </a:ext>
            </a:extLst>
          </p:cNvPr>
          <p:cNvSpPr txBox="1"/>
          <p:nvPr/>
        </p:nvSpPr>
        <p:spPr>
          <a:xfrm>
            <a:off x="2786380" y="545030"/>
            <a:ext cx="6183468" cy="3416320"/>
          </a:xfrm>
          <a:prstGeom prst="rect">
            <a:avLst/>
          </a:prstGeom>
          <a:noFill/>
        </p:spPr>
        <p:txBody>
          <a:bodyPr wrap="square" rtlCol="0">
            <a:spAutoFit/>
          </a:bodyPr>
          <a:lstStyle/>
          <a:p>
            <a:r>
              <a:rPr lang="en-US" sz="2400" b="1" dirty="0">
                <a:solidFill>
                  <a:srgbClr val="0432FF"/>
                </a:solidFill>
                <a:latin typeface="Arial" panose="020B0604020202020204" pitchFamily="34" charset="0"/>
                <a:cs typeface="Arial" panose="020B0604020202020204" pitchFamily="34" charset="0"/>
              </a:rPr>
              <a:t>6.10 Scope:</a:t>
            </a:r>
            <a:endParaRPr lang="en-US"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This WBS covers the cost for R&amp;D, PED and construction of a general-purpose reference detector capable of the physics program detailed in the NAS review at full center-of-mass energy range (20 GeV and 140 GeV) and luminosity (10</a:t>
            </a:r>
            <a:r>
              <a:rPr lang="en-US" sz="1600" baseline="30000" dirty="0">
                <a:latin typeface="Arial" panose="020B0604020202020204" pitchFamily="34" charset="0"/>
                <a:cs typeface="Arial" panose="020B0604020202020204" pitchFamily="34" charset="0"/>
              </a:rPr>
              <a:t>33-34</a:t>
            </a:r>
            <a:r>
              <a:rPr lang="en-US" sz="1600" dirty="0">
                <a:latin typeface="Arial" panose="020B0604020202020204" pitchFamily="34" charset="0"/>
                <a:cs typeface="Arial" panose="020B0604020202020204" pitchFamily="34" charset="0"/>
              </a:rPr>
              <a:t> cm</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The detector consists of a solenoidal magnet, the central detector with 5 subsystems and a lepton and hadron endcap with each 5 subsystems. Further data-acquisition and trigger, infrastructure and integration as well as online and offline software efforts are included in the scope. In addition, the auxiliary detectors needed to tag particles with very small scattering angles both in the outgoing lepton and hadron beam direction (Roman Pots, Zero-degree Calorimeter and low Q2-tagger). </a:t>
            </a:r>
            <a:endParaRPr lang="en-US" sz="1600" dirty="0">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6C3995A-877B-8A19-615D-89D371E25B56}"/>
              </a:ext>
            </a:extLst>
          </p:cNvPr>
          <p:cNvSpPr txBox="1"/>
          <p:nvPr/>
        </p:nvSpPr>
        <p:spPr>
          <a:xfrm>
            <a:off x="2786380" y="4050408"/>
            <a:ext cx="6183468" cy="2308324"/>
          </a:xfrm>
          <a:prstGeom prst="rect">
            <a:avLst/>
          </a:prstGeom>
          <a:noFill/>
        </p:spPr>
        <p:txBody>
          <a:bodyPr wrap="square" rtlCol="0">
            <a:spAutoFit/>
          </a:bodyPr>
          <a:lstStyle/>
          <a:p>
            <a:r>
              <a:rPr lang="en-US" sz="2400" b="1" dirty="0">
                <a:solidFill>
                  <a:srgbClr val="0432FF"/>
                </a:solidFill>
                <a:latin typeface="Arial" panose="020B0604020202020204" pitchFamily="34" charset="0"/>
                <a:cs typeface="Arial" panose="020B0604020202020204" pitchFamily="34" charset="0"/>
              </a:rPr>
              <a:t>6.10.01 Scope:</a:t>
            </a:r>
            <a:endParaRPr lang="en-US"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This WBS covers the effort to manage the EIC experimental equipment project, this includes amongst others a project director, a lead engineer, people to work on the resource loaded schedule and support the EVMS reporting. It also includes travel to visit production sites.</a:t>
            </a:r>
          </a:p>
          <a:p>
            <a:r>
              <a:rPr lang="en-US" sz="2400" b="1" dirty="0">
                <a:solidFill>
                  <a:srgbClr val="0432FF"/>
                </a:solidFill>
                <a:latin typeface="Arial" panose="020B0604020202020204" pitchFamily="34" charset="0"/>
                <a:cs typeface="Arial" panose="020B0604020202020204" pitchFamily="34" charset="0"/>
              </a:rPr>
              <a:t>Deliverables:</a:t>
            </a:r>
          </a:p>
          <a:p>
            <a:r>
              <a:rPr lang="en-US" sz="1600" dirty="0">
                <a:latin typeface="Arial" panose="020B0604020202020204" pitchFamily="34" charset="0"/>
                <a:cs typeface="Arial" panose="020B0604020202020204" pitchFamily="34" charset="0"/>
              </a:rPr>
              <a:t>EIC detector designed, constructed and commissioned.</a:t>
            </a:r>
            <a:endParaRPr lang="en-US" sz="1600" dirty="0">
              <a:effectLst/>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4052EF77-E5FC-9854-0B2B-255CEFA4C249}"/>
              </a:ext>
            </a:extLst>
          </p:cNvPr>
          <p:cNvSpPr/>
          <p:nvPr/>
        </p:nvSpPr>
        <p:spPr>
          <a:xfrm rot="2160000">
            <a:off x="435739" y="616182"/>
            <a:ext cx="1494936" cy="205228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501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10274" y="0"/>
            <a:ext cx="9144000" cy="584669"/>
          </a:xfrm>
        </p:spPr>
        <p:txBody>
          <a:bodyPr>
            <a:noAutofit/>
          </a:bodyPr>
          <a:lstStyle/>
          <a:p>
            <a:r>
              <a:rPr lang="en-US" dirty="0"/>
              <a:t>WBS 6.10 EIC Detector &amp; 6.10.01 Management</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48</a:t>
            </a:fld>
            <a:endParaRPr lang="en-US" dirty="0"/>
          </a:p>
        </p:txBody>
      </p:sp>
      <p:pic>
        <p:nvPicPr>
          <p:cNvPr id="2" name="Picture 1">
            <a:extLst>
              <a:ext uri="{FF2B5EF4-FFF2-40B4-BE49-F238E27FC236}">
                <a16:creationId xmlns:a16="http://schemas.microsoft.com/office/drawing/2014/main" id="{A4984CA6-1AF3-5668-8A72-31D48FE66B07}"/>
              </a:ext>
            </a:extLst>
          </p:cNvPr>
          <p:cNvPicPr>
            <a:picLocks noChangeAspect="1"/>
          </p:cNvPicPr>
          <p:nvPr/>
        </p:nvPicPr>
        <p:blipFill>
          <a:blip r:embed="rId3"/>
          <a:stretch>
            <a:fillRect/>
          </a:stretch>
        </p:blipFill>
        <p:spPr>
          <a:xfrm>
            <a:off x="77396" y="1121597"/>
            <a:ext cx="2388870" cy="5136071"/>
          </a:xfrm>
          <a:prstGeom prst="rect">
            <a:avLst/>
          </a:prstGeom>
        </p:spPr>
      </p:pic>
      <p:sp>
        <p:nvSpPr>
          <p:cNvPr id="6" name="TextBox 5">
            <a:extLst>
              <a:ext uri="{FF2B5EF4-FFF2-40B4-BE49-F238E27FC236}">
                <a16:creationId xmlns:a16="http://schemas.microsoft.com/office/drawing/2014/main" id="{84E51EF7-EEDA-1DAE-4D1D-AE3F294DB13F}"/>
              </a:ext>
            </a:extLst>
          </p:cNvPr>
          <p:cNvSpPr txBox="1"/>
          <p:nvPr/>
        </p:nvSpPr>
        <p:spPr>
          <a:xfrm flipH="1">
            <a:off x="267363" y="586952"/>
            <a:ext cx="2013823" cy="461665"/>
          </a:xfrm>
          <a:prstGeom prst="rect">
            <a:avLst/>
          </a:prstGeom>
          <a:noFill/>
        </p:spPr>
        <p:txBody>
          <a:bodyPr wrap="square" rtlCol="0">
            <a:spAutoFit/>
          </a:bodyPr>
          <a:lstStyle/>
          <a:p>
            <a:r>
              <a:rPr lang="en-US" sz="1200" i="1" dirty="0">
                <a:latin typeface="Arial" panose="020B0604020202020204" pitchFamily="34" charset="0"/>
                <a:cs typeface="Arial" panose="020B0604020202020204" pitchFamily="34" charset="0"/>
              </a:rPr>
              <a:t>Green/blue shows nominal </a:t>
            </a:r>
            <a:r>
              <a:rPr lang="en-US" sz="1200" i="1" dirty="0" err="1">
                <a:latin typeface="Arial" panose="020B0604020202020204" pitchFamily="34" charset="0"/>
                <a:cs typeface="Arial" panose="020B0604020202020204" pitchFamily="34" charset="0"/>
              </a:rPr>
              <a:t>JLab</a:t>
            </a:r>
            <a:r>
              <a:rPr lang="en-US" sz="1200" i="1" dirty="0">
                <a:latin typeface="Arial" panose="020B0604020202020204" pitchFamily="34" charset="0"/>
                <a:cs typeface="Arial" panose="020B0604020202020204" pitchFamily="34" charset="0"/>
              </a:rPr>
              <a:t>/BNL responsibility</a:t>
            </a:r>
          </a:p>
        </p:txBody>
      </p:sp>
      <p:sp>
        <p:nvSpPr>
          <p:cNvPr id="7" name="TextBox 6">
            <a:extLst>
              <a:ext uri="{FF2B5EF4-FFF2-40B4-BE49-F238E27FC236}">
                <a16:creationId xmlns:a16="http://schemas.microsoft.com/office/drawing/2014/main" id="{319CF497-73CF-71F5-7A90-918B8DAB8832}"/>
              </a:ext>
            </a:extLst>
          </p:cNvPr>
          <p:cNvSpPr txBox="1"/>
          <p:nvPr/>
        </p:nvSpPr>
        <p:spPr>
          <a:xfrm>
            <a:off x="2372626" y="679690"/>
            <a:ext cx="6785417" cy="584775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Do not use this CAM responsibility organization as Black and White, we work together as a scientific collaboration</a:t>
            </a:r>
          </a:p>
          <a:p>
            <a:pPr marL="742950" lvl="1" indent="-285750">
              <a:spcBef>
                <a:spcPts val="600"/>
              </a:spcBef>
              <a:buFont typeface="Courier New" panose="02070309020205020404" pitchFamily="49" charset="0"/>
              <a:buChar char="o"/>
            </a:pPr>
            <a:r>
              <a:rPr lang="en-US" dirty="0">
                <a:solidFill>
                  <a:schemeClr val="bg1">
                    <a:lumMod val="50000"/>
                  </a:schemeClr>
                </a:solidFill>
              </a:rPr>
              <a:t>L4 Electron Polarimetry “in the blue” does have a </a:t>
            </a:r>
            <a:r>
              <a:rPr lang="en-US" dirty="0" err="1">
                <a:solidFill>
                  <a:schemeClr val="bg1">
                    <a:lumMod val="50000"/>
                  </a:schemeClr>
                </a:solidFill>
              </a:rPr>
              <a:t>JLab</a:t>
            </a:r>
            <a:r>
              <a:rPr lang="en-US" dirty="0">
                <a:solidFill>
                  <a:schemeClr val="bg1">
                    <a:lumMod val="50000"/>
                  </a:schemeClr>
                </a:solidFill>
              </a:rPr>
              <a:t> CAM, Detector R&amp;D and DAQ/Computing is joined</a:t>
            </a:r>
          </a:p>
          <a:p>
            <a:pPr marL="742950" lvl="1" indent="-285750">
              <a:spcBef>
                <a:spcPts val="600"/>
              </a:spcBef>
              <a:buFont typeface="Courier New" panose="02070309020205020404" pitchFamily="49" charset="0"/>
              <a:buChar char="o"/>
            </a:pPr>
            <a:r>
              <a:rPr lang="en-US" dirty="0"/>
              <a:t>The Si sensor design is much more natural to BNL</a:t>
            </a:r>
          </a:p>
          <a:p>
            <a:pPr marL="742950" lvl="1" indent="-285750">
              <a:spcBef>
                <a:spcPts val="600"/>
              </a:spcBef>
              <a:buFont typeface="Courier New" panose="02070309020205020404" pitchFamily="49" charset="0"/>
              <a:buChar char="o"/>
            </a:pPr>
            <a:r>
              <a:rPr lang="en-US" dirty="0"/>
              <a:t>The Si sensor QA or Si tracker integration and MPGDs </a:t>
            </a:r>
            <a:r>
              <a:rPr lang="en-US" dirty="0" err="1"/>
              <a:t>JLab</a:t>
            </a:r>
            <a:r>
              <a:rPr lang="en-US" dirty="0"/>
              <a:t> does have valuable expertise</a:t>
            </a:r>
          </a:p>
          <a:p>
            <a:pPr marL="742950" lvl="1" indent="-285750">
              <a:spcBef>
                <a:spcPts val="600"/>
              </a:spcBef>
              <a:buFont typeface="Courier New" panose="02070309020205020404" pitchFamily="49" charset="0"/>
              <a:buChar char="o"/>
            </a:pPr>
            <a:r>
              <a:rPr lang="en-US" dirty="0"/>
              <a:t>The PbWO4 Electromagnetic Calorimetry is much more aligned with </a:t>
            </a:r>
            <a:r>
              <a:rPr lang="en-US" dirty="0" err="1"/>
              <a:t>JLab</a:t>
            </a:r>
            <a:r>
              <a:rPr lang="en-US" dirty="0"/>
              <a:t> user experience</a:t>
            </a:r>
          </a:p>
          <a:p>
            <a:pPr marL="742950" lvl="1" indent="-285750">
              <a:spcBef>
                <a:spcPts val="600"/>
              </a:spcBef>
              <a:buFont typeface="Courier New" panose="02070309020205020404" pitchFamily="49" charset="0"/>
              <a:buChar char="o"/>
            </a:pPr>
            <a:r>
              <a:rPr lang="en-US" dirty="0"/>
              <a:t>The experience in Hadronic Calorimetry is very limited at </a:t>
            </a:r>
            <a:r>
              <a:rPr lang="en-US" dirty="0" err="1"/>
              <a:t>JLab</a:t>
            </a:r>
            <a:r>
              <a:rPr lang="en-US" dirty="0"/>
              <a:t> but BNL has built </a:t>
            </a:r>
            <a:r>
              <a:rPr lang="en-US" dirty="0" err="1"/>
              <a:t>HCals</a:t>
            </a:r>
            <a:endParaRPr lang="en-US" dirty="0"/>
          </a:p>
          <a:p>
            <a:pPr marL="285750" indent="-285750">
              <a:spcBef>
                <a:spcPts val="600"/>
              </a:spcBef>
              <a:buFont typeface="Arial" panose="020B0604020202020204" pitchFamily="34" charset="0"/>
              <a:buChar char="•"/>
            </a:pPr>
            <a:r>
              <a:rPr lang="en-US" dirty="0"/>
              <a:t>We include user efforts where it makes sense, and lean to more</a:t>
            </a:r>
          </a:p>
          <a:p>
            <a:pPr marL="285750" indent="-285750">
              <a:spcBef>
                <a:spcPts val="600"/>
              </a:spcBef>
              <a:buFont typeface="Arial" panose="020B0604020202020204" pitchFamily="34" charset="0"/>
              <a:buChar char="•"/>
            </a:pPr>
            <a:r>
              <a:rPr lang="en-US" dirty="0"/>
              <a:t>We use synergy with BNL’s and </a:t>
            </a:r>
            <a:r>
              <a:rPr lang="en-US" dirty="0" err="1"/>
              <a:t>Jlab’s</a:t>
            </a:r>
            <a:r>
              <a:rPr lang="en-US" dirty="0"/>
              <a:t> science programs and Advanced Computing efforts at each lab as much as possible</a:t>
            </a:r>
          </a:p>
          <a:p>
            <a:pPr marL="742950" lvl="1" indent="-285750">
              <a:spcBef>
                <a:spcPts val="600"/>
              </a:spcBef>
              <a:buFont typeface="Courier New" panose="02070309020205020404" pitchFamily="49" charset="0"/>
              <a:buChar char="o"/>
            </a:pPr>
            <a:r>
              <a:rPr lang="en-US" dirty="0"/>
              <a:t>Natural for EIC future science goals</a:t>
            </a:r>
          </a:p>
          <a:p>
            <a:pPr marL="742950" lvl="1" indent="-285750">
              <a:spcBef>
                <a:spcPts val="600"/>
              </a:spcBef>
              <a:buFont typeface="Courier New" panose="02070309020205020404" pitchFamily="49" charset="0"/>
              <a:buChar char="o"/>
            </a:pPr>
            <a:r>
              <a:rPr lang="en-US" dirty="0"/>
              <a:t>Natural synergy with streaming readout and AI/ML</a:t>
            </a:r>
          </a:p>
          <a:p>
            <a:pPr marL="742950" lvl="1" indent="-285750">
              <a:spcBef>
                <a:spcPts val="600"/>
              </a:spcBef>
              <a:buFont typeface="Courier New" panose="02070309020205020404" pitchFamily="49" charset="0"/>
              <a:buChar char="o"/>
            </a:pPr>
            <a:r>
              <a:rPr lang="en-US" dirty="0"/>
              <a:t>Also natural synergy in certain detector technologies and user interests (RICH, DIRC, PbWO4, MPGDs)</a:t>
            </a:r>
          </a:p>
        </p:txBody>
      </p:sp>
    </p:spTree>
    <p:extLst>
      <p:ext uri="{BB962C8B-B14F-4D97-AF65-F5344CB8AC3E}">
        <p14:creationId xmlns:p14="http://schemas.microsoft.com/office/powerpoint/2010/main" val="40366438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10274" y="0"/>
            <a:ext cx="9133726" cy="784613"/>
          </a:xfrm>
        </p:spPr>
        <p:txBody>
          <a:bodyPr>
            <a:noAutofit/>
          </a:bodyPr>
          <a:lstStyle/>
          <a:p>
            <a:r>
              <a:rPr lang="en-US" sz="2800" dirty="0"/>
              <a:t>Next Stage (ongoing) – integrating </a:t>
            </a:r>
            <a:r>
              <a:rPr lang="en-US" sz="2800" dirty="0" err="1"/>
              <a:t>ePIC</a:t>
            </a:r>
            <a:r>
              <a:rPr lang="en-US" sz="2800" dirty="0"/>
              <a:t> collaboration </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49</a:t>
            </a:fld>
            <a:endParaRPr lang="en-US" dirty="0"/>
          </a:p>
        </p:txBody>
      </p:sp>
      <p:sp>
        <p:nvSpPr>
          <p:cNvPr id="3" name="Rectangle 2">
            <a:extLst>
              <a:ext uri="{FF2B5EF4-FFF2-40B4-BE49-F238E27FC236}">
                <a16:creationId xmlns:a16="http://schemas.microsoft.com/office/drawing/2014/main" id="{A9F81835-AF5B-C33E-919A-E466DF5AE6D2}"/>
              </a:ext>
            </a:extLst>
          </p:cNvPr>
          <p:cNvSpPr/>
          <p:nvPr/>
        </p:nvSpPr>
        <p:spPr>
          <a:xfrm>
            <a:off x="4854830" y="712527"/>
            <a:ext cx="1654628" cy="72403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 Particle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Identification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Level-3</a:t>
            </a:r>
          </a:p>
        </p:txBody>
      </p:sp>
      <p:sp>
        <p:nvSpPr>
          <p:cNvPr id="8" name="Rectangle 7">
            <a:extLst>
              <a:ext uri="{FF2B5EF4-FFF2-40B4-BE49-F238E27FC236}">
                <a16:creationId xmlns:a16="http://schemas.microsoft.com/office/drawing/2014/main" id="{3E046B58-FF51-684C-B301-B33EFA64A79A}"/>
              </a:ext>
            </a:extLst>
          </p:cNvPr>
          <p:cNvSpPr/>
          <p:nvPr/>
        </p:nvSpPr>
        <p:spPr>
          <a:xfrm>
            <a:off x="2572835" y="1702214"/>
            <a:ext cx="1370057" cy="626079"/>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6.10.04.01 Backward RICH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Level-4</a:t>
            </a:r>
          </a:p>
        </p:txBody>
      </p:sp>
      <p:sp>
        <p:nvSpPr>
          <p:cNvPr id="9" name="Rectangle 8">
            <a:extLst>
              <a:ext uri="{FF2B5EF4-FFF2-40B4-BE49-F238E27FC236}">
                <a16:creationId xmlns:a16="http://schemas.microsoft.com/office/drawing/2014/main" id="{3F258920-481D-3DEB-34C8-3DDFADDD0026}"/>
              </a:ext>
            </a:extLst>
          </p:cNvPr>
          <p:cNvSpPr/>
          <p:nvPr/>
        </p:nvSpPr>
        <p:spPr>
          <a:xfrm>
            <a:off x="4123945" y="1702214"/>
            <a:ext cx="1370053"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6.10.04.02 Barrel DIRC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Level-4</a:t>
            </a:r>
          </a:p>
        </p:txBody>
      </p:sp>
      <p:sp>
        <p:nvSpPr>
          <p:cNvPr id="10" name="Rectangle 9">
            <a:extLst>
              <a:ext uri="{FF2B5EF4-FFF2-40B4-BE49-F238E27FC236}">
                <a16:creationId xmlns:a16="http://schemas.microsoft.com/office/drawing/2014/main" id="{0BE6F434-10B1-F273-CEB5-5842FC4672AB}"/>
              </a:ext>
            </a:extLst>
          </p:cNvPr>
          <p:cNvSpPr/>
          <p:nvPr/>
        </p:nvSpPr>
        <p:spPr>
          <a:xfrm>
            <a:off x="5675051" y="1702214"/>
            <a:ext cx="1320878"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6.10.04.03  </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dRICH</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Level-4</a:t>
            </a:r>
          </a:p>
        </p:txBody>
      </p:sp>
      <p:cxnSp>
        <p:nvCxnSpPr>
          <p:cNvPr id="11" name="Straight Arrow Connector 10">
            <a:extLst>
              <a:ext uri="{FF2B5EF4-FFF2-40B4-BE49-F238E27FC236}">
                <a16:creationId xmlns:a16="http://schemas.microsoft.com/office/drawing/2014/main" id="{54661EAD-C222-E6AD-842B-50CF57BED714}"/>
              </a:ext>
            </a:extLst>
          </p:cNvPr>
          <p:cNvCxnSpPr>
            <a:cxnSpLocks/>
            <a:endCxn id="8" idx="0"/>
          </p:cNvCxnSpPr>
          <p:nvPr/>
        </p:nvCxnSpPr>
        <p:spPr>
          <a:xfrm flipH="1">
            <a:off x="3257864" y="1393926"/>
            <a:ext cx="1593381" cy="3082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80FF05B-DDFD-0943-D56B-01A8165F493F}"/>
              </a:ext>
            </a:extLst>
          </p:cNvPr>
          <p:cNvCxnSpPr>
            <a:cxnSpLocks/>
          </p:cNvCxnSpPr>
          <p:nvPr/>
        </p:nvCxnSpPr>
        <p:spPr>
          <a:xfrm>
            <a:off x="5969607" y="1440937"/>
            <a:ext cx="1965366" cy="2375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D494841-DD13-E4B4-6150-2C5F45F4F3FB}"/>
              </a:ext>
            </a:extLst>
          </p:cNvPr>
          <p:cNvCxnSpPr>
            <a:cxnSpLocks/>
            <a:endCxn id="9" idx="0"/>
          </p:cNvCxnSpPr>
          <p:nvPr/>
        </p:nvCxnSpPr>
        <p:spPr>
          <a:xfrm flipH="1">
            <a:off x="4808972" y="1426000"/>
            <a:ext cx="459394" cy="27621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8889DBC-0CB0-D2A7-2493-E64B5D5D7E0E}"/>
              </a:ext>
            </a:extLst>
          </p:cNvPr>
          <p:cNvSpPr/>
          <p:nvPr/>
        </p:nvSpPr>
        <p:spPr>
          <a:xfrm>
            <a:off x="7311209" y="1702214"/>
            <a:ext cx="1247529"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6.10.04.04 Time-of-Flight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Level-4</a:t>
            </a:r>
          </a:p>
        </p:txBody>
      </p:sp>
      <p:cxnSp>
        <p:nvCxnSpPr>
          <p:cNvPr id="15" name="Straight Arrow Connector 14">
            <a:extLst>
              <a:ext uri="{FF2B5EF4-FFF2-40B4-BE49-F238E27FC236}">
                <a16:creationId xmlns:a16="http://schemas.microsoft.com/office/drawing/2014/main" id="{FC9C5981-A978-26D2-4BA5-D9980B7777FC}"/>
              </a:ext>
            </a:extLst>
          </p:cNvPr>
          <p:cNvCxnSpPr>
            <a:cxnSpLocks/>
            <a:stCxn id="3" idx="2"/>
            <a:endCxn id="10" idx="0"/>
          </p:cNvCxnSpPr>
          <p:nvPr/>
        </p:nvCxnSpPr>
        <p:spPr>
          <a:xfrm>
            <a:off x="5682144" y="1436564"/>
            <a:ext cx="653346" cy="2656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1AE2F03-76D5-271D-0D0D-67BDE2EDDABB}"/>
              </a:ext>
            </a:extLst>
          </p:cNvPr>
          <p:cNvSpPr txBox="1"/>
          <p:nvPr/>
        </p:nvSpPr>
        <p:spPr>
          <a:xfrm>
            <a:off x="6614777" y="873046"/>
            <a:ext cx="2326278" cy="369332"/>
          </a:xfrm>
          <a:prstGeom prst="rect">
            <a:avLst/>
          </a:prstGeom>
          <a:noFill/>
        </p:spPr>
        <p:txBody>
          <a:bodyPr wrap="none" rtlCol="0">
            <a:spAutoFit/>
          </a:bodyPr>
          <a:lstStyle/>
          <a:p>
            <a:pPr algn="l"/>
            <a:r>
              <a:rPr lang="en-US" dirty="0">
                <a:latin typeface="Arial" panose="020B0604020202020204" pitchFamily="34" charset="0"/>
                <a:cs typeface="Arial" panose="020B0604020202020204" pitchFamily="34" charset="0"/>
              </a:rPr>
              <a:t>L3 CAM from Project</a:t>
            </a:r>
          </a:p>
        </p:txBody>
      </p:sp>
      <p:grpSp>
        <p:nvGrpSpPr>
          <p:cNvPr id="17" name="Group 16">
            <a:extLst>
              <a:ext uri="{FF2B5EF4-FFF2-40B4-BE49-F238E27FC236}">
                <a16:creationId xmlns:a16="http://schemas.microsoft.com/office/drawing/2014/main" id="{DC45A7B0-BDBA-880B-8135-07B79BEF8588}"/>
              </a:ext>
            </a:extLst>
          </p:cNvPr>
          <p:cNvGrpSpPr/>
          <p:nvPr/>
        </p:nvGrpSpPr>
        <p:grpSpPr>
          <a:xfrm>
            <a:off x="2292015" y="896893"/>
            <a:ext cx="1491114" cy="600164"/>
            <a:chOff x="2544914" y="2389431"/>
            <a:chExt cx="1491114" cy="600164"/>
          </a:xfrm>
        </p:grpSpPr>
        <p:sp>
          <p:nvSpPr>
            <p:cNvPr id="18" name="TextBox 17">
              <a:extLst>
                <a:ext uri="{FF2B5EF4-FFF2-40B4-BE49-F238E27FC236}">
                  <a16:creationId xmlns:a16="http://schemas.microsoft.com/office/drawing/2014/main" id="{852FCE16-23B3-3AE1-8DA5-DDBEEBCB1363}"/>
                </a:ext>
              </a:extLst>
            </p:cNvPr>
            <p:cNvSpPr txBox="1"/>
            <p:nvPr/>
          </p:nvSpPr>
          <p:spPr>
            <a:xfrm>
              <a:off x="2544914" y="2389431"/>
              <a:ext cx="1491114" cy="600164"/>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L4 CAM from Project</a:t>
              </a:r>
            </a:p>
            <a:p>
              <a:pPr algn="ctr"/>
              <a:r>
                <a:rPr lang="en-US" sz="1100" dirty="0">
                  <a:latin typeface="Arial" panose="020B0604020202020204" pitchFamily="34" charset="0"/>
                  <a:cs typeface="Arial" panose="020B0604020202020204" pitchFamily="34" charset="0"/>
                </a:rPr>
                <a:t>+</a:t>
              </a:r>
            </a:p>
            <a:p>
              <a:pPr algn="ctr"/>
              <a:r>
                <a:rPr lang="en-US" sz="1100" dirty="0">
                  <a:latin typeface="Arial" panose="020B0604020202020204" pitchFamily="34" charset="0"/>
                  <a:cs typeface="Arial" panose="020B0604020202020204" pitchFamily="34" charset="0"/>
                </a:rPr>
                <a:t>DSTC from           </a:t>
              </a:r>
            </a:p>
          </p:txBody>
        </p:sp>
        <p:pic>
          <p:nvPicPr>
            <p:cNvPr id="19" name="Picture 18" descr="A picture containing icon&#10;&#10;Description automatically generated">
              <a:extLst>
                <a:ext uri="{FF2B5EF4-FFF2-40B4-BE49-F238E27FC236}">
                  <a16:creationId xmlns:a16="http://schemas.microsoft.com/office/drawing/2014/main" id="{02FE4F7F-F464-2AAB-99F3-BA49CB3B3CB5}"/>
                </a:ext>
              </a:extLst>
            </p:cNvPr>
            <p:cNvPicPr>
              <a:picLocks noChangeAspect="1"/>
            </p:cNvPicPr>
            <p:nvPr/>
          </p:nvPicPr>
          <p:blipFill>
            <a:blip r:embed="rId3"/>
            <a:stretch>
              <a:fillRect/>
            </a:stretch>
          </p:blipFill>
          <p:spPr>
            <a:xfrm>
              <a:off x="3478950" y="2670434"/>
              <a:ext cx="443622" cy="319161"/>
            </a:xfrm>
            <a:prstGeom prst="rect">
              <a:avLst/>
            </a:prstGeom>
          </p:spPr>
        </p:pic>
      </p:grpSp>
      <p:pic>
        <p:nvPicPr>
          <p:cNvPr id="20" name="Picture 19">
            <a:extLst>
              <a:ext uri="{FF2B5EF4-FFF2-40B4-BE49-F238E27FC236}">
                <a16:creationId xmlns:a16="http://schemas.microsoft.com/office/drawing/2014/main" id="{57A5FEBF-1AD3-033F-0BA8-E902474ACC61}"/>
              </a:ext>
            </a:extLst>
          </p:cNvPr>
          <p:cNvPicPr>
            <a:picLocks noChangeAspect="1"/>
          </p:cNvPicPr>
          <p:nvPr/>
        </p:nvPicPr>
        <p:blipFill>
          <a:blip r:embed="rId4"/>
          <a:stretch>
            <a:fillRect/>
          </a:stretch>
        </p:blipFill>
        <p:spPr>
          <a:xfrm>
            <a:off x="77396" y="1121597"/>
            <a:ext cx="2388870" cy="5136071"/>
          </a:xfrm>
          <a:prstGeom prst="rect">
            <a:avLst/>
          </a:prstGeom>
        </p:spPr>
      </p:pic>
      <p:grpSp>
        <p:nvGrpSpPr>
          <p:cNvPr id="21" name="Group 20">
            <a:extLst>
              <a:ext uri="{FF2B5EF4-FFF2-40B4-BE49-F238E27FC236}">
                <a16:creationId xmlns:a16="http://schemas.microsoft.com/office/drawing/2014/main" id="{9AC001CB-6CE1-DFFB-A905-EE568D11C582}"/>
              </a:ext>
            </a:extLst>
          </p:cNvPr>
          <p:cNvGrpSpPr/>
          <p:nvPr/>
        </p:nvGrpSpPr>
        <p:grpSpPr>
          <a:xfrm>
            <a:off x="2679129" y="2328281"/>
            <a:ext cx="2393473" cy="3255380"/>
            <a:chOff x="2679129" y="2328281"/>
            <a:chExt cx="2393473" cy="3255380"/>
          </a:xfrm>
        </p:grpSpPr>
        <p:pic>
          <p:nvPicPr>
            <p:cNvPr id="23" name="Picture 22">
              <a:extLst>
                <a:ext uri="{FF2B5EF4-FFF2-40B4-BE49-F238E27FC236}">
                  <a16:creationId xmlns:a16="http://schemas.microsoft.com/office/drawing/2014/main" id="{6F36D584-C02B-A745-5CDE-3D612F90A707}"/>
                </a:ext>
              </a:extLst>
            </p:cNvPr>
            <p:cNvPicPr>
              <a:picLocks noChangeAspect="1"/>
            </p:cNvPicPr>
            <p:nvPr/>
          </p:nvPicPr>
          <p:blipFill>
            <a:blip r:embed="rId5"/>
            <a:stretch>
              <a:fillRect/>
            </a:stretch>
          </p:blipFill>
          <p:spPr>
            <a:xfrm>
              <a:off x="2679129" y="2328281"/>
              <a:ext cx="1157469" cy="3255380"/>
            </a:xfrm>
            <a:prstGeom prst="rect">
              <a:avLst/>
            </a:prstGeom>
          </p:spPr>
        </p:pic>
        <p:grpSp>
          <p:nvGrpSpPr>
            <p:cNvPr id="22" name="Group 21">
              <a:extLst>
                <a:ext uri="{FF2B5EF4-FFF2-40B4-BE49-F238E27FC236}">
                  <a16:creationId xmlns:a16="http://schemas.microsoft.com/office/drawing/2014/main" id="{8F8BB97F-A9D1-3679-5EC7-6F146D615B3D}"/>
                </a:ext>
              </a:extLst>
            </p:cNvPr>
            <p:cNvGrpSpPr/>
            <p:nvPr/>
          </p:nvGrpSpPr>
          <p:grpSpPr>
            <a:xfrm>
              <a:off x="3664844" y="2511204"/>
              <a:ext cx="1407758" cy="436929"/>
              <a:chOff x="5279065" y="4005162"/>
              <a:chExt cx="1407758" cy="436929"/>
            </a:xfrm>
          </p:grpSpPr>
          <p:pic>
            <p:nvPicPr>
              <p:cNvPr id="40" name="Picture 39" descr="A picture containing icon&#10;&#10;Description automatically generated">
                <a:extLst>
                  <a:ext uri="{FF2B5EF4-FFF2-40B4-BE49-F238E27FC236}">
                    <a16:creationId xmlns:a16="http://schemas.microsoft.com/office/drawing/2014/main" id="{92AD6DA2-05E1-DA65-D960-389135E38710}"/>
                  </a:ext>
                </a:extLst>
              </p:cNvPr>
              <p:cNvPicPr>
                <a:picLocks noChangeAspect="1"/>
              </p:cNvPicPr>
              <p:nvPr/>
            </p:nvPicPr>
            <p:blipFill>
              <a:blip r:embed="rId3"/>
              <a:stretch>
                <a:fillRect/>
              </a:stretch>
            </p:blipFill>
            <p:spPr>
              <a:xfrm>
                <a:off x="5957876" y="4122930"/>
                <a:ext cx="443622" cy="319161"/>
              </a:xfrm>
              <a:prstGeom prst="rect">
                <a:avLst/>
              </a:prstGeom>
            </p:spPr>
          </p:pic>
          <p:sp>
            <p:nvSpPr>
              <p:cNvPr id="39" name="TextBox 38">
                <a:extLst>
                  <a:ext uri="{FF2B5EF4-FFF2-40B4-BE49-F238E27FC236}">
                    <a16:creationId xmlns:a16="http://schemas.microsoft.com/office/drawing/2014/main" id="{22945C7C-DFB6-FF08-9106-4FA58A0B91E2}"/>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grpSp>
        <p:grpSp>
          <p:nvGrpSpPr>
            <p:cNvPr id="24" name="Group 23">
              <a:extLst>
                <a:ext uri="{FF2B5EF4-FFF2-40B4-BE49-F238E27FC236}">
                  <a16:creationId xmlns:a16="http://schemas.microsoft.com/office/drawing/2014/main" id="{CA6EF251-D4CA-C880-14FB-3484FFDB6BE0}"/>
                </a:ext>
              </a:extLst>
            </p:cNvPr>
            <p:cNvGrpSpPr/>
            <p:nvPr/>
          </p:nvGrpSpPr>
          <p:grpSpPr>
            <a:xfrm>
              <a:off x="3664844" y="3017062"/>
              <a:ext cx="1407758" cy="436929"/>
              <a:chOff x="5279065" y="4005162"/>
              <a:chExt cx="1407758" cy="436929"/>
            </a:xfrm>
          </p:grpSpPr>
          <p:sp>
            <p:nvSpPr>
              <p:cNvPr id="37" name="TextBox 36">
                <a:extLst>
                  <a:ext uri="{FF2B5EF4-FFF2-40B4-BE49-F238E27FC236}">
                    <a16:creationId xmlns:a16="http://schemas.microsoft.com/office/drawing/2014/main" id="{BED97721-54ED-D793-8186-3CB972C57520}"/>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pic>
            <p:nvPicPr>
              <p:cNvPr id="38" name="Picture 37" descr="A picture containing icon&#10;&#10;Description automatically generated">
                <a:extLst>
                  <a:ext uri="{FF2B5EF4-FFF2-40B4-BE49-F238E27FC236}">
                    <a16:creationId xmlns:a16="http://schemas.microsoft.com/office/drawing/2014/main" id="{05B9854A-7280-B9B9-F690-50D192D651B5}"/>
                  </a:ext>
                </a:extLst>
              </p:cNvPr>
              <p:cNvPicPr>
                <a:picLocks noChangeAspect="1"/>
              </p:cNvPicPr>
              <p:nvPr/>
            </p:nvPicPr>
            <p:blipFill>
              <a:blip r:embed="rId3"/>
              <a:stretch>
                <a:fillRect/>
              </a:stretch>
            </p:blipFill>
            <p:spPr>
              <a:xfrm>
                <a:off x="5957876" y="4122930"/>
                <a:ext cx="443622" cy="319161"/>
              </a:xfrm>
              <a:prstGeom prst="rect">
                <a:avLst/>
              </a:prstGeom>
            </p:spPr>
          </p:pic>
        </p:grpSp>
        <p:grpSp>
          <p:nvGrpSpPr>
            <p:cNvPr id="25" name="Group 24">
              <a:extLst>
                <a:ext uri="{FF2B5EF4-FFF2-40B4-BE49-F238E27FC236}">
                  <a16:creationId xmlns:a16="http://schemas.microsoft.com/office/drawing/2014/main" id="{BCE0C930-1473-51DD-E4CE-982A1E85CCD4}"/>
                </a:ext>
              </a:extLst>
            </p:cNvPr>
            <p:cNvGrpSpPr/>
            <p:nvPr/>
          </p:nvGrpSpPr>
          <p:grpSpPr>
            <a:xfrm>
              <a:off x="3664844" y="3522920"/>
              <a:ext cx="1407758" cy="436929"/>
              <a:chOff x="5279065" y="4005162"/>
              <a:chExt cx="1407758" cy="436929"/>
            </a:xfrm>
          </p:grpSpPr>
          <p:sp>
            <p:nvSpPr>
              <p:cNvPr id="35" name="TextBox 34">
                <a:extLst>
                  <a:ext uri="{FF2B5EF4-FFF2-40B4-BE49-F238E27FC236}">
                    <a16:creationId xmlns:a16="http://schemas.microsoft.com/office/drawing/2014/main" id="{16970464-AF8E-2B68-9698-EB8848CE0A1F}"/>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pic>
            <p:nvPicPr>
              <p:cNvPr id="36" name="Picture 35" descr="A picture containing icon&#10;&#10;Description automatically generated">
                <a:extLst>
                  <a:ext uri="{FF2B5EF4-FFF2-40B4-BE49-F238E27FC236}">
                    <a16:creationId xmlns:a16="http://schemas.microsoft.com/office/drawing/2014/main" id="{94317C4B-AA9E-879E-0633-5F79C5016F42}"/>
                  </a:ext>
                </a:extLst>
              </p:cNvPr>
              <p:cNvPicPr>
                <a:picLocks noChangeAspect="1"/>
              </p:cNvPicPr>
              <p:nvPr/>
            </p:nvPicPr>
            <p:blipFill>
              <a:blip r:embed="rId3"/>
              <a:stretch>
                <a:fillRect/>
              </a:stretch>
            </p:blipFill>
            <p:spPr>
              <a:xfrm>
                <a:off x="5957876" y="4122930"/>
                <a:ext cx="443622" cy="319161"/>
              </a:xfrm>
              <a:prstGeom prst="rect">
                <a:avLst/>
              </a:prstGeom>
            </p:spPr>
          </p:pic>
        </p:grpSp>
        <p:grpSp>
          <p:nvGrpSpPr>
            <p:cNvPr id="26" name="Group 25">
              <a:extLst>
                <a:ext uri="{FF2B5EF4-FFF2-40B4-BE49-F238E27FC236}">
                  <a16:creationId xmlns:a16="http://schemas.microsoft.com/office/drawing/2014/main" id="{F004E251-351A-8F22-4003-230B80D750E4}"/>
                </a:ext>
              </a:extLst>
            </p:cNvPr>
            <p:cNvGrpSpPr/>
            <p:nvPr/>
          </p:nvGrpSpPr>
          <p:grpSpPr>
            <a:xfrm>
              <a:off x="3664844" y="4028778"/>
              <a:ext cx="1407758" cy="436929"/>
              <a:chOff x="5279065" y="4005162"/>
              <a:chExt cx="1407758" cy="436929"/>
            </a:xfrm>
          </p:grpSpPr>
          <p:sp>
            <p:nvSpPr>
              <p:cNvPr id="33" name="TextBox 32">
                <a:extLst>
                  <a:ext uri="{FF2B5EF4-FFF2-40B4-BE49-F238E27FC236}">
                    <a16:creationId xmlns:a16="http://schemas.microsoft.com/office/drawing/2014/main" id="{6AA43EA0-7E2D-69BE-AA35-704F56142DE4}"/>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pic>
            <p:nvPicPr>
              <p:cNvPr id="34" name="Picture 33" descr="A picture containing icon&#10;&#10;Description automatically generated">
                <a:extLst>
                  <a:ext uri="{FF2B5EF4-FFF2-40B4-BE49-F238E27FC236}">
                    <a16:creationId xmlns:a16="http://schemas.microsoft.com/office/drawing/2014/main" id="{9FA5DAF6-A982-254C-3D9E-9020D38EE057}"/>
                  </a:ext>
                </a:extLst>
              </p:cNvPr>
              <p:cNvPicPr>
                <a:picLocks noChangeAspect="1"/>
              </p:cNvPicPr>
              <p:nvPr/>
            </p:nvPicPr>
            <p:blipFill>
              <a:blip r:embed="rId3"/>
              <a:stretch>
                <a:fillRect/>
              </a:stretch>
            </p:blipFill>
            <p:spPr>
              <a:xfrm>
                <a:off x="5957876" y="4122930"/>
                <a:ext cx="443622" cy="319161"/>
              </a:xfrm>
              <a:prstGeom prst="rect">
                <a:avLst/>
              </a:prstGeom>
            </p:spPr>
          </p:pic>
        </p:grpSp>
        <p:grpSp>
          <p:nvGrpSpPr>
            <p:cNvPr id="27" name="Group 26">
              <a:extLst>
                <a:ext uri="{FF2B5EF4-FFF2-40B4-BE49-F238E27FC236}">
                  <a16:creationId xmlns:a16="http://schemas.microsoft.com/office/drawing/2014/main" id="{633897F0-EAA1-C184-185F-3B1EB4A70D81}"/>
                </a:ext>
              </a:extLst>
            </p:cNvPr>
            <p:cNvGrpSpPr/>
            <p:nvPr/>
          </p:nvGrpSpPr>
          <p:grpSpPr>
            <a:xfrm>
              <a:off x="3664844" y="4534636"/>
              <a:ext cx="1407758" cy="436929"/>
              <a:chOff x="5279065" y="4005162"/>
              <a:chExt cx="1407758" cy="436929"/>
            </a:xfrm>
          </p:grpSpPr>
          <p:sp>
            <p:nvSpPr>
              <p:cNvPr id="31" name="TextBox 30">
                <a:extLst>
                  <a:ext uri="{FF2B5EF4-FFF2-40B4-BE49-F238E27FC236}">
                    <a16:creationId xmlns:a16="http://schemas.microsoft.com/office/drawing/2014/main" id="{485F94BA-0B2F-459C-A00C-41CE5DAF48D2}"/>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pic>
            <p:nvPicPr>
              <p:cNvPr id="32" name="Picture 31" descr="A picture containing icon&#10;&#10;Description automatically generated">
                <a:extLst>
                  <a:ext uri="{FF2B5EF4-FFF2-40B4-BE49-F238E27FC236}">
                    <a16:creationId xmlns:a16="http://schemas.microsoft.com/office/drawing/2014/main" id="{B330E9E0-D27B-AE6E-8AF0-CBB209AC418F}"/>
                  </a:ext>
                </a:extLst>
              </p:cNvPr>
              <p:cNvPicPr>
                <a:picLocks noChangeAspect="1"/>
              </p:cNvPicPr>
              <p:nvPr/>
            </p:nvPicPr>
            <p:blipFill>
              <a:blip r:embed="rId3"/>
              <a:stretch>
                <a:fillRect/>
              </a:stretch>
            </p:blipFill>
            <p:spPr>
              <a:xfrm>
                <a:off x="5957876" y="4122930"/>
                <a:ext cx="443622" cy="319161"/>
              </a:xfrm>
              <a:prstGeom prst="rect">
                <a:avLst/>
              </a:prstGeom>
            </p:spPr>
          </p:pic>
        </p:grpSp>
        <p:grpSp>
          <p:nvGrpSpPr>
            <p:cNvPr id="28" name="Group 27">
              <a:extLst>
                <a:ext uri="{FF2B5EF4-FFF2-40B4-BE49-F238E27FC236}">
                  <a16:creationId xmlns:a16="http://schemas.microsoft.com/office/drawing/2014/main" id="{F73F2BFD-FD39-A472-E1E7-B54D963DB5C0}"/>
                </a:ext>
              </a:extLst>
            </p:cNvPr>
            <p:cNvGrpSpPr/>
            <p:nvPr/>
          </p:nvGrpSpPr>
          <p:grpSpPr>
            <a:xfrm>
              <a:off x="3664844" y="5040494"/>
              <a:ext cx="1407758" cy="436929"/>
              <a:chOff x="5279065" y="4005162"/>
              <a:chExt cx="1407758" cy="436929"/>
            </a:xfrm>
          </p:grpSpPr>
          <p:sp>
            <p:nvSpPr>
              <p:cNvPr id="29" name="TextBox 28">
                <a:extLst>
                  <a:ext uri="{FF2B5EF4-FFF2-40B4-BE49-F238E27FC236}">
                    <a16:creationId xmlns:a16="http://schemas.microsoft.com/office/drawing/2014/main" id="{BC45C9E5-DF7B-24C3-8372-BB477CE90575}"/>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pic>
            <p:nvPicPr>
              <p:cNvPr id="30" name="Picture 29" descr="A picture containing icon&#10;&#10;Description automatically generated">
                <a:extLst>
                  <a:ext uri="{FF2B5EF4-FFF2-40B4-BE49-F238E27FC236}">
                    <a16:creationId xmlns:a16="http://schemas.microsoft.com/office/drawing/2014/main" id="{7044DEBA-905E-7953-29AB-CCEA31918C24}"/>
                  </a:ext>
                </a:extLst>
              </p:cNvPr>
              <p:cNvPicPr>
                <a:picLocks noChangeAspect="1"/>
              </p:cNvPicPr>
              <p:nvPr/>
            </p:nvPicPr>
            <p:blipFill>
              <a:blip r:embed="rId3"/>
              <a:stretch>
                <a:fillRect/>
              </a:stretch>
            </p:blipFill>
            <p:spPr>
              <a:xfrm>
                <a:off x="5957876" y="4122930"/>
                <a:ext cx="443622" cy="319161"/>
              </a:xfrm>
              <a:prstGeom prst="rect">
                <a:avLst/>
              </a:prstGeom>
            </p:spPr>
          </p:pic>
        </p:grpSp>
      </p:grpSp>
      <p:cxnSp>
        <p:nvCxnSpPr>
          <p:cNvPr id="41" name="Straight Arrow Connector 40">
            <a:extLst>
              <a:ext uri="{FF2B5EF4-FFF2-40B4-BE49-F238E27FC236}">
                <a16:creationId xmlns:a16="http://schemas.microsoft.com/office/drawing/2014/main" id="{1D444059-707D-FFA0-50F9-5A9D0D1031C9}"/>
              </a:ext>
            </a:extLst>
          </p:cNvPr>
          <p:cNvCxnSpPr>
            <a:cxnSpLocks/>
          </p:cNvCxnSpPr>
          <p:nvPr/>
        </p:nvCxnSpPr>
        <p:spPr>
          <a:xfrm>
            <a:off x="8339416" y="2334805"/>
            <a:ext cx="154745" cy="2913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706C9319-FA16-B4B7-7C34-0AE21F4F81BB}"/>
              </a:ext>
            </a:extLst>
          </p:cNvPr>
          <p:cNvSpPr/>
          <p:nvPr/>
        </p:nvSpPr>
        <p:spPr>
          <a:xfrm>
            <a:off x="7034450" y="2608373"/>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6.10.04.04.01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bToF</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Level-5</a:t>
            </a:r>
          </a:p>
        </p:txBody>
      </p:sp>
      <p:sp>
        <p:nvSpPr>
          <p:cNvPr id="43" name="Rectangle 42">
            <a:extLst>
              <a:ext uri="{FF2B5EF4-FFF2-40B4-BE49-F238E27FC236}">
                <a16:creationId xmlns:a16="http://schemas.microsoft.com/office/drawing/2014/main" id="{2E23049F-40D3-0798-8B2E-0DFED8CB5B0E}"/>
              </a:ext>
            </a:extLst>
          </p:cNvPr>
          <p:cNvSpPr/>
          <p:nvPr/>
        </p:nvSpPr>
        <p:spPr>
          <a:xfrm>
            <a:off x="8025661" y="2608373"/>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6.10.04.04.02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fToF</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Level-5</a:t>
            </a:r>
          </a:p>
        </p:txBody>
      </p:sp>
      <p:cxnSp>
        <p:nvCxnSpPr>
          <p:cNvPr id="44" name="Straight Arrow Connector 43">
            <a:extLst>
              <a:ext uri="{FF2B5EF4-FFF2-40B4-BE49-F238E27FC236}">
                <a16:creationId xmlns:a16="http://schemas.microsoft.com/office/drawing/2014/main" id="{309605D6-8A1E-D882-042A-9369C2362F75}"/>
              </a:ext>
            </a:extLst>
          </p:cNvPr>
          <p:cNvCxnSpPr>
            <a:cxnSpLocks/>
            <a:endCxn id="42" idx="0"/>
          </p:cNvCxnSpPr>
          <p:nvPr/>
        </p:nvCxnSpPr>
        <p:spPr>
          <a:xfrm flipH="1">
            <a:off x="7516612" y="2338763"/>
            <a:ext cx="90494" cy="2696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A1F75617-2E1D-4F27-8D13-4B30806A1768}"/>
              </a:ext>
            </a:extLst>
          </p:cNvPr>
          <p:cNvGrpSpPr/>
          <p:nvPr/>
        </p:nvGrpSpPr>
        <p:grpSpPr>
          <a:xfrm>
            <a:off x="5675051" y="2338763"/>
            <a:ext cx="3457243" cy="4199773"/>
            <a:chOff x="5657780" y="2339839"/>
            <a:chExt cx="3457243" cy="4199773"/>
          </a:xfrm>
        </p:grpSpPr>
        <p:pic>
          <p:nvPicPr>
            <p:cNvPr id="49" name="Picture 48">
              <a:extLst>
                <a:ext uri="{FF2B5EF4-FFF2-40B4-BE49-F238E27FC236}">
                  <a16:creationId xmlns:a16="http://schemas.microsoft.com/office/drawing/2014/main" id="{0B99E0AC-F6BD-437E-AE8D-2D1653BD4A30}"/>
                </a:ext>
              </a:extLst>
            </p:cNvPr>
            <p:cNvPicPr>
              <a:picLocks noChangeAspect="1"/>
            </p:cNvPicPr>
            <p:nvPr/>
          </p:nvPicPr>
          <p:blipFill>
            <a:blip r:embed="rId6"/>
            <a:stretch>
              <a:fillRect/>
            </a:stretch>
          </p:blipFill>
          <p:spPr>
            <a:xfrm>
              <a:off x="6185240" y="2339839"/>
              <a:ext cx="2929783" cy="3111275"/>
            </a:xfrm>
            <a:prstGeom prst="rect">
              <a:avLst/>
            </a:prstGeom>
          </p:spPr>
        </p:pic>
        <p:sp>
          <p:nvSpPr>
            <p:cNvPr id="50" name="TextBox 49">
              <a:extLst>
                <a:ext uri="{FF2B5EF4-FFF2-40B4-BE49-F238E27FC236}">
                  <a16:creationId xmlns:a16="http://schemas.microsoft.com/office/drawing/2014/main" id="{8127AE97-1DEF-47E0-8A36-4501E4D687AC}"/>
                </a:ext>
              </a:extLst>
            </p:cNvPr>
            <p:cNvSpPr txBox="1"/>
            <p:nvPr/>
          </p:nvSpPr>
          <p:spPr>
            <a:xfrm>
              <a:off x="5657780" y="5339283"/>
              <a:ext cx="3390672" cy="1200329"/>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Here a bit trickier as we have </a:t>
              </a:r>
            </a:p>
            <a:p>
              <a:r>
                <a:rPr lang="en-US" dirty="0">
                  <a:latin typeface="Arial" panose="020B0604020202020204" pitchFamily="34" charset="0"/>
                  <a:cs typeface="Arial" panose="020B0604020202020204" pitchFamily="34" charset="0"/>
                </a:rPr>
                <a:t>to think how to roll up at L5 and</a:t>
              </a:r>
            </a:p>
            <a:p>
              <a:r>
                <a:rPr lang="en-US" dirty="0">
                  <a:latin typeface="Arial" panose="020B0604020202020204" pitchFamily="34" charset="0"/>
                  <a:cs typeface="Arial" panose="020B0604020202020204" pitchFamily="34" charset="0"/>
                </a:rPr>
                <a:t>the collaboration suggested to</a:t>
              </a:r>
            </a:p>
            <a:p>
              <a:r>
                <a:rPr lang="en-US" dirty="0">
                  <a:latin typeface="Arial" panose="020B0604020202020204" pitchFamily="34" charset="0"/>
                  <a:cs typeface="Arial" panose="020B0604020202020204" pitchFamily="34" charset="0"/>
                </a:rPr>
                <a:t>add a common system at L5</a:t>
              </a:r>
            </a:p>
          </p:txBody>
        </p:sp>
      </p:grpSp>
    </p:spTree>
    <p:extLst>
      <p:ext uri="{BB962C8B-B14F-4D97-AF65-F5344CB8AC3E}">
        <p14:creationId xmlns:p14="http://schemas.microsoft.com/office/powerpoint/2010/main" val="413150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D61B9-9040-44C4-94EC-5D195008DF89}"/>
              </a:ext>
            </a:extLst>
          </p:cNvPr>
          <p:cNvSpPr>
            <a:spLocks noGrp="1"/>
          </p:cNvSpPr>
          <p:nvPr>
            <p:ph type="title"/>
          </p:nvPr>
        </p:nvSpPr>
        <p:spPr>
          <a:xfrm>
            <a:off x="0" y="14604"/>
            <a:ext cx="9144000" cy="1010036"/>
          </a:xfrm>
        </p:spPr>
        <p:txBody>
          <a:bodyPr>
            <a:normAutofit/>
          </a:bodyPr>
          <a:lstStyle/>
          <a:p>
            <a:r>
              <a:rPr lang="en-US" sz="4000" dirty="0"/>
              <a:t>EIC Project History and Plans </a:t>
            </a:r>
          </a:p>
        </p:txBody>
      </p:sp>
      <p:sp>
        <p:nvSpPr>
          <p:cNvPr id="6" name="Slide Number Placeholder 5">
            <a:extLst>
              <a:ext uri="{FF2B5EF4-FFF2-40B4-BE49-F238E27FC236}">
                <a16:creationId xmlns:a16="http://schemas.microsoft.com/office/drawing/2014/main" id="{9D06D79E-E78E-4DD7-A6BA-DB89B96BEFBF}"/>
              </a:ext>
            </a:extLst>
          </p:cNvPr>
          <p:cNvSpPr>
            <a:spLocks noGrp="1"/>
          </p:cNvSpPr>
          <p:nvPr>
            <p:ph type="sldNum" sz="quarter" idx="12"/>
          </p:nvPr>
        </p:nvSpPr>
        <p:spPr/>
        <p:txBody>
          <a:bodyPr/>
          <a:lstStyle/>
          <a:p>
            <a:fld id="{893C5830-40F3-F04E-B2E3-10E6672BA8FF}" type="slidenum">
              <a:rPr lang="en-US" smtClean="0"/>
              <a:pPr/>
              <a:t>5</a:t>
            </a:fld>
            <a:endParaRPr lang="en-US"/>
          </a:p>
        </p:txBody>
      </p:sp>
      <p:graphicFrame>
        <p:nvGraphicFramePr>
          <p:cNvPr id="3" name="Table 3">
            <a:extLst>
              <a:ext uri="{FF2B5EF4-FFF2-40B4-BE49-F238E27FC236}">
                <a16:creationId xmlns:a16="http://schemas.microsoft.com/office/drawing/2014/main" id="{ADDF2A46-B187-3E47-87C7-54CAEA4894A5}"/>
              </a:ext>
            </a:extLst>
          </p:cNvPr>
          <p:cNvGraphicFramePr>
            <a:graphicFrameLocks noGrp="1"/>
          </p:cNvGraphicFramePr>
          <p:nvPr>
            <p:extLst>
              <p:ext uri="{D42A27DB-BD31-4B8C-83A1-F6EECF244321}">
                <p14:modId xmlns:p14="http://schemas.microsoft.com/office/powerpoint/2010/main" val="3101443731"/>
              </p:ext>
            </p:extLst>
          </p:nvPr>
        </p:nvGraphicFramePr>
        <p:xfrm>
          <a:off x="685800" y="1024640"/>
          <a:ext cx="7772400" cy="2112264"/>
        </p:xfrm>
        <a:graphic>
          <a:graphicData uri="http://schemas.openxmlformats.org/drawingml/2006/table">
            <a:tbl>
              <a:tblPr firstRow="1" bandRow="1">
                <a:tableStyleId>{5C22544A-7EE6-4342-B048-85BDC9FD1C3A}</a:tableStyleId>
              </a:tblPr>
              <a:tblGrid>
                <a:gridCol w="5799981">
                  <a:extLst>
                    <a:ext uri="{9D8B030D-6E8A-4147-A177-3AD203B41FA5}">
                      <a16:colId xmlns:a16="http://schemas.microsoft.com/office/drawing/2014/main" val="2476933501"/>
                    </a:ext>
                  </a:extLst>
                </a:gridCol>
                <a:gridCol w="1972419">
                  <a:extLst>
                    <a:ext uri="{9D8B030D-6E8A-4147-A177-3AD203B41FA5}">
                      <a16:colId xmlns:a16="http://schemas.microsoft.com/office/drawing/2014/main" val="1548912746"/>
                    </a:ext>
                  </a:extLst>
                </a:gridCol>
              </a:tblGrid>
              <a:tr h="3238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mn-lt"/>
                        </a:rPr>
                        <a:t>CD-0, Mission Need Approved</a:t>
                      </a:r>
                    </a:p>
                  </a:txBody>
                  <a:tcPr/>
                </a:tc>
                <a:tc>
                  <a:txBody>
                    <a:bodyPr/>
                    <a:lstStyle/>
                    <a:p>
                      <a:pPr algn="r"/>
                      <a:r>
                        <a:rPr lang="en-US" sz="1800" b="0" dirty="0">
                          <a:latin typeface="+mn-lt"/>
                        </a:rPr>
                        <a:t>December 2019</a:t>
                      </a:r>
                    </a:p>
                  </a:txBody>
                  <a:tcPr/>
                </a:tc>
                <a:extLst>
                  <a:ext uri="{0D108BD9-81ED-4DB2-BD59-A6C34878D82A}">
                    <a16:rowId xmlns:a16="http://schemas.microsoft.com/office/drawing/2014/main" val="592143428"/>
                  </a:ext>
                </a:extLst>
              </a:tr>
              <a:tr h="3238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latin typeface="+mn-lt"/>
                        </a:rPr>
                        <a:t>DOE Site Selection Announced</a:t>
                      </a:r>
                    </a:p>
                  </a:txBody>
                  <a:tcPr/>
                </a:tc>
                <a:tc>
                  <a:txBody>
                    <a:bodyPr/>
                    <a:lstStyle/>
                    <a:p>
                      <a:pPr algn="r"/>
                      <a:r>
                        <a:rPr lang="en-US" sz="1800" b="0" i="0">
                          <a:latin typeface="+mn-lt"/>
                        </a:rPr>
                        <a:t>January 2020</a:t>
                      </a:r>
                    </a:p>
                  </a:txBody>
                  <a:tcPr/>
                </a:tc>
                <a:extLst>
                  <a:ext uri="{0D108BD9-81ED-4DB2-BD59-A6C34878D82A}">
                    <a16:rowId xmlns:a16="http://schemas.microsoft.com/office/drawing/2014/main" val="1071193962"/>
                  </a:ext>
                </a:extLst>
              </a:tr>
              <a:tr h="3238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latin typeface="+mn-lt"/>
                        </a:rPr>
                        <a:t>CD-1, Alternative Selection and Cost Range, Approved</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0" i="0" dirty="0">
                          <a:latin typeface="+mn-lt"/>
                        </a:rPr>
                        <a:t>June 2021</a:t>
                      </a:r>
                    </a:p>
                  </a:txBody>
                  <a:tcPr/>
                </a:tc>
                <a:extLst>
                  <a:ext uri="{0D108BD9-81ED-4DB2-BD59-A6C34878D82A}">
                    <a16:rowId xmlns:a16="http://schemas.microsoft.com/office/drawing/2014/main" val="1602212932"/>
                  </a:ext>
                </a:extLst>
              </a:tr>
              <a:tr h="298977">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lang="en-US" sz="1800" b="1" dirty="0">
                          <a:latin typeface="+mn-lt"/>
                        </a:rPr>
                        <a:t>CD-3A, Long Lead Procurement</a:t>
                      </a:r>
                    </a:p>
                  </a:txBody>
                  <a:tcPr/>
                </a:tc>
                <a:tc>
                  <a:txBody>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lang="en-US" sz="1800" b="1">
                          <a:latin typeface="+mn-lt"/>
                        </a:rPr>
                        <a:t>January 2024</a:t>
                      </a:r>
                      <a:endParaRPr kumimoji="0" lang="en-US" sz="1800" b="1" i="0" u="none" strike="noStrike" kern="1200" cap="none" spc="0" normalizeH="0" baseline="0" noProof="0">
                        <a:ln>
                          <a:noFill/>
                        </a:ln>
                        <a:solidFill>
                          <a:prstClr val="black"/>
                        </a:solidFill>
                        <a:effectLst/>
                        <a:uLnTx/>
                        <a:uFillTx/>
                        <a:latin typeface="+mn-lt"/>
                        <a:cs typeface="Arial" charset="0"/>
                      </a:endParaRPr>
                    </a:p>
                  </a:txBody>
                  <a:tcPr/>
                </a:tc>
                <a:extLst>
                  <a:ext uri="{0D108BD9-81ED-4DB2-BD59-A6C34878D82A}">
                    <a16:rowId xmlns:a16="http://schemas.microsoft.com/office/drawing/2014/main" val="1302889476"/>
                  </a:ext>
                </a:extLst>
              </a:tr>
              <a:tr h="298977">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lang="en-US" sz="1800" b="1">
                          <a:latin typeface="+mn-lt"/>
                        </a:rPr>
                        <a:t>CD-2/3, Performance Baseline/Construction Start</a:t>
                      </a:r>
                    </a:p>
                  </a:txBody>
                  <a:tcPr/>
                </a:tc>
                <a:tc>
                  <a:txBody>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kumimoji="0" lang="en-US" sz="1800" b="1" i="0" u="none" strike="noStrike" kern="1200" cap="none" spc="0" normalizeH="0" baseline="0" noProof="0">
                          <a:ln>
                            <a:noFill/>
                          </a:ln>
                          <a:solidFill>
                            <a:prstClr val="black"/>
                          </a:solidFill>
                          <a:effectLst/>
                          <a:uLnTx/>
                          <a:uFillTx/>
                          <a:latin typeface="+mn-lt"/>
                          <a:cs typeface="Arial" charset="0"/>
                        </a:rPr>
                        <a:t>April 2025</a:t>
                      </a:r>
                    </a:p>
                  </a:txBody>
                  <a:tcPr/>
                </a:tc>
                <a:extLst>
                  <a:ext uri="{0D108BD9-81ED-4DB2-BD59-A6C34878D82A}">
                    <a16:rowId xmlns:a16="http://schemas.microsoft.com/office/drawing/2014/main" val="4275421582"/>
                  </a:ext>
                </a:extLst>
              </a:tr>
              <a:tr h="298977">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lang="en-US" sz="1800" b="1">
                          <a:latin typeface="+mn-lt"/>
                        </a:rPr>
                        <a:t>RHIC Shut Down</a:t>
                      </a:r>
                    </a:p>
                  </a:txBody>
                  <a:tcPr/>
                </a:tc>
                <a:tc>
                  <a:txBody>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kumimoji="0" lang="en-US" sz="1800" b="1" i="0" u="none" strike="noStrike" kern="1200" cap="none" spc="0" normalizeH="0" baseline="0" noProof="0" dirty="0">
                          <a:ln>
                            <a:noFill/>
                          </a:ln>
                          <a:solidFill>
                            <a:prstClr val="black"/>
                          </a:solidFill>
                          <a:effectLst/>
                          <a:uLnTx/>
                          <a:uFillTx/>
                          <a:latin typeface="+mn-lt"/>
                          <a:cs typeface="Arial" charset="0"/>
                        </a:rPr>
                        <a:t>June 2025</a:t>
                      </a:r>
                    </a:p>
                  </a:txBody>
                  <a:tcPr/>
                </a:tc>
                <a:extLst>
                  <a:ext uri="{0D108BD9-81ED-4DB2-BD59-A6C34878D82A}">
                    <a16:rowId xmlns:a16="http://schemas.microsoft.com/office/drawing/2014/main" val="3989625869"/>
                  </a:ext>
                </a:extLst>
              </a:tr>
            </a:tbl>
          </a:graphicData>
        </a:graphic>
      </p:graphicFrame>
      <p:pic>
        <p:nvPicPr>
          <p:cNvPr id="7" name="Picture 6">
            <a:extLst>
              <a:ext uri="{FF2B5EF4-FFF2-40B4-BE49-F238E27FC236}">
                <a16:creationId xmlns:a16="http://schemas.microsoft.com/office/drawing/2014/main" id="{BB56E7CF-9D51-1B2B-ACF1-D6D9AD7E1B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3425911"/>
            <a:ext cx="7772400" cy="2962042"/>
          </a:xfrm>
          <a:prstGeom prst="rect">
            <a:avLst/>
          </a:prstGeom>
        </p:spPr>
      </p:pic>
    </p:spTree>
    <p:extLst>
      <p:ext uri="{BB962C8B-B14F-4D97-AF65-F5344CB8AC3E}">
        <p14:creationId xmlns:p14="http://schemas.microsoft.com/office/powerpoint/2010/main" val="2822949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50</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Extra</a:t>
            </a:r>
          </a:p>
        </p:txBody>
      </p:sp>
    </p:spTree>
    <p:extLst>
      <p:ext uri="{BB962C8B-B14F-4D97-AF65-F5344CB8AC3E}">
        <p14:creationId xmlns:p14="http://schemas.microsoft.com/office/powerpoint/2010/main" val="2391932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a:xfrm>
            <a:off x="0" y="1"/>
            <a:ext cx="9144000" cy="553980"/>
          </a:xfrm>
        </p:spPr>
        <p:txBody>
          <a:bodyPr>
            <a:normAutofit/>
          </a:bodyPr>
          <a:lstStyle/>
          <a:p>
            <a:r>
              <a:rPr lang="en-US" sz="3000" dirty="0">
                <a:latin typeface="Arial" panose="020B0604020202020204" pitchFamily="34" charset="0"/>
                <a:cs typeface="Arial" panose="020B0604020202020204" pitchFamily="34" charset="0"/>
              </a:rPr>
              <a:t>Intermezzo – What do the CD milestones mean?</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6</a:t>
            </a:fld>
            <a:endParaRPr lang="en-US" dirty="0"/>
          </a:p>
        </p:txBody>
      </p:sp>
      <p:sp>
        <p:nvSpPr>
          <p:cNvPr id="7" name="TextBox 6">
            <a:extLst>
              <a:ext uri="{FF2B5EF4-FFF2-40B4-BE49-F238E27FC236}">
                <a16:creationId xmlns:a16="http://schemas.microsoft.com/office/drawing/2014/main" id="{B2B9B42D-B34A-4439-BE83-FF8A9743EC6C}"/>
              </a:ext>
            </a:extLst>
          </p:cNvPr>
          <p:cNvSpPr txBox="1"/>
          <p:nvPr/>
        </p:nvSpPr>
        <p:spPr>
          <a:xfrm>
            <a:off x="0" y="867305"/>
            <a:ext cx="9144000" cy="5123390"/>
          </a:xfrm>
          <a:prstGeom prst="rect">
            <a:avLst/>
          </a:prstGeom>
          <a:noFill/>
        </p:spPr>
        <p:txBody>
          <a:bodyPr wrap="square" rtlCol="0">
            <a:spAutoFit/>
          </a:bodyPr>
          <a:lstStyle/>
          <a:p>
            <a:pPr marL="342900" marR="0" lvl="0" indent="-342900">
              <a:lnSpc>
                <a:spcPct val="107000"/>
              </a:lnSpc>
              <a:spcBef>
                <a:spcPts val="0"/>
              </a:spcBef>
              <a:spcAft>
                <a:spcPts val="600"/>
              </a:spcAft>
              <a:buClr>
                <a:srgbClr val="0000FF"/>
              </a:buClr>
              <a:buFont typeface="Wingdings" pitchFamily="2" charset="2"/>
              <a:buChar char="q"/>
            </a:pPr>
            <a:r>
              <a:rPr lang="en-US" sz="1600" b="1" dirty="0">
                <a:solidFill>
                  <a:srgbClr val="0000FF"/>
                </a:solidFill>
                <a:effectLst/>
                <a:latin typeface="Arial" panose="020B0604020202020204" pitchFamily="34" charset="0"/>
                <a:ea typeface="Calibri" panose="020F0502020204030204" pitchFamily="34" charset="0"/>
                <a:cs typeface="Arial" panose="020B0604020202020204" pitchFamily="34" charset="0"/>
              </a:rPr>
              <a:t>CD-0 – Approve mission need</a:t>
            </a:r>
            <a:r>
              <a:rPr lang="en-US" sz="1600" dirty="0">
                <a:solidFill>
                  <a:srgbClr val="0000FF"/>
                </a:solidFill>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this documents that a scientific goal or a new capability, requiring material investment exists.</a:t>
            </a:r>
          </a:p>
          <a:p>
            <a:pPr marL="342900" marR="0" lvl="0" indent="-342900">
              <a:lnSpc>
                <a:spcPct val="107000"/>
              </a:lnSpc>
              <a:spcBef>
                <a:spcPts val="0"/>
              </a:spcBef>
              <a:spcAft>
                <a:spcPts val="600"/>
              </a:spcAft>
              <a:buClr>
                <a:srgbClr val="0000FF"/>
              </a:buClr>
              <a:buFont typeface="Wingdings" pitchFamily="2" charset="2"/>
              <a:buChar char="q"/>
            </a:pPr>
            <a:r>
              <a:rPr lang="en-US" sz="1600" b="1" dirty="0">
                <a:solidFill>
                  <a:srgbClr val="0000FF"/>
                </a:solidFill>
                <a:effectLst/>
                <a:latin typeface="Arial" panose="020B0604020202020204" pitchFamily="34" charset="0"/>
                <a:ea typeface="Calibri" panose="020F0502020204030204" pitchFamily="34" charset="0"/>
                <a:cs typeface="Arial" panose="020B0604020202020204" pitchFamily="34" charset="0"/>
              </a:rPr>
              <a:t>CD-1 – Approve Alternative Selection and Cost Range</a:t>
            </a:r>
            <a:r>
              <a:rPr lang="en-US" sz="1600" dirty="0">
                <a:solidFill>
                  <a:srgbClr val="0000FF"/>
                </a:solidFill>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serves as a determination that the selected alternative and approach is optimized to meet the mission need defined at CD-0. What is perhaps most relevant is that CD-1 allows for release of Project Engineering and Design (PED) funds, which means the next phases of design of accelerator and detector can begin.</a:t>
            </a:r>
          </a:p>
          <a:p>
            <a:pPr marL="342900" marR="0" lvl="0" indent="-342900">
              <a:lnSpc>
                <a:spcPct val="107000"/>
              </a:lnSpc>
              <a:spcBef>
                <a:spcPts val="0"/>
              </a:spcBef>
              <a:spcAft>
                <a:spcPts val="600"/>
              </a:spcAft>
              <a:buClr>
                <a:srgbClr val="0000FF"/>
              </a:buClr>
              <a:buFont typeface="Wingdings" pitchFamily="2" charset="2"/>
              <a:buChar char="q"/>
            </a:pPr>
            <a:r>
              <a:rPr lang="en-US" sz="1600" b="1" dirty="0">
                <a:solidFill>
                  <a:srgbClr val="0000FF"/>
                </a:solidFill>
                <a:effectLst/>
                <a:latin typeface="Arial" panose="020B0604020202020204" pitchFamily="34" charset="0"/>
                <a:ea typeface="Calibri" panose="020F0502020204030204" pitchFamily="34" charset="0"/>
                <a:cs typeface="Arial" panose="020B0604020202020204" pitchFamily="34" charset="0"/>
              </a:rPr>
              <a:t>CD-2 – Approve Performance Baseline</a:t>
            </a:r>
            <a:r>
              <a:rPr lang="en-US" sz="1600" dirty="0">
                <a:solidFill>
                  <a:srgbClr val="0000FF"/>
                </a:solidFill>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CD-2 is an approval of the preliminary design of the project and the baseline scope, cost, and schedule. What is most relevant is that CD-2 means there is now a definitive plan that the project will be measured against in cost, schedule and technical performance. </a:t>
            </a:r>
          </a:p>
          <a:p>
            <a:pPr marL="342900" marR="0" lvl="0" indent="-342900">
              <a:lnSpc>
                <a:spcPct val="107000"/>
              </a:lnSpc>
              <a:spcBef>
                <a:spcPts val="0"/>
              </a:spcBef>
              <a:spcAft>
                <a:spcPts val="600"/>
              </a:spcAft>
              <a:buClr>
                <a:srgbClr val="0000FF"/>
              </a:buClr>
              <a:buFont typeface="Wingdings" pitchFamily="2" charset="2"/>
              <a:buChar char="q"/>
            </a:pPr>
            <a:r>
              <a:rPr lang="en-US" sz="1600" b="1" dirty="0">
                <a:solidFill>
                  <a:srgbClr val="0000FF"/>
                </a:solidFill>
                <a:effectLst/>
                <a:latin typeface="Arial" panose="020B0604020202020204" pitchFamily="34" charset="0"/>
                <a:ea typeface="Calibri" panose="020F0502020204030204" pitchFamily="34" charset="0"/>
                <a:cs typeface="Arial" panose="020B0604020202020204" pitchFamily="34" charset="0"/>
              </a:rPr>
              <a:t>CD-3 – Approve Start of Construction</a:t>
            </a:r>
            <a:r>
              <a:rPr lang="en-US" sz="1600" dirty="0">
                <a:solidFill>
                  <a:srgbClr val="0000FF"/>
                </a:solidFill>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CD-3</a:t>
            </a:r>
            <a:r>
              <a:rPr lang="en-US" sz="1600" dirty="0">
                <a:solidFill>
                  <a:srgbClr val="0000FF"/>
                </a:solidFill>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is an approval of the project’s final design and authorizes release of funds for construction. What is most relevant is that projects can now proceed with construction related procurements and activities. CD-3 is sometimes split in CD-3A in a tailored approach </a:t>
            </a:r>
            <a:r>
              <a:rPr lang="en-US" sz="1600" dirty="0">
                <a:latin typeface="Arial" panose="020B0604020202020204" pitchFamily="34" charset="0"/>
                <a:ea typeface="Calibri" panose="020F0502020204030204" pitchFamily="34" charset="0"/>
                <a:cs typeface="Arial" panose="020B0604020202020204" pitchFamily="34" charset="0"/>
              </a:rPr>
              <a:t>to approve start construction for long-lead procurements.</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600"/>
              </a:spcAft>
              <a:buClr>
                <a:srgbClr val="0000FF"/>
              </a:buClr>
              <a:buFont typeface="Wingdings" pitchFamily="2" charset="2"/>
              <a:buChar char="q"/>
            </a:pPr>
            <a:r>
              <a:rPr lang="en-US" sz="1600" b="1" dirty="0">
                <a:solidFill>
                  <a:srgbClr val="0000FF"/>
                </a:solidFill>
                <a:effectLst/>
                <a:latin typeface="Arial" panose="020B0604020202020204" pitchFamily="34" charset="0"/>
                <a:ea typeface="Calibri" panose="020F0502020204030204" pitchFamily="34" charset="0"/>
                <a:cs typeface="Arial" panose="020B0604020202020204" pitchFamily="34" charset="0"/>
              </a:rPr>
              <a:t>CD-4 – Approve Start of Operations or Project Completion</a:t>
            </a:r>
            <a:r>
              <a:rPr lang="en-US" sz="1600" dirty="0">
                <a:solidFill>
                  <a:srgbClr val="0000FF"/>
                </a:solidFill>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CD-4 provides recognition that the project’s objectives have been met. CD-4 is sometimes split in CD-4A that allows, after agreed-upon criteria for technical success have been met, for transition into operations, and CD-4B that provides the formal closeout of the project.</a:t>
            </a:r>
          </a:p>
        </p:txBody>
      </p:sp>
    </p:spTree>
    <p:extLst>
      <p:ext uri="{BB962C8B-B14F-4D97-AF65-F5344CB8AC3E}">
        <p14:creationId xmlns:p14="http://schemas.microsoft.com/office/powerpoint/2010/main" val="4082642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4624C5-3A9C-42B1-AF5D-03F1FC611BF0}"/>
              </a:ext>
            </a:extLst>
          </p:cNvPr>
          <p:cNvSpPr>
            <a:spLocks noGrp="1"/>
          </p:cNvSpPr>
          <p:nvPr>
            <p:ph type="sldNum" sz="quarter" idx="12"/>
          </p:nvPr>
        </p:nvSpPr>
        <p:spPr/>
        <p:txBody>
          <a:bodyPr/>
          <a:lstStyle/>
          <a:p>
            <a:fld id="{893C5830-40F3-F04E-B2E3-10E6672BA8FF}" type="slidenum">
              <a:rPr lang="en-US" smtClean="0"/>
              <a:t>7</a:t>
            </a:fld>
            <a:endParaRPr lang="en-US" dirty="0"/>
          </a:p>
        </p:txBody>
      </p:sp>
      <p:sp>
        <p:nvSpPr>
          <p:cNvPr id="5" name="TextBox 3">
            <a:extLst>
              <a:ext uri="{FF2B5EF4-FFF2-40B4-BE49-F238E27FC236}">
                <a16:creationId xmlns:a16="http://schemas.microsoft.com/office/drawing/2014/main" id="{9AB761AC-56FA-438D-B2CD-6F2D1BB3E596}"/>
              </a:ext>
            </a:extLst>
          </p:cNvPr>
          <p:cNvSpPr txBox="1"/>
          <p:nvPr/>
        </p:nvSpPr>
        <p:spPr>
          <a:xfrm>
            <a:off x="1108553" y="5315207"/>
            <a:ext cx="6926893" cy="1089529"/>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lnSpc>
                <a:spcPct val="90000"/>
              </a:lnSpc>
            </a:pPr>
            <a:r>
              <a:rPr lang="en-US" sz="2400" b="1" dirty="0">
                <a:solidFill>
                  <a:schemeClr val="bg1"/>
                </a:solidFill>
                <a:latin typeface="Arial" panose="020B0604020202020204"/>
              </a:rPr>
              <a:t>EIC Double Ring Design</a:t>
            </a:r>
          </a:p>
          <a:p>
            <a:pPr algn="ctr" defTabSz="685800">
              <a:lnSpc>
                <a:spcPct val="90000"/>
              </a:lnSpc>
            </a:pPr>
            <a:r>
              <a:rPr lang="en-US" sz="2400" b="1" dirty="0">
                <a:solidFill>
                  <a:schemeClr val="bg1"/>
                </a:solidFill>
                <a:latin typeface="Arial" panose="020B0604020202020204"/>
              </a:rPr>
              <a:t>Based on Existing RHIC Facility</a:t>
            </a:r>
          </a:p>
          <a:p>
            <a:pPr algn="ctr" defTabSz="685800">
              <a:lnSpc>
                <a:spcPct val="90000"/>
              </a:lnSpc>
            </a:pPr>
            <a:r>
              <a:rPr lang="en-US" sz="2400" b="1" dirty="0">
                <a:solidFill>
                  <a:schemeClr val="bg1"/>
                </a:solidFill>
                <a:latin typeface="Arial" panose="020B0604020202020204"/>
              </a:rPr>
              <a:t>RHIC Operations Concludes in 2025</a:t>
            </a:r>
          </a:p>
        </p:txBody>
      </p:sp>
      <p:pic>
        <p:nvPicPr>
          <p:cNvPr id="6" name="Picture 5">
            <a:extLst>
              <a:ext uri="{FF2B5EF4-FFF2-40B4-BE49-F238E27FC236}">
                <a16:creationId xmlns:a16="http://schemas.microsoft.com/office/drawing/2014/main" id="{0FEC38F4-F5A9-4D53-9BD9-7A8175EA63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0439" y="453263"/>
            <a:ext cx="7743122" cy="4702629"/>
          </a:xfrm>
          <a:prstGeom prst="rect">
            <a:avLst/>
          </a:prstGeom>
        </p:spPr>
      </p:pic>
    </p:spTree>
    <p:extLst>
      <p:ext uri="{BB962C8B-B14F-4D97-AF65-F5344CB8AC3E}">
        <p14:creationId xmlns:p14="http://schemas.microsoft.com/office/powerpoint/2010/main" val="2344962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0F1D8-36FA-4ADB-9ECD-9149C4CB1001}"/>
              </a:ext>
            </a:extLst>
          </p:cNvPr>
          <p:cNvSpPr>
            <a:spLocks noGrp="1"/>
          </p:cNvSpPr>
          <p:nvPr>
            <p:ph type="title"/>
          </p:nvPr>
        </p:nvSpPr>
        <p:spPr>
          <a:xfrm>
            <a:off x="303798" y="124611"/>
            <a:ext cx="7886700" cy="591385"/>
          </a:xfrm>
        </p:spPr>
        <p:txBody>
          <a:bodyPr>
            <a:normAutofit/>
          </a:bodyPr>
          <a:lstStyle/>
          <a:p>
            <a:r>
              <a:rPr lang="en-US" dirty="0"/>
              <a:t>RHIC Infrastructure</a:t>
            </a:r>
          </a:p>
        </p:txBody>
      </p:sp>
      <p:sp>
        <p:nvSpPr>
          <p:cNvPr id="4" name="Slide Number Placeholder 3">
            <a:extLst>
              <a:ext uri="{FF2B5EF4-FFF2-40B4-BE49-F238E27FC236}">
                <a16:creationId xmlns:a16="http://schemas.microsoft.com/office/drawing/2014/main" id="{68F112CE-3CB9-4A49-8F4D-22B36366E8D3}"/>
              </a:ext>
            </a:extLst>
          </p:cNvPr>
          <p:cNvSpPr>
            <a:spLocks noGrp="1"/>
          </p:cNvSpPr>
          <p:nvPr>
            <p:ph type="sldNum" sz="quarter" idx="12"/>
          </p:nvPr>
        </p:nvSpPr>
        <p:spPr/>
        <p:txBody>
          <a:bodyPr/>
          <a:lstStyle/>
          <a:p>
            <a:fld id="{893C5830-40F3-F04E-B2E3-10E6672BA8FF}" type="slidenum">
              <a:rPr lang="en-US" smtClean="0"/>
              <a:t>8</a:t>
            </a:fld>
            <a:endParaRPr lang="en-US" dirty="0"/>
          </a:p>
        </p:txBody>
      </p:sp>
      <p:pic>
        <p:nvPicPr>
          <p:cNvPr id="8" name="Content Placeholder 5">
            <a:extLst>
              <a:ext uri="{FF2B5EF4-FFF2-40B4-BE49-F238E27FC236}">
                <a16:creationId xmlns:a16="http://schemas.microsoft.com/office/drawing/2014/main" id="{27C3C279-47FA-49C0-AF2C-DB64B76E2A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3404" y="715996"/>
            <a:ext cx="6140100" cy="5558352"/>
          </a:xfrm>
          <a:prstGeom prst="rect">
            <a:avLst/>
          </a:prstGeom>
          <a:ln>
            <a:noFill/>
          </a:ln>
          <a:effectLst>
            <a:softEdge rad="0"/>
          </a:effectLst>
        </p:spPr>
      </p:pic>
      <p:pic>
        <p:nvPicPr>
          <p:cNvPr id="9" name="Picture 8" descr="A group of people in a roller coaster&#10;&#10;Description automatically generated with low confidence">
            <a:extLst>
              <a:ext uri="{FF2B5EF4-FFF2-40B4-BE49-F238E27FC236}">
                <a16:creationId xmlns:a16="http://schemas.microsoft.com/office/drawing/2014/main" id="{61D18862-4E87-4F08-856A-E9DF57CBFF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04676" y="715996"/>
            <a:ext cx="5349936" cy="5558352"/>
          </a:xfrm>
          <a:prstGeom prst="rect">
            <a:avLst/>
          </a:prstGeom>
          <a:ln>
            <a:noFill/>
          </a:ln>
          <a:effectLst>
            <a:softEdge rad="0"/>
          </a:effectLst>
        </p:spPr>
      </p:pic>
    </p:spTree>
    <p:extLst>
      <p:ext uri="{BB962C8B-B14F-4D97-AF65-F5344CB8AC3E}">
        <p14:creationId xmlns:p14="http://schemas.microsoft.com/office/powerpoint/2010/main" val="1224185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18CD90-0EF4-42AC-9FBF-36323503038D}"/>
              </a:ext>
            </a:extLst>
          </p:cNvPr>
          <p:cNvSpPr>
            <a:spLocks noGrp="1"/>
          </p:cNvSpPr>
          <p:nvPr>
            <p:ph type="sldNum" sz="quarter" idx="12"/>
          </p:nvPr>
        </p:nvSpPr>
        <p:spPr/>
        <p:txBody>
          <a:bodyPr/>
          <a:lstStyle/>
          <a:p>
            <a:fld id="{893C5830-40F3-F04E-B2E3-10E6672BA8FF}" type="slidenum">
              <a:rPr lang="en-US" smtClean="0"/>
              <a:t>9</a:t>
            </a:fld>
            <a:endParaRPr lang="en-US" dirty="0"/>
          </a:p>
        </p:txBody>
      </p:sp>
      <p:pic>
        <p:nvPicPr>
          <p:cNvPr id="7" name="Picture 6">
            <a:extLst>
              <a:ext uri="{FF2B5EF4-FFF2-40B4-BE49-F238E27FC236}">
                <a16:creationId xmlns:a16="http://schemas.microsoft.com/office/drawing/2014/main" id="{C973E7C7-A619-4140-8685-237275DB34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6572" y="136523"/>
            <a:ext cx="8730856" cy="6219827"/>
          </a:xfrm>
          <a:prstGeom prst="rect">
            <a:avLst/>
          </a:prstGeom>
        </p:spPr>
      </p:pic>
    </p:spTree>
    <p:extLst>
      <p:ext uri="{BB962C8B-B14F-4D97-AF65-F5344CB8AC3E}">
        <p14:creationId xmlns:p14="http://schemas.microsoft.com/office/powerpoint/2010/main" val="24230327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err="1" smtClean="0">
            <a:latin typeface="Comic Sans MS" panose="030F0902030302020204" pitchFamily="66" charset="0"/>
          </a:defRPr>
        </a:defPPr>
      </a:lstStyle>
    </a:txDef>
  </a:objectDefaults>
  <a:extraClrSchemeLst/>
  <a:extLst>
    <a:ext uri="{05A4C25C-085E-4340-85A3-A5531E510DB2}">
      <thm15:themeFamily xmlns:thm15="http://schemas.microsoft.com/office/thememl/2012/main" name="EIC_PPT_Template_EditableTextLogos" id="{00FAD509-D349-8A47-998B-D6A9B09DAFE7}" vid="{C82AAD2E-8960-DB40-8700-990D4EEA0A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20176</TotalTime>
  <Words>7548</Words>
  <Application>Microsoft Office PowerPoint</Application>
  <PresentationFormat>On-screen Show (4:3)</PresentationFormat>
  <Paragraphs>808</Paragraphs>
  <Slides>50</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Calibri Light</vt:lpstr>
      <vt:lpstr>Courier New</vt:lpstr>
      <vt:lpstr>Symbol</vt:lpstr>
      <vt:lpstr>Times New Roman</vt:lpstr>
      <vt:lpstr>Wingdings</vt:lpstr>
      <vt:lpstr>Office Theme</vt:lpstr>
      <vt:lpstr>Towards a New Science Frontier: The Electron Ion Collider – Science, Detector and Status </vt:lpstr>
      <vt:lpstr>Four Lectures</vt:lpstr>
      <vt:lpstr>Outline of This Lecture</vt:lpstr>
      <vt:lpstr>Project Requirements</vt:lpstr>
      <vt:lpstr>EIC Project History and Plans </vt:lpstr>
      <vt:lpstr>Intermezzo – What do the CD milestones mean?</vt:lpstr>
      <vt:lpstr>PowerPoint Presentation</vt:lpstr>
      <vt:lpstr>RHIC Infrastructure</vt:lpstr>
      <vt:lpstr>PowerPoint Presentation</vt:lpstr>
      <vt:lpstr>PowerPoint Presentation</vt:lpstr>
      <vt:lpstr>Boards and Advisory Committees</vt:lpstr>
      <vt:lpstr>EIC Advisory Board</vt:lpstr>
      <vt:lpstr>DOE Reference Funding Plan</vt:lpstr>
      <vt:lpstr>Funding and DOE Critical Decisions </vt:lpstr>
      <vt:lpstr>EIC Project &amp; Design Reviews</vt:lpstr>
      <vt:lpstr>EIC Project &amp; Design Reviews (cont.)</vt:lpstr>
      <vt:lpstr>EIC High Level Project Schedule</vt:lpstr>
      <vt:lpstr>Intermezzo: Detector – Long Lead Procurements for CD-3A </vt:lpstr>
      <vt:lpstr>Recent Accomplishments</vt:lpstr>
      <vt:lpstr>Detector Technical Change Control Board (TCCB)</vt:lpstr>
      <vt:lpstr>Technical Change Control Process - Detector</vt:lpstr>
      <vt:lpstr>Recent ePIC Detector Changes</vt:lpstr>
      <vt:lpstr>Detector Record of Decisions - Examples</vt:lpstr>
      <vt:lpstr>Project – Challenges</vt:lpstr>
      <vt:lpstr>Detector Risk – High-Level View</vt:lpstr>
      <vt:lpstr>Detector – Other Ongoing Challenges</vt:lpstr>
      <vt:lpstr>EIC Detector Incremental Design Reviews – up to March 2023</vt:lpstr>
      <vt:lpstr>Since April &amp; Upcoming in EIC Detector Arena</vt:lpstr>
      <vt:lpstr>Detector Advisory Committee (DAC)</vt:lpstr>
      <vt:lpstr>WBS 6.10 EIC Detector &amp; 6.10.01 Management</vt:lpstr>
      <vt:lpstr>WBS 6.10 EIC Detector &amp; 6.10.01 Management</vt:lpstr>
      <vt:lpstr>The ePIC Collaboration</vt:lpstr>
      <vt:lpstr>Next Stage (ongoing) – integrating ePIC collaboration </vt:lpstr>
      <vt:lpstr>Next – Technical Design Report Planning</vt:lpstr>
      <vt:lpstr>PowerPoint Presentation</vt:lpstr>
      <vt:lpstr>1st Resource Review Board (RRB) Meeting</vt:lpstr>
      <vt:lpstr>Detector: Non-DOE Interest &amp; In-Kind Updated 07/05/23</vt:lpstr>
      <vt:lpstr>EIC Science is Well Known and Highly Cited</vt:lpstr>
      <vt:lpstr>Summary</vt:lpstr>
      <vt:lpstr>Take-Away Messages</vt:lpstr>
      <vt:lpstr>PowerPoint Presentation</vt:lpstr>
      <vt:lpstr>The Scientific Foundation for an EIC was Built Over Two Decades</vt:lpstr>
      <vt:lpstr>EIC Accelerator Design Overview</vt:lpstr>
      <vt:lpstr>PowerPoint Presentation</vt:lpstr>
      <vt:lpstr>Non-DOE Interest &amp; In-Kind – Updated 07/05/23</vt:lpstr>
      <vt:lpstr>High Level Installation Schedule for Detector</vt:lpstr>
      <vt:lpstr>WBS 6.10 EIC Detector &amp; 6.10.01 Management</vt:lpstr>
      <vt:lpstr>WBS 6.10 EIC Detector &amp; 6.10.01 Management</vt:lpstr>
      <vt:lpstr>Next Stage (ongoing) – integrating ePIC collaboration </vt:lpstr>
      <vt:lpstr>Extra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 A collider to map initial and final state correlations with high precision</dc:title>
  <dc:creator>Aschenauer, Elke</dc:creator>
  <cp:lastModifiedBy>Rolf Ent</cp:lastModifiedBy>
  <cp:revision>904</cp:revision>
  <cp:lastPrinted>2022-09-17T15:54:30Z</cp:lastPrinted>
  <dcterms:created xsi:type="dcterms:W3CDTF">2019-04-29T20:50:32Z</dcterms:created>
  <dcterms:modified xsi:type="dcterms:W3CDTF">2023-08-30T01:21:18Z</dcterms:modified>
</cp:coreProperties>
</file>