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8"/>
  </p:notesMasterIdLst>
  <p:handoutMasterIdLst>
    <p:handoutMasterId r:id="rId39"/>
  </p:handoutMasterIdLst>
  <p:sldIdLst>
    <p:sldId id="873" r:id="rId2"/>
    <p:sldId id="516" r:id="rId3"/>
    <p:sldId id="801" r:id="rId4"/>
    <p:sldId id="855" r:id="rId5"/>
    <p:sldId id="659" r:id="rId6"/>
    <p:sldId id="704" r:id="rId7"/>
    <p:sldId id="462" r:id="rId8"/>
    <p:sldId id="880" r:id="rId9"/>
    <p:sldId id="881" r:id="rId10"/>
    <p:sldId id="882" r:id="rId11"/>
    <p:sldId id="720" r:id="rId12"/>
    <p:sldId id="722" r:id="rId13"/>
    <p:sldId id="723" r:id="rId14"/>
    <p:sldId id="885" r:id="rId15"/>
    <p:sldId id="512" r:id="rId16"/>
    <p:sldId id="737" r:id="rId17"/>
    <p:sldId id="724" r:id="rId18"/>
    <p:sldId id="886" r:id="rId19"/>
    <p:sldId id="766" r:id="rId20"/>
    <p:sldId id="712" r:id="rId21"/>
    <p:sldId id="808" r:id="rId22"/>
    <p:sldId id="805" r:id="rId23"/>
    <p:sldId id="877" r:id="rId24"/>
    <p:sldId id="887" r:id="rId25"/>
    <p:sldId id="690" r:id="rId26"/>
    <p:sldId id="711" r:id="rId27"/>
    <p:sldId id="702" r:id="rId28"/>
    <p:sldId id="715" r:id="rId29"/>
    <p:sldId id="716" r:id="rId30"/>
    <p:sldId id="888" r:id="rId31"/>
    <p:sldId id="717" r:id="rId32"/>
    <p:sldId id="811" r:id="rId33"/>
    <p:sldId id="812" r:id="rId34"/>
    <p:sldId id="879" r:id="rId35"/>
    <p:sldId id="889" r:id="rId36"/>
    <p:sldId id="85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40"/>
    <a:srgbClr val="0432FF"/>
    <a:srgbClr val="FF0000"/>
    <a:srgbClr val="00FFFF"/>
    <a:srgbClr val="FFF8E3"/>
    <a:srgbClr val="666666"/>
    <a:srgbClr val="00FF00"/>
    <a:srgbClr val="800080"/>
    <a:srgbClr val="80004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9" autoAdjust="0"/>
    <p:restoredTop sz="92640" autoAdjust="0"/>
  </p:normalViewPr>
  <p:slideViewPr>
    <p:cSldViewPr snapToGrid="0" snapToObjects="1">
      <p:cViewPr varScale="1">
        <p:scale>
          <a:sx n="105" d="100"/>
          <a:sy n="105" d="100"/>
        </p:scale>
        <p:origin x="20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139B1-9EA1-954D-82E7-D99778A4EC2A}" type="datetime1">
              <a:rPr lang="en-US" smtClean="0"/>
              <a:t>8/30/23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15B9-0855-EE4B-BD4A-3B4DA05A3E8E}" type="datetime1">
              <a:rPr lang="en-US" smtClean="0"/>
              <a:t>8/30/23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403448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Zhongbo</a:t>
            </a:r>
            <a:r>
              <a:rPr lang="en-US" dirty="0"/>
              <a:t>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286676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7.emf"/><Relationship Id="rId7" Type="http://schemas.openxmlformats.org/officeDocument/2006/relationships/image" Target="../media/image86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76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4: TMDs via jets and jet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TMDs, jet charge and jet fragmentation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3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C12A-6F50-4D47-B211-09D2363F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these jet functions?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44BEF-DAFE-704D-B7E3-2630F08F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usually referred to as “semi-inclusive jet function”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They follow DGLAP evolution equation</a:t>
            </a:r>
          </a:p>
          <a:p>
            <a:pPr lvl="1"/>
            <a:r>
              <a:rPr lang="en-US" dirty="0"/>
              <a:t>All jet substructures are contained in these functions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D81F-CE56-1E48-94CC-BFC78472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6F472-E126-EB4B-B96B-067568629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5474886"/>
            <a:ext cx="4699000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191562-CA2E-AE42-8687-6DE5D59E4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44" y="4645311"/>
            <a:ext cx="4229100" cy="62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93F59-3592-AF4C-9B0B-4BD394CC9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704" y="3884899"/>
            <a:ext cx="33655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5EC2E5-3EAF-8944-B514-24F860D80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17" y="1280807"/>
            <a:ext cx="1215682" cy="1507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33C46-3625-9F4A-9D60-E0768773A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50" y="1339844"/>
            <a:ext cx="1016000" cy="139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2C52-6C77-BC44-82F5-944406867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699" y="1793074"/>
            <a:ext cx="1092200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9F37E8-47C7-6840-8677-3D39CBF1A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354" y="1755969"/>
            <a:ext cx="10922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4319EC-266C-8C4F-B030-D5F0376C0EC4}"/>
              </a:ext>
            </a:extLst>
          </p:cNvPr>
          <p:cNvSpPr txBox="1"/>
          <p:nvPr/>
        </p:nvSpPr>
        <p:spPr>
          <a:xfrm>
            <a:off x="2099821" y="1441468"/>
            <a:ext cx="1064886" cy="3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hadron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AAE97-3860-2E43-AA6D-CA369FA1DBE9}"/>
              </a:ext>
            </a:extLst>
          </p:cNvPr>
          <p:cNvSpPr txBox="1"/>
          <p:nvPr/>
        </p:nvSpPr>
        <p:spPr>
          <a:xfrm>
            <a:off x="5859699" y="1441468"/>
            <a:ext cx="981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jet</a:t>
            </a:r>
          </a:p>
        </p:txBody>
      </p:sp>
    </p:spTree>
    <p:extLst>
      <p:ext uri="{BB962C8B-B14F-4D97-AF65-F5344CB8AC3E}">
        <p14:creationId xmlns:p14="http://schemas.microsoft.com/office/powerpoint/2010/main" val="324876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49593-060A-FD45-8CA6-1D0F542C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probe TMDs?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FB61-AF9C-E940-9410-88B87398B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single inclusive jet production, since it involves collinear PDFs, how could we probe TMD physics?</a:t>
            </a:r>
          </a:p>
          <a:p>
            <a:pPr lvl="1"/>
            <a:r>
              <a:rPr lang="en-US" dirty="0"/>
              <a:t>Via jet substructure to probe TMD fragmentation functions</a:t>
            </a:r>
          </a:p>
          <a:p>
            <a:pPr lvl="1"/>
            <a:r>
              <a:rPr lang="en-US" dirty="0"/>
              <a:t>Apparent advantage: only one TMD FF is probed</a:t>
            </a:r>
          </a:p>
          <a:p>
            <a:r>
              <a:rPr lang="en-US" dirty="0"/>
              <a:t>Jet fragmentation function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742950" lvl="1" indent="-285750">
              <a:buFont typeface="Wingdings" pitchFamily="2" charset="2"/>
              <a:buChar char="§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5525" lvl="2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measures only the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  <a:r>
              <a:rPr lang="en-US" sz="18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distribution (integrated over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one probes collinear FFs </a:t>
            </a:r>
          </a:p>
          <a:p>
            <a:pPr marL="1025525" lvl="2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measures both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zh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distribution (3D), one probes TMD 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5237F-1F98-C845-904B-E534F245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F78878-AE20-9F4F-A313-2DCA800EB73F}"/>
              </a:ext>
            </a:extLst>
          </p:cNvPr>
          <p:cNvGrpSpPr>
            <a:grpSpLocks noChangeAspect="1"/>
          </p:cNvGrpSpPr>
          <p:nvPr/>
        </p:nvGrpSpPr>
        <p:grpSpPr>
          <a:xfrm>
            <a:off x="6710299" y="1934906"/>
            <a:ext cx="2228645" cy="2707481"/>
            <a:chOff x="687699" y="2203154"/>
            <a:chExt cx="3303766" cy="40135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AB4B93-BB03-144B-AFA5-8BDD035A97D0}"/>
                </a:ext>
              </a:extLst>
            </p:cNvPr>
            <p:cNvSpPr/>
            <p:nvPr/>
          </p:nvSpPr>
          <p:spPr>
            <a:xfrm>
              <a:off x="687699" y="2203154"/>
              <a:ext cx="3303766" cy="401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C1FEC7-C309-F046-A8BD-DC2AA8872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CAD7F8-2BCF-2F42-AE98-55AFFAACC78F}"/>
                </a:ext>
              </a:extLst>
            </p:cNvPr>
            <p:cNvGrpSpPr/>
            <p:nvPr/>
          </p:nvGrpSpPr>
          <p:grpSpPr>
            <a:xfrm>
              <a:off x="743105" y="5065629"/>
              <a:ext cx="3127990" cy="895198"/>
              <a:chOff x="743105" y="5065629"/>
              <a:chExt cx="3127990" cy="895198"/>
            </a:xfrm>
            <a:solidFill>
              <a:schemeClr val="bg1"/>
            </a:solidFill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2A9F628-3E15-3B44-B9FF-15C6C6F11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9849" y="5065629"/>
                <a:ext cx="1037546" cy="253259"/>
              </a:xfrm>
              <a:prstGeom prst="rect">
                <a:avLst/>
              </a:prstGeom>
              <a:grpFill/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70E21E9-B515-2046-8C2F-6D9D2F289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105" y="5448184"/>
                <a:ext cx="3127990" cy="512643"/>
              </a:xfrm>
              <a:prstGeom prst="rect">
                <a:avLst/>
              </a:prstGeom>
              <a:grpFill/>
            </p:spPr>
          </p:pic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291CB42-7332-BD47-8AD4-3749E1068F45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13A380-B9BB-814D-B10D-B1CA7FF749D2}"/>
                </a:ext>
              </a:extLst>
            </p:cNvPr>
            <p:cNvSpPr txBox="1"/>
            <p:nvPr/>
          </p:nvSpPr>
          <p:spPr>
            <a:xfrm>
              <a:off x="2307280" y="4750120"/>
              <a:ext cx="1037545" cy="456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18CDAB-5DA2-0C87-2CE7-775C75BBF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4" y="2982609"/>
            <a:ext cx="4051473" cy="1659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04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5A1B-69FE-C846-9D59-2D9F3525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Factorization for jet substructure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327BF-23D4-6A42-9DD1-540214EFF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Involving only collinear PDFs, but TMD FFs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step: the production of the jet [collinear fact.]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step: jet substructure [TMD fact.]</a:t>
            </a:r>
          </a:p>
          <a:p>
            <a:pPr lvl="1"/>
            <a:r>
              <a:rPr lang="en-US" dirty="0"/>
              <a:t>Thus only involve TMD FFs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Different soft function</a:t>
            </a:r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9AF5E-578C-4044-B1D4-44BCDF55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58474-CC9E-204E-85EE-29E44329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9" y="4605675"/>
            <a:ext cx="6930887" cy="7119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A01F88-3DE4-9D4D-890A-F10AB562FE49}"/>
              </a:ext>
            </a:extLst>
          </p:cNvPr>
          <p:cNvGrpSpPr/>
          <p:nvPr/>
        </p:nvGrpSpPr>
        <p:grpSpPr>
          <a:xfrm>
            <a:off x="4868813" y="794143"/>
            <a:ext cx="3835413" cy="3568376"/>
            <a:chOff x="4744945" y="1356359"/>
            <a:chExt cx="3835413" cy="35683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52499C-D819-CF44-9002-EBDF3B501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4945" y="2199355"/>
              <a:ext cx="3835413" cy="2725380"/>
            </a:xfrm>
            <a:prstGeom prst="rect">
              <a:avLst/>
            </a:prstGeom>
          </p:spPr>
        </p:pic>
        <p:sp>
          <p:nvSpPr>
            <p:cNvPr id="9" name="Arc 8">
              <a:extLst>
                <a:ext uri="{FF2B5EF4-FFF2-40B4-BE49-F238E27FC236}">
                  <a16:creationId xmlns:a16="http://schemas.microsoft.com/office/drawing/2014/main" id="{E58C8A3D-2F0A-8A48-85A9-547AA5F3EE50}"/>
                </a:ext>
              </a:extLst>
            </p:cNvPr>
            <p:cNvSpPr/>
            <p:nvPr/>
          </p:nvSpPr>
          <p:spPr>
            <a:xfrm rot="10085646">
              <a:off x="5657087" y="1356359"/>
              <a:ext cx="2764536" cy="2764536"/>
            </a:xfrm>
            <a:prstGeom prst="arc">
              <a:avLst/>
            </a:prstGeom>
            <a:ln cmpd="sng">
              <a:solidFill>
                <a:srgbClr val="FF0000">
                  <a:alpha val="53000"/>
                </a:srgb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9B2FCB-2279-0D4D-B4D2-1B2C5B7ADAAC}"/>
                </a:ext>
              </a:extLst>
            </p:cNvPr>
            <p:cNvSpPr txBox="1"/>
            <p:nvPr/>
          </p:nvSpPr>
          <p:spPr>
            <a:xfrm rot="18913005">
              <a:off x="5096861" y="2826644"/>
              <a:ext cx="963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</a:t>
              </a:r>
              <a:r>
                <a:rPr lang="en-US" sz="1400" baseline="30000" dirty="0">
                  <a:solidFill>
                    <a:srgbClr val="FF0000"/>
                  </a:solidFill>
                </a:rPr>
                <a:t>st</a:t>
              </a:r>
              <a:r>
                <a:rPr lang="en-US" sz="1400" dirty="0">
                  <a:solidFill>
                    <a:srgbClr val="FF0000"/>
                  </a:solidFill>
                </a:rPr>
                <a:t> step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165AEC-0B1B-AC4A-BE77-2C49D7C67353}"/>
                </a:ext>
              </a:extLst>
            </p:cNvPr>
            <p:cNvSpPr txBox="1"/>
            <p:nvPr/>
          </p:nvSpPr>
          <p:spPr>
            <a:xfrm rot="2199221">
              <a:off x="7035994" y="2201145"/>
              <a:ext cx="963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2</a:t>
              </a:r>
              <a:r>
                <a:rPr lang="en-US" sz="1400" baseline="30000" dirty="0">
                  <a:solidFill>
                    <a:srgbClr val="FF0000"/>
                  </a:solidFill>
                </a:rPr>
                <a:t>nd</a:t>
              </a:r>
              <a:r>
                <a:rPr lang="en-US" sz="1400" dirty="0">
                  <a:solidFill>
                    <a:srgbClr val="FF0000"/>
                  </a:solidFill>
                </a:rPr>
                <a:t> step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519FC02-8C57-144D-B3FE-1F77EDEE1042}"/>
              </a:ext>
            </a:extLst>
          </p:cNvPr>
          <p:cNvSpPr txBox="1"/>
          <p:nvPr/>
        </p:nvSpPr>
        <p:spPr>
          <a:xfrm>
            <a:off x="6573851" y="794631"/>
            <a:ext cx="21303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Lee, Liu, Ringer, 18, 19</a:t>
            </a:r>
          </a:p>
          <a:p>
            <a:r>
              <a:rPr lang="en-US" sz="1100" dirty="0">
                <a:solidFill>
                  <a:srgbClr val="0432FF"/>
                </a:solidFill>
              </a:rPr>
              <a:t>Kang, Liu, Ringer, Xing, 17</a:t>
            </a:r>
          </a:p>
          <a:p>
            <a:r>
              <a:rPr lang="en-US" sz="1100" dirty="0">
                <a:solidFill>
                  <a:srgbClr val="0432FF"/>
                </a:solidFill>
              </a:rPr>
              <a:t>Kang, Ringer, </a:t>
            </a:r>
            <a:r>
              <a:rPr lang="en-US" sz="1100" dirty="0" err="1">
                <a:solidFill>
                  <a:srgbClr val="0432FF"/>
                </a:solidFill>
              </a:rPr>
              <a:t>Vitev</a:t>
            </a:r>
            <a:r>
              <a:rPr lang="en-US" sz="1100" dirty="0">
                <a:solidFill>
                  <a:srgbClr val="0432FF"/>
                </a:solidFill>
              </a:rPr>
              <a:t>, 16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32C836-17E3-1048-AC09-C8DB61EABF06}"/>
              </a:ext>
            </a:extLst>
          </p:cNvPr>
          <p:cNvSpPr/>
          <p:nvPr/>
        </p:nvSpPr>
        <p:spPr>
          <a:xfrm>
            <a:off x="4373217" y="6042991"/>
            <a:ext cx="1285461" cy="2826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963F9-F65A-7D43-8733-3C1E05053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19" y="5531552"/>
            <a:ext cx="6559826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85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Characteristics: hadron in the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80" y="811494"/>
            <a:ext cx="8722862" cy="5624590"/>
          </a:xfrm>
        </p:spPr>
        <p:txBody>
          <a:bodyPr>
            <a:normAutofit/>
          </a:bodyPr>
          <a:lstStyle/>
          <a:p>
            <a:r>
              <a:rPr lang="en-US" dirty="0"/>
              <a:t>Soft radiation has to happen inside the jet</a:t>
            </a:r>
          </a:p>
          <a:p>
            <a:pPr lvl="1"/>
            <a:r>
              <a:rPr lang="en-US" dirty="0"/>
              <a:t>Only the soft radiation inside the jet can change the hadron transverse momentum with respect to the jet axis</a:t>
            </a:r>
          </a:p>
          <a:p>
            <a:r>
              <a:rPr lang="en-US" dirty="0"/>
              <a:t>Restricts soft radiation to be within the jet</a:t>
            </a:r>
          </a:p>
          <a:p>
            <a:pPr lvl="1"/>
            <a:r>
              <a:rPr lang="en-US" dirty="0"/>
              <a:t>Cuts half of the rapidity divergence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sz="1900" dirty="0"/>
              <a:t>Rapidity divergence cancel between restricted “soft factor” and TMD FFs</a:t>
            </a:r>
          </a:p>
          <a:p>
            <a:pPr lvl="1"/>
            <a:r>
              <a:rPr lang="en-US" dirty="0"/>
              <a:t>At NLO perturbatively, the combined evolution is the same as the usual TMD evolution in SIDIS, </a:t>
            </a:r>
            <a:r>
              <a:rPr lang="en-US" dirty="0" err="1"/>
              <a:t>e+e</a:t>
            </a:r>
            <a:r>
              <a:rPr lang="en-US" dirty="0"/>
              <a:t>-; justify the use of same TMD evolution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809262" y="2272040"/>
            <a:ext cx="2307772" cy="2193643"/>
            <a:chOff x="4412052" y="1204686"/>
            <a:chExt cx="2917663" cy="26435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052" y="2294994"/>
              <a:ext cx="1860255" cy="155327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302" y="1204686"/>
              <a:ext cx="1478413" cy="178339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03" y="2933875"/>
            <a:ext cx="2520678" cy="706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03" y="3815406"/>
            <a:ext cx="845021" cy="606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435" y="5874278"/>
            <a:ext cx="5014156" cy="3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distribution inside the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pretty well in comparison with LHC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5" y="1407363"/>
            <a:ext cx="3477042" cy="4432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27" y="1407363"/>
            <a:ext cx="3471149" cy="4432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2088" y="5963704"/>
            <a:ext cx="2044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Ringer, </a:t>
            </a:r>
            <a:r>
              <a:rPr lang="en-US" sz="1400" dirty="0" err="1">
                <a:solidFill>
                  <a:srgbClr val="0432FF"/>
                </a:solidFill>
              </a:rPr>
              <a:t>Vitev</a:t>
            </a:r>
            <a:r>
              <a:rPr lang="en-US" sz="1400" dirty="0">
                <a:solidFill>
                  <a:srgbClr val="0432FF"/>
                </a:solidFill>
              </a:rPr>
              <a:t>, 16</a:t>
            </a:r>
          </a:p>
        </p:txBody>
      </p:sp>
    </p:spTree>
    <p:extLst>
      <p:ext uri="{BB962C8B-B14F-4D97-AF65-F5344CB8AC3E}">
        <p14:creationId xmlns:p14="http://schemas.microsoft.com/office/powerpoint/2010/main" val="1978077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Collins asymmetry can also be studied through the azimuthal distribution of hadrons inside a jet in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Such an asymmetry has been measured by STAR at RHIC</a:t>
            </a:r>
          </a:p>
          <a:p>
            <a:pPr lvl="1"/>
            <a:r>
              <a:rPr lang="en-US" dirty="0"/>
              <a:t>Could be used to test the universality of the Collins functions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in </a:t>
            </a:r>
            <a:r>
              <a:rPr lang="en-US" dirty="0" err="1"/>
              <a:t>p+p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3" y="3659896"/>
            <a:ext cx="4596455" cy="53304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" y="5123584"/>
            <a:ext cx="6154165" cy="2024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1643" y="4230719"/>
            <a:ext cx="8218616" cy="741977"/>
            <a:chOff x="241000" y="3770340"/>
            <a:chExt cx="8218616" cy="741977"/>
          </a:xfrm>
        </p:grpSpPr>
        <p:sp>
          <p:nvSpPr>
            <p:cNvPr id="17" name="Oval 16"/>
            <p:cNvSpPr/>
            <p:nvPr/>
          </p:nvSpPr>
          <p:spPr>
            <a:xfrm>
              <a:off x="4266605" y="3770340"/>
              <a:ext cx="2222273" cy="74197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0" y="3836915"/>
              <a:ext cx="8218616" cy="605823"/>
            </a:xfrm>
            <a:prstGeom prst="rect">
              <a:avLst/>
            </a:prstGeom>
          </p:spPr>
        </p:pic>
      </p:grp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23" y="2249790"/>
            <a:ext cx="3140039" cy="377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93829-40EB-B995-A45D-41A29E0C5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56" y="1558796"/>
            <a:ext cx="3785892" cy="19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4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794A-E25C-A41C-EB07-4A76E364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effect inside the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59683-80CD-F8D4-CDBC-9598C6D13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measurements: Collins asymmetry for hadron inside the jet in transversely 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9541-4F55-22B2-4248-179E60BA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1087-1B45-C269-4B79-142CF5CC4CFF}"/>
              </a:ext>
            </a:extLst>
          </p:cNvPr>
          <p:cNvSpPr txBox="1"/>
          <p:nvPr/>
        </p:nvSpPr>
        <p:spPr>
          <a:xfrm>
            <a:off x="5628904" y="1594553"/>
            <a:ext cx="316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STAR, 2205.11800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3A420-5F55-80AA-5F2A-2665EFC8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995041"/>
            <a:ext cx="8039100" cy="387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279190-8092-983D-6817-0BAC365000B6}"/>
              </a:ext>
            </a:extLst>
          </p:cNvPr>
          <p:cNvSpPr txBox="1"/>
          <p:nvPr/>
        </p:nvSpPr>
        <p:spPr>
          <a:xfrm>
            <a:off x="4817128" y="5956667"/>
            <a:ext cx="3861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Yuan, 1707.00913, PLB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102F8-01E2-949F-3661-F432EB087E4E}"/>
              </a:ext>
            </a:extLst>
          </p:cNvPr>
          <p:cNvSpPr txBox="1"/>
          <p:nvPr/>
        </p:nvSpPr>
        <p:spPr>
          <a:xfrm>
            <a:off x="4817128" y="6207994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Kyle, Zhao, arXiv:2005.02398, PLB</a:t>
            </a:r>
          </a:p>
        </p:txBody>
      </p:sp>
    </p:spTree>
    <p:extLst>
      <p:ext uri="{BB962C8B-B14F-4D97-AF65-F5344CB8AC3E}">
        <p14:creationId xmlns:p14="http://schemas.microsoft.com/office/powerpoint/2010/main" val="404071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862E-AAB7-F54D-A4E6-54414AA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exclusive jet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E62B-7102-A740-A70E-1E643E3E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for example, back-to-back </a:t>
            </a:r>
            <a:r>
              <a:rPr lang="en-US" dirty="0" err="1"/>
              <a:t>lepton+jet</a:t>
            </a:r>
            <a:r>
              <a:rPr lang="en-US" dirty="0"/>
              <a:t> production at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One probes the small imbalance region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Sensitive to TMD PDFs</a:t>
            </a:r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Different soft functions: now two soft functions</a:t>
            </a:r>
          </a:p>
          <a:p>
            <a:pPr lvl="2"/>
            <a:r>
              <a:rPr lang="en-US" dirty="0"/>
              <a:t>Global: can radiate everywhere</a:t>
            </a:r>
          </a:p>
          <a:p>
            <a:pPr lvl="2"/>
            <a:r>
              <a:rPr lang="en-US" dirty="0"/>
              <a:t>Collinear-soft: soft radiation inside jet does not affect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A772F-BC2C-EB40-A055-77A725B0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39926-CA72-304C-9FEC-9B7C0613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995" y="1478421"/>
            <a:ext cx="2850197" cy="270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A55BF-4971-CE48-B05B-8C706B994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90" y="1311981"/>
            <a:ext cx="2154030" cy="222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F27F6-1837-B248-B793-24FDB8BDE096}"/>
              </a:ext>
            </a:extLst>
          </p:cNvPr>
          <p:cNvSpPr txBox="1"/>
          <p:nvPr/>
        </p:nvSpPr>
        <p:spPr>
          <a:xfrm>
            <a:off x="1120545" y="2967335"/>
            <a:ext cx="409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Zhao, 20, 22, 23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Liu, Ringer, Vogelsang, Yuan, 18, 20, 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034A6-C1EC-0840-8408-4A17944BF8FD}"/>
              </a:ext>
            </a:extLst>
          </p:cNvPr>
          <p:cNvSpPr/>
          <p:nvPr/>
        </p:nvSpPr>
        <p:spPr>
          <a:xfrm>
            <a:off x="5022574" y="4904349"/>
            <a:ext cx="2141332" cy="3316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F7240-CAF5-4B45-B0CD-A5B943F4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28" y="4864593"/>
            <a:ext cx="6195182" cy="960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E4A65-1C22-8648-4BBD-B2444AD7C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182" y="1938438"/>
            <a:ext cx="1439214" cy="30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71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3D imaging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 TMDs (without fragmentation function)</a:t>
            </a:r>
          </a:p>
          <a:p>
            <a:pPr lvl="1"/>
            <a:r>
              <a:rPr lang="en-US" dirty="0"/>
              <a:t>Unpolarized scattering: recent HERA measurement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/>
              <a:t>Transversely polarized proton scattering: </a:t>
            </a:r>
            <a:r>
              <a:rPr lang="en-US" dirty="0" err="1"/>
              <a:t>Sivers</a:t>
            </a:r>
            <a:r>
              <a:rPr lang="en-US" dirty="0"/>
              <a:t> function (right plot)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999E-B3E0-31B7-5814-8FE2E899E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0" y="1951945"/>
            <a:ext cx="2715240" cy="2577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B4E1BD-F4D3-8C16-B065-964A3160EF64}"/>
              </a:ext>
            </a:extLst>
          </p:cNvPr>
          <p:cNvSpPr/>
          <p:nvPr/>
        </p:nvSpPr>
        <p:spPr>
          <a:xfrm>
            <a:off x="1186250" y="1600884"/>
            <a:ext cx="2584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HERA, arXiv:2108.12376, PRL 22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A55B9-96C9-CA0F-132F-1812C20A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22" y="1951945"/>
            <a:ext cx="3326036" cy="2568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EB6A71-07B4-D9B8-76EA-B9BB5ACA2E5D}"/>
              </a:ext>
            </a:extLst>
          </p:cNvPr>
          <p:cNvSpPr/>
          <p:nvPr/>
        </p:nvSpPr>
        <p:spPr>
          <a:xfrm>
            <a:off x="5116834" y="1600885"/>
            <a:ext cx="3750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2007.07281, PRD</a:t>
            </a:r>
          </a:p>
        </p:txBody>
      </p:sp>
    </p:spTree>
    <p:extLst>
      <p:ext uri="{BB962C8B-B14F-4D97-AF65-F5344CB8AC3E}">
        <p14:creationId xmlns:p14="http://schemas.microsoft.com/office/powerpoint/2010/main" val="254662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955F-4038-AC3E-287C-EC9FD045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substructure: polarized jet fragmentation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E39B-5C84-6DC5-E9CC-D017EAF0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further measure distribution of hadrons inside the jet</a:t>
            </a:r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Two axes</a:t>
            </a:r>
            <a:r>
              <a:rPr lang="en-US" dirty="0">
                <a:solidFill>
                  <a:srgbClr val="0432FF"/>
                </a:solidFill>
              </a:rPr>
              <a:t>: </a:t>
            </a:r>
            <a:r>
              <a:rPr lang="en-US" dirty="0">
                <a:solidFill>
                  <a:srgbClr val="008040"/>
                </a:solidFill>
              </a:rPr>
              <a:t>imbalance controls TMD PDFs, while the hadron transverse momentum </a:t>
            </a:r>
            <a:r>
              <a:rPr lang="en-US" dirty="0" err="1">
                <a:solidFill>
                  <a:srgbClr val="008040"/>
                </a:solidFill>
              </a:rPr>
              <a:t>w.r.t</a:t>
            </a:r>
            <a:r>
              <a:rPr lang="en-US" dirty="0">
                <a:solidFill>
                  <a:srgbClr val="008040"/>
                </a:solidFill>
              </a:rPr>
              <a:t> jet axis controls TMD 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8F44A-FFE1-091F-B25E-056D141D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F65CF-50EB-1FAE-E4DA-EABC11C6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59" y="4281734"/>
            <a:ext cx="5386486" cy="227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B5FB4-7BE4-BA36-2EA1-69E3CBED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04" y="1781102"/>
            <a:ext cx="3299254" cy="2438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641C4-1DB4-C7E4-53BD-ABDF8BA04B89}"/>
              </a:ext>
            </a:extLst>
          </p:cNvPr>
          <p:cNvGrpSpPr>
            <a:grpSpLocks noChangeAspect="1"/>
          </p:cNvGrpSpPr>
          <p:nvPr/>
        </p:nvGrpSpPr>
        <p:grpSpPr>
          <a:xfrm>
            <a:off x="405276" y="3386911"/>
            <a:ext cx="2611555" cy="3172662"/>
            <a:chOff x="687699" y="2203154"/>
            <a:chExt cx="3303766" cy="40135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1178A3-2776-3B76-BC28-AE0CFBC56EAB}"/>
                </a:ext>
              </a:extLst>
            </p:cNvPr>
            <p:cNvSpPr/>
            <p:nvPr/>
          </p:nvSpPr>
          <p:spPr>
            <a:xfrm>
              <a:off x="687699" y="2203154"/>
              <a:ext cx="3303766" cy="401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9E470B-6A4B-49B5-98F9-FD3A54179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D5D58E-E0EA-270F-27DB-30D14736B40B}"/>
                </a:ext>
              </a:extLst>
            </p:cNvPr>
            <p:cNvGrpSpPr/>
            <p:nvPr/>
          </p:nvGrpSpPr>
          <p:grpSpPr>
            <a:xfrm>
              <a:off x="743105" y="5065629"/>
              <a:ext cx="3127990" cy="895198"/>
              <a:chOff x="743105" y="5065629"/>
              <a:chExt cx="3127990" cy="895198"/>
            </a:xfrm>
            <a:solidFill>
              <a:schemeClr val="bg1"/>
            </a:solidFill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FFA2A1-79BB-9F3E-90F5-E319C88E4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849" y="5065629"/>
                <a:ext cx="1037546" cy="253259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38937-3EDE-E8CD-1274-44C738D17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105" y="5448184"/>
                <a:ext cx="3127990" cy="512643"/>
              </a:xfrm>
              <a:prstGeom prst="rect">
                <a:avLst/>
              </a:prstGeom>
              <a:grpFill/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9EEAAC-1806-B20F-1F48-19F574F9889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A7D4C7-77EA-B1DF-F25F-985F33377B09}"/>
                </a:ext>
              </a:extLst>
            </p:cNvPr>
            <p:cNvSpPr txBox="1"/>
            <p:nvPr/>
          </p:nvSpPr>
          <p:spPr>
            <a:xfrm>
              <a:off x="2210749" y="4911741"/>
              <a:ext cx="817539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4769BA1-4180-B5BA-4F86-0D48EB2B1CD9}"/>
              </a:ext>
            </a:extLst>
          </p:cNvPr>
          <p:cNvSpPr txBox="1"/>
          <p:nvPr/>
        </p:nvSpPr>
        <p:spPr>
          <a:xfrm>
            <a:off x="1018290" y="1913564"/>
            <a:ext cx="301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Zhao, PLB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Arratia, Kang, Ringer,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JHEP 21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Terry, </a:t>
            </a:r>
            <a:r>
              <a:rPr lang="en-US" sz="1200" dirty="0" err="1">
                <a:solidFill>
                  <a:srgbClr val="0432FF"/>
                </a:solidFill>
              </a:rPr>
              <a:t>Vossen</a:t>
            </a:r>
            <a:r>
              <a:rPr lang="en-US" sz="1200" dirty="0">
                <a:solidFill>
                  <a:srgbClr val="0432FF"/>
                </a:solidFill>
              </a:rPr>
              <a:t>, Xu, Zhang, PRD 22</a:t>
            </a:r>
          </a:p>
        </p:txBody>
      </p:sp>
    </p:spTree>
    <p:extLst>
      <p:ext uri="{BB962C8B-B14F-4D97-AF65-F5344CB8AC3E}">
        <p14:creationId xmlns:p14="http://schemas.microsoft.com/office/powerpoint/2010/main" val="163870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to extract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28" y="813025"/>
            <a:ext cx="8449434" cy="5624590"/>
          </a:xfrm>
        </p:spPr>
        <p:txBody>
          <a:bodyPr>
            <a:normAutofit/>
          </a:bodyPr>
          <a:lstStyle/>
          <a:p>
            <a:r>
              <a:rPr lang="en-US" sz="2200" dirty="0"/>
              <a:t>Standard processes: SIDIS, </a:t>
            </a:r>
            <a:r>
              <a:rPr lang="en-US" sz="2200" dirty="0" err="1"/>
              <a:t>Drell</a:t>
            </a:r>
            <a:r>
              <a:rPr lang="en-US" sz="2200" dirty="0"/>
              <a:t>-Yan, </a:t>
            </a:r>
            <a:r>
              <a:rPr lang="en-US" sz="2200" dirty="0" err="1"/>
              <a:t>dihadron</a:t>
            </a:r>
            <a:r>
              <a:rPr lang="en-US" sz="2200" dirty="0"/>
              <a:t> in </a:t>
            </a:r>
            <a:r>
              <a:rPr lang="en-US" sz="2200" dirty="0" err="1"/>
              <a:t>e</a:t>
            </a:r>
            <a:r>
              <a:rPr lang="en-US" sz="2200" baseline="30000" dirty="0" err="1"/>
              <a:t>+</a:t>
            </a:r>
            <a:r>
              <a:rPr lang="en-US" sz="2200" dirty="0" err="1"/>
              <a:t>e</a:t>
            </a:r>
            <a:r>
              <a:rPr lang="en-US" sz="2200" baseline="30000" dirty="0"/>
              <a:t>−</a:t>
            </a:r>
          </a:p>
          <a:p>
            <a:endParaRPr lang="en-US" sz="22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marL="349250" lvl="1" indent="0">
              <a:buNone/>
            </a:pPr>
            <a:endParaRPr lang="en-US" sz="18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dirty="0"/>
          </a:p>
          <a:p>
            <a:r>
              <a:rPr lang="en-US" sz="2200" dirty="0"/>
              <a:t>New opportunities: jets and jet-like observables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E71B96-4AA6-5149-A2EC-57996F38B7FF}"/>
              </a:ext>
            </a:extLst>
          </p:cNvPr>
          <p:cNvGrpSpPr/>
          <p:nvPr/>
        </p:nvGrpSpPr>
        <p:grpSpPr>
          <a:xfrm>
            <a:off x="453099" y="4090806"/>
            <a:ext cx="2889438" cy="2118921"/>
            <a:chOff x="5031633" y="3027969"/>
            <a:chExt cx="2889438" cy="211892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DE58DEB-D71B-9C49-B46B-A0EC130BC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1633" y="3027969"/>
              <a:ext cx="2889438" cy="2118921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329B19-6D62-9849-8344-125EB05DD162}"/>
                </a:ext>
              </a:extLst>
            </p:cNvPr>
            <p:cNvSpPr/>
            <p:nvPr/>
          </p:nvSpPr>
          <p:spPr>
            <a:xfrm>
              <a:off x="6985209" y="468010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D5B0E7-EC79-3451-CE51-52FDDA82273A}"/>
              </a:ext>
            </a:extLst>
          </p:cNvPr>
          <p:cNvGrpSpPr/>
          <p:nvPr/>
        </p:nvGrpSpPr>
        <p:grpSpPr>
          <a:xfrm>
            <a:off x="707663" y="1185348"/>
            <a:ext cx="7377395" cy="2243652"/>
            <a:chOff x="723746" y="1079604"/>
            <a:chExt cx="7377395" cy="22436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B0C4E8-432B-446D-00B2-789C17197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5080" y="1079604"/>
              <a:ext cx="439728" cy="4133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8E00D9-FCBA-9621-A4E8-7438CFB30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9462" y="2633863"/>
              <a:ext cx="439728" cy="4133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EA5A6C-2932-B11E-52E5-E89DE1F0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8262" y="2909912"/>
              <a:ext cx="439728" cy="41334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7263D3-178E-4A42-89AD-CD9B6A27B2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746" y="1099940"/>
              <a:ext cx="7377395" cy="2097376"/>
              <a:chOff x="782478" y="1262922"/>
              <a:chExt cx="7871053" cy="223772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C9305D1-57EB-1E47-B65E-1AD247139A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2478" y="1498157"/>
                <a:ext cx="2560003" cy="1711977"/>
                <a:chOff x="37735" y="1266414"/>
                <a:chExt cx="3614211" cy="2416971"/>
              </a:xfrm>
            </p:grpSpPr>
            <p:pic>
              <p:nvPicPr>
                <p:cNvPr id="23" name="Picture 22" descr="ball_1.png">
                  <a:extLst>
                    <a:ext uri="{FF2B5EF4-FFF2-40B4-BE49-F238E27FC236}">
                      <a16:creationId xmlns:a16="http://schemas.microsoft.com/office/drawing/2014/main" id="{8AFD7004-6372-FC4C-B6AE-D085BBDFC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778" y="2268989"/>
                  <a:ext cx="292255" cy="303801"/>
                </a:xfrm>
                <a:prstGeom prst="rect">
                  <a:avLst/>
                </a:prstGeom>
              </p:spPr>
            </p:pic>
            <p:pic>
              <p:nvPicPr>
                <p:cNvPr id="24" name="Picture 23" descr="ball_2.png">
                  <a:extLst>
                    <a:ext uri="{FF2B5EF4-FFF2-40B4-BE49-F238E27FC236}">
                      <a16:creationId xmlns:a16="http://schemas.microsoft.com/office/drawing/2014/main" id="{92D61806-719C-F145-AE07-DFD724D056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8041" y="1963937"/>
                  <a:ext cx="913905" cy="913905"/>
                </a:xfrm>
                <a:prstGeom prst="rect">
                  <a:avLst/>
                </a:prstGeom>
              </p:spPr>
            </p:pic>
            <p:sp>
              <p:nvSpPr>
                <p:cNvPr id="25" name="Explosion 1 24">
                  <a:extLst>
                    <a:ext uri="{FF2B5EF4-FFF2-40B4-BE49-F238E27FC236}">
                      <a16:creationId xmlns:a16="http://schemas.microsoft.com/office/drawing/2014/main" id="{7E8CEEBC-528A-C149-AB80-9F860F52D37F}"/>
                    </a:ext>
                  </a:extLst>
                </p:cNvPr>
                <p:cNvSpPr/>
                <p:nvPr/>
              </p:nvSpPr>
              <p:spPr>
                <a:xfrm>
                  <a:off x="1561657" y="2073751"/>
                  <a:ext cx="603796" cy="82296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04CF490-171E-A044-816C-D1F5634D8A7A}"/>
                    </a:ext>
                  </a:extLst>
                </p:cNvPr>
                <p:cNvCxnSpPr/>
                <p:nvPr/>
              </p:nvCxnSpPr>
              <p:spPr>
                <a:xfrm flipH="1">
                  <a:off x="2187985" y="2420890"/>
                  <a:ext cx="629585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27E735E-04A8-C040-83AA-DC6B25C021D1}"/>
                    </a:ext>
                  </a:extLst>
                </p:cNvPr>
                <p:cNvCxnSpPr/>
                <p:nvPr/>
              </p:nvCxnSpPr>
              <p:spPr>
                <a:xfrm>
                  <a:off x="885965" y="2420890"/>
                  <a:ext cx="528447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headEnd w="med" len="lg"/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 descr="ball_1.png">
                  <a:extLst>
                    <a:ext uri="{FF2B5EF4-FFF2-40B4-BE49-F238E27FC236}">
                      <a16:creationId xmlns:a16="http://schemas.microsoft.com/office/drawing/2014/main" id="{099F3C2E-12A9-B04E-BB0E-750369FD6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1577" y="1266414"/>
                  <a:ext cx="292255" cy="303801"/>
                </a:xfrm>
                <a:prstGeom prst="rect">
                  <a:avLst/>
                </a:prstGeom>
              </p:spPr>
            </p:pic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799C3966-54D6-9D4E-A415-8A9AD309C78F}"/>
                    </a:ext>
                  </a:extLst>
                </p:cNvPr>
                <p:cNvCxnSpPr/>
                <p:nvPr/>
              </p:nvCxnSpPr>
              <p:spPr>
                <a:xfrm flipV="1">
                  <a:off x="2020392" y="1570215"/>
                  <a:ext cx="290121" cy="60093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7F206AF-0ABE-7B4E-9CFF-C4852E8283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03170" y="2967133"/>
                  <a:ext cx="0" cy="71625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538C1D29-423B-9341-B434-453E50B2C5FE}"/>
                    </a:ext>
                  </a:extLst>
                </p:cNvPr>
                <p:cNvCxnSpPr/>
                <p:nvPr/>
              </p:nvCxnSpPr>
              <p:spPr>
                <a:xfrm flipH="1">
                  <a:off x="1569274" y="2974996"/>
                  <a:ext cx="120406" cy="3648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5611BCAD-9AC0-7B4A-A73C-A96E6D435983}"/>
                    </a:ext>
                  </a:extLst>
                </p:cNvPr>
                <p:cNvCxnSpPr/>
                <p:nvPr/>
              </p:nvCxnSpPr>
              <p:spPr>
                <a:xfrm flipH="1">
                  <a:off x="1325678" y="2899091"/>
                  <a:ext cx="304800" cy="304206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ED7FF1D-45CE-1347-B13C-A88B846E7811}"/>
                    </a:ext>
                  </a:extLst>
                </p:cNvPr>
                <p:cNvSpPr txBox="1"/>
                <p:nvPr/>
              </p:nvSpPr>
              <p:spPr>
                <a:xfrm>
                  <a:off x="37735" y="1766474"/>
                  <a:ext cx="1486494" cy="3968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electron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6BE258B-51DE-6942-8BE6-E600FB8E4D5D}"/>
                    </a:ext>
                  </a:extLst>
                </p:cNvPr>
                <p:cNvSpPr txBox="1"/>
                <p:nvPr/>
              </p:nvSpPr>
              <p:spPr>
                <a:xfrm>
                  <a:off x="3003038" y="2089361"/>
                  <a:ext cx="311667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24B5844-42AF-FC41-B699-36AC3DBC88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53749" y="1498157"/>
                <a:ext cx="2593080" cy="1191133"/>
                <a:chOff x="5361275" y="1523816"/>
                <a:chExt cx="3084724" cy="1416969"/>
              </a:xfrm>
            </p:grpSpPr>
            <p:pic>
              <p:nvPicPr>
                <p:cNvPr id="36" name="Picture 35" descr="ball_2.png">
                  <a:extLst>
                    <a:ext uri="{FF2B5EF4-FFF2-40B4-BE49-F238E27FC236}">
                      <a16:creationId xmlns:a16="http://schemas.microsoft.com/office/drawing/2014/main" id="{7EAC5424-CE0D-DB45-9296-00538D45C1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1275" y="2135881"/>
                  <a:ext cx="779701" cy="779701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D0A5277-066A-0346-B6BC-0559418461E3}"/>
                    </a:ext>
                  </a:extLst>
                </p:cNvPr>
                <p:cNvGrpSpPr/>
                <p:nvPr/>
              </p:nvGrpSpPr>
              <p:grpSpPr>
                <a:xfrm>
                  <a:off x="5618174" y="1523816"/>
                  <a:ext cx="2827825" cy="1416969"/>
                  <a:chOff x="5618174" y="1523816"/>
                  <a:chExt cx="2827825" cy="1416969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6EEF9E29-3C9C-104B-8451-A46617D38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7582" y="1523816"/>
                    <a:ext cx="1076734" cy="930298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 descr="ball_2.png">
                    <a:extLst>
                      <a:ext uri="{FF2B5EF4-FFF2-40B4-BE49-F238E27FC236}">
                        <a16:creationId xmlns:a16="http://schemas.microsoft.com/office/drawing/2014/main" id="{A72C9AA6-1DE5-AF46-BE19-4C3D04D072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66298" y="2131209"/>
                    <a:ext cx="779701" cy="779701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20E58C0-832E-DA47-9C31-1EB853576834}"/>
                      </a:ext>
                    </a:extLst>
                  </p:cNvPr>
                  <p:cNvSpPr txBox="1"/>
                  <p:nvPr/>
                </p:nvSpPr>
                <p:spPr>
                  <a:xfrm>
                    <a:off x="5618174" y="2290707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3BA4204-C3C2-864A-9CD6-10FDDF4C75EC}"/>
                      </a:ext>
                    </a:extLst>
                  </p:cNvPr>
                  <p:cNvSpPr txBox="1"/>
                  <p:nvPr/>
                </p:nvSpPr>
                <p:spPr>
                  <a:xfrm>
                    <a:off x="7908909" y="2292389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24F34544-4655-144C-925D-E2DAC500825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199955" y="2521059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1A5C28F1-40A3-564C-9339-E10071CAB75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069536" y="2520236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headEnd type="triangle" w="med" len="lg"/>
                    <a:tailEnd type="non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Explosion 1 43">
                    <a:extLst>
                      <a:ext uri="{FF2B5EF4-FFF2-40B4-BE49-F238E27FC236}">
                        <a16:creationId xmlns:a16="http://schemas.microsoft.com/office/drawing/2014/main" id="{0443004F-49AD-9645-BE89-83EBCF8DA66E}"/>
                      </a:ext>
                    </a:extLst>
                  </p:cNvPr>
                  <p:cNvSpPr/>
                  <p:nvPr/>
                </p:nvSpPr>
                <p:spPr>
                  <a:xfrm>
                    <a:off x="6694929" y="2238674"/>
                    <a:ext cx="515131" cy="702111"/>
                  </a:xfrm>
                  <a:prstGeom prst="irregularSeal1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A9E9151-9F64-7747-95F9-0428071EA801}"/>
                  </a:ext>
                </a:extLst>
              </p:cNvPr>
              <p:cNvGrpSpPr/>
              <p:nvPr/>
            </p:nvGrpSpPr>
            <p:grpSpPr>
              <a:xfrm>
                <a:off x="6556494" y="1564794"/>
                <a:ext cx="2097037" cy="1657109"/>
                <a:chOff x="5600261" y="4276056"/>
                <a:chExt cx="2097037" cy="1657109"/>
              </a:xfrm>
            </p:grpSpPr>
            <p:pic>
              <p:nvPicPr>
                <p:cNvPr id="45" name="Picture 44" descr="ball_1.png">
                  <a:extLst>
                    <a:ext uri="{FF2B5EF4-FFF2-40B4-BE49-F238E27FC236}">
                      <a16:creationId xmlns:a16="http://schemas.microsoft.com/office/drawing/2014/main" id="{9EF7E3F0-98AC-8C4A-A7FC-812DB4FFA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0261" y="4872217"/>
                  <a:ext cx="249338" cy="259189"/>
                </a:xfrm>
                <a:prstGeom prst="rect">
                  <a:avLst/>
                </a:prstGeom>
              </p:spPr>
            </p:pic>
            <p:sp>
              <p:nvSpPr>
                <p:cNvPr id="46" name="Explosion 1 45">
                  <a:extLst>
                    <a:ext uri="{FF2B5EF4-FFF2-40B4-BE49-F238E27FC236}">
                      <a16:creationId xmlns:a16="http://schemas.microsoft.com/office/drawing/2014/main" id="{0C3112D7-A7AC-F449-95CB-D5212066F61B}"/>
                    </a:ext>
                  </a:extLst>
                </p:cNvPr>
                <p:cNvSpPr/>
                <p:nvPr/>
              </p:nvSpPr>
              <p:spPr>
                <a:xfrm>
                  <a:off x="6398709" y="4705648"/>
                  <a:ext cx="515131" cy="70211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4D1CA20-60B8-D24B-A999-8FD3C07070D7}"/>
                    </a:ext>
                  </a:extLst>
                </p:cNvPr>
                <p:cNvCxnSpPr/>
                <p:nvPr/>
              </p:nvCxnSpPr>
              <p:spPr>
                <a:xfrm flipH="1">
                  <a:off x="6933063" y="5001812"/>
                  <a:ext cx="537133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E2FDF850-20AE-F04F-8892-4BFF4D8C5C6E}"/>
                    </a:ext>
                  </a:extLst>
                </p:cNvPr>
                <p:cNvCxnSpPr/>
                <p:nvPr/>
              </p:nvCxnSpPr>
              <p:spPr>
                <a:xfrm>
                  <a:off x="5822240" y="5001812"/>
                  <a:ext cx="450846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" name="Picture 48" descr="ball_1.png">
                  <a:extLst>
                    <a:ext uri="{FF2B5EF4-FFF2-40B4-BE49-F238E27FC236}">
                      <a16:creationId xmlns:a16="http://schemas.microsoft.com/office/drawing/2014/main" id="{2C307C91-A66A-5141-83CA-ABFD093EF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7960" y="4872217"/>
                  <a:ext cx="249338" cy="259189"/>
                </a:xfrm>
                <a:prstGeom prst="rect">
                  <a:avLst/>
                </a:prstGeom>
              </p:spPr>
            </p:pic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894B130A-79AD-EE4E-A4F8-236B17026618}"/>
                    </a:ext>
                  </a:extLst>
                </p:cNvPr>
                <p:cNvCxnSpPr/>
                <p:nvPr/>
              </p:nvCxnSpPr>
              <p:spPr>
                <a:xfrm flipV="1">
                  <a:off x="6790080" y="4276056"/>
                  <a:ext cx="247518" cy="512687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283D7A9D-C25C-FF47-879E-BB8A85EEB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9084" y="5367917"/>
                  <a:ext cx="445698" cy="35200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9FE96CD7-4BF6-4F4E-8E1A-F65134009F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1997" y="5329157"/>
                  <a:ext cx="316707" cy="6040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prstDash val="sysDash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EBDB206-D827-A040-962E-8A26914112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9295" y="1262922"/>
                <a:ext cx="5371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FE9480B-F68F-4949-A1E2-DDC7407B8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6944" y="2891026"/>
                <a:ext cx="420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E4BD95-C149-B94B-969F-2FDED8D812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7719" y="3194009"/>
                <a:ext cx="269106" cy="306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3597A8-BC28-784B-AB5F-931B124776AB}"/>
              </a:ext>
            </a:extLst>
          </p:cNvPr>
          <p:cNvGrpSpPr>
            <a:grpSpLocks noChangeAspect="1"/>
          </p:cNvGrpSpPr>
          <p:nvPr/>
        </p:nvGrpSpPr>
        <p:grpSpPr>
          <a:xfrm>
            <a:off x="3856186" y="4071920"/>
            <a:ext cx="1469318" cy="2137807"/>
            <a:chOff x="1255366" y="2203154"/>
            <a:chExt cx="2026141" cy="29479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91A09F-52BD-9849-B5F2-BB8FDB9589C3}"/>
                </a:ext>
              </a:extLst>
            </p:cNvPr>
            <p:cNvSpPr/>
            <p:nvPr/>
          </p:nvSpPr>
          <p:spPr>
            <a:xfrm>
              <a:off x="1255366" y="2203154"/>
              <a:ext cx="2026141" cy="294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746561-01FA-5488-8765-B3802297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EDF6FC5-AEBA-5D13-0B20-5F57A9F2B936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944FFFA-6BA1-2565-B507-A6FB8B8E8D90}"/>
                </a:ext>
              </a:extLst>
            </p:cNvPr>
            <p:cNvSpPr txBox="1"/>
            <p:nvPr/>
          </p:nvSpPr>
          <p:spPr>
            <a:xfrm>
              <a:off x="2281986" y="4735724"/>
              <a:ext cx="817538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082CE680-65FC-0F9F-0848-353AA820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53" y="4081363"/>
            <a:ext cx="2406725" cy="2128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6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F9E3-F4A3-4846-A870-11DCE25B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field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A4424-1529-DE49-82E3-45FCB5CE9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To be more sensitive to the </a:t>
            </a:r>
            <a:r>
              <a:rPr lang="en-US" sz="1800" i="1" dirty="0"/>
              <a:t>small</a:t>
            </a:r>
            <a:r>
              <a:rPr lang="en-US" sz="1800" dirty="0"/>
              <a:t> </a:t>
            </a:r>
            <a:r>
              <a:rPr lang="en-US" sz="1800" dirty="0" err="1"/>
              <a:t>parton</a:t>
            </a:r>
            <a:r>
              <a:rPr lang="en-US" sz="1800" dirty="0"/>
              <a:t> transverse motion</a:t>
            </a:r>
          </a:p>
          <a:p>
            <a:pPr lvl="1"/>
            <a:r>
              <a:rPr lang="en-US" dirty="0"/>
              <a:t>One could further measure a small transverse momentum in the experiment, such as transverse momentum imbalance (    ) in a </a:t>
            </a:r>
            <a:r>
              <a:rPr lang="en-US" dirty="0" err="1">
                <a:solidFill>
                  <a:srgbClr val="FF0000"/>
                </a:solidFill>
              </a:rPr>
              <a:t>dijet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production</a:t>
            </a:r>
          </a:p>
          <a:p>
            <a:pPr lvl="2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r>
              <a:rPr lang="en-US" sz="1800" dirty="0"/>
              <a:t>Construction of the theory formalism is nontrivial</a:t>
            </a:r>
          </a:p>
          <a:p>
            <a:pPr lvl="1"/>
            <a:r>
              <a:rPr lang="en-US" dirty="0"/>
              <a:t>Multiple scales in the problem</a:t>
            </a:r>
          </a:p>
          <a:p>
            <a:pPr lvl="1"/>
            <a:r>
              <a:rPr lang="en-US" dirty="0"/>
              <a:t>We would rely on effective field theory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8CBC3-F4E3-1B43-97D3-24AB59AE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6DB42-E69B-6D4D-AA26-1BB54BE8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342" y="1518432"/>
            <a:ext cx="222250" cy="152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B2A4A4-98F9-554C-85D4-42F6DA332050}"/>
              </a:ext>
            </a:extLst>
          </p:cNvPr>
          <p:cNvGrpSpPr/>
          <p:nvPr/>
        </p:nvGrpSpPr>
        <p:grpSpPr>
          <a:xfrm>
            <a:off x="760797" y="5610622"/>
            <a:ext cx="7622405" cy="871767"/>
            <a:chOff x="763595" y="5285193"/>
            <a:chExt cx="7622405" cy="8717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40F2AD-1970-7F4D-A092-9FDF5EBD2380}"/>
                </a:ext>
              </a:extLst>
            </p:cNvPr>
            <p:cNvSpPr/>
            <p:nvPr/>
          </p:nvSpPr>
          <p:spPr>
            <a:xfrm>
              <a:off x="763595" y="5285193"/>
              <a:ext cx="7622405" cy="871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CDC2D4-CBB8-6E43-9FF9-19B3D4578283}"/>
                </a:ext>
              </a:extLst>
            </p:cNvPr>
            <p:cNvGrpSpPr/>
            <p:nvPr/>
          </p:nvGrpSpPr>
          <p:grpSpPr>
            <a:xfrm>
              <a:off x="831532" y="5411994"/>
              <a:ext cx="7480935" cy="582457"/>
              <a:chOff x="831532" y="5514733"/>
              <a:chExt cx="7480935" cy="58245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6DD6CF3-5A6E-224E-9C40-44F656E90B40}"/>
                  </a:ext>
                </a:extLst>
              </p:cNvPr>
              <p:cNvSpPr/>
              <p:nvPr/>
            </p:nvSpPr>
            <p:spPr>
              <a:xfrm>
                <a:off x="2501122" y="5514733"/>
                <a:ext cx="1229630" cy="32523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43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B871F70-D148-1B45-9FAB-266790AB5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1532" y="5548550"/>
                <a:ext cx="7480935" cy="548640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E58F78-9CA3-2846-BD3D-A21009251CDF}"/>
              </a:ext>
            </a:extLst>
          </p:cNvPr>
          <p:cNvSpPr txBox="1"/>
          <p:nvPr/>
        </p:nvSpPr>
        <p:spPr>
          <a:xfrm>
            <a:off x="6172377" y="5015212"/>
            <a:ext cx="1912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Lee, Shao, Terry, 20</a:t>
            </a:r>
          </a:p>
          <a:p>
            <a:r>
              <a:rPr lang="en-US" sz="1100" dirty="0">
                <a:solidFill>
                  <a:srgbClr val="0432FF"/>
                </a:solidFill>
              </a:rPr>
              <a:t>Buffing, Kang, Lee, Liu, 18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9A2817-7424-1C47-A245-F27B4EF2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28" y="1769384"/>
            <a:ext cx="2444075" cy="2743201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D9F05-7F19-7D4D-B4B3-F973933E0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827" y="2163893"/>
            <a:ext cx="2653029" cy="1954182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174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Dijet production: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Theory comparison work 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Caveat: strictly speaking, no TMD factorization for </a:t>
            </a:r>
            <a:r>
              <a:rPr lang="en-US" dirty="0" err="1"/>
              <a:t>dijet</a:t>
            </a:r>
            <a:r>
              <a:rPr lang="en-US" dirty="0"/>
              <a:t> production in </a:t>
            </a:r>
            <a:r>
              <a:rPr lang="en-US" dirty="0" err="1"/>
              <a:t>p+p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B4314-E822-C728-58C1-02178D0927CF}"/>
              </a:ext>
            </a:extLst>
          </p:cNvPr>
          <p:cNvSpPr txBox="1"/>
          <p:nvPr/>
        </p:nvSpPr>
        <p:spPr>
          <a:xfrm>
            <a:off x="4341353" y="1294702"/>
            <a:ext cx="37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Gao, Kang, Shao, Terry, Zhang, </a:t>
            </a:r>
            <a:r>
              <a:rPr lang="en-US" sz="1200" dirty="0" err="1">
                <a:solidFill>
                  <a:srgbClr val="0432FF"/>
                </a:solidFill>
              </a:rPr>
              <a:t>arXiv</a:t>
            </a:r>
            <a:r>
              <a:rPr lang="en-US" sz="1200" dirty="0">
                <a:solidFill>
                  <a:srgbClr val="0432FF"/>
                </a:solidFill>
              </a:rPr>
              <a:t>: 2306.09317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51B00-CB03-23E0-3D64-3F7EA709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6" y="1869128"/>
            <a:ext cx="3591612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6EC20-212B-0945-D574-FC7CE058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08" y="1771945"/>
            <a:ext cx="4567828" cy="2926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E527D-AE70-5B7B-F181-634A2CB83423}"/>
              </a:ext>
            </a:extLst>
          </p:cNvPr>
          <p:cNvSpPr txBox="1"/>
          <p:nvPr/>
        </p:nvSpPr>
        <p:spPr>
          <a:xfrm>
            <a:off x="5840410" y="5810629"/>
            <a:ext cx="295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Collins, </a:t>
            </a:r>
            <a:r>
              <a:rPr lang="en-US" sz="1200" dirty="0" err="1">
                <a:solidFill>
                  <a:srgbClr val="0432FF"/>
                </a:solidFill>
              </a:rPr>
              <a:t>Qiu</a:t>
            </a:r>
            <a:r>
              <a:rPr lang="en-US" sz="1200" dirty="0">
                <a:solidFill>
                  <a:srgbClr val="0432FF"/>
                </a:solidFill>
              </a:rPr>
              <a:t>, 07; Mulders, Rogers, 10</a:t>
            </a:r>
          </a:p>
        </p:txBody>
      </p:sp>
    </p:spTree>
    <p:extLst>
      <p:ext uri="{BB962C8B-B14F-4D97-AF65-F5344CB8AC3E}">
        <p14:creationId xmlns:p14="http://schemas.microsoft.com/office/powerpoint/2010/main" val="3986760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1A4A-49FB-D495-A8C6-48996ED8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192F-15C6-6BAB-2D56-9755D6836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recent </a:t>
            </a:r>
            <a:r>
              <a:rPr lang="en-US" dirty="0" err="1"/>
              <a:t>LHCb</a:t>
            </a:r>
            <a:r>
              <a:rPr lang="en-US" dirty="0"/>
              <a:t> measurement Z-tagged jet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248AC-2779-A165-5DEE-DEDEE60F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E6FD0-25AF-7CF1-B344-949E915A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46406"/>
            <a:ext cx="7772400" cy="2637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5214B-FB72-9777-E055-CCB91EB08E78}"/>
              </a:ext>
            </a:extLst>
          </p:cNvPr>
          <p:cNvSpPr txBox="1"/>
          <p:nvPr/>
        </p:nvSpPr>
        <p:spPr>
          <a:xfrm>
            <a:off x="5161685" y="4328002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LHCb</a:t>
            </a:r>
            <a:r>
              <a:rPr lang="en-US" sz="1200" dirty="0">
                <a:solidFill>
                  <a:srgbClr val="0432FF"/>
                </a:solidFill>
              </a:rPr>
              <a:t>, 2208.11691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0181B1-F6BE-8A95-7DD5-1EAE2D92EF2E}"/>
              </a:ext>
            </a:extLst>
          </p:cNvPr>
          <p:cNvGrpSpPr/>
          <p:nvPr/>
        </p:nvGrpSpPr>
        <p:grpSpPr>
          <a:xfrm>
            <a:off x="3805880" y="4605001"/>
            <a:ext cx="1099753" cy="1988629"/>
            <a:chOff x="3138615" y="3429000"/>
            <a:chExt cx="1099753" cy="19886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CE8C33-1BC5-58FC-A11B-2297CE970B03}"/>
                </a:ext>
              </a:extLst>
            </p:cNvPr>
            <p:cNvSpPr/>
            <p:nvPr/>
          </p:nvSpPr>
          <p:spPr>
            <a:xfrm>
              <a:off x="3138615" y="3429000"/>
              <a:ext cx="1099753" cy="1988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3ACB51-CDE5-C18D-928B-0DF619D35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917" y="3439830"/>
              <a:ext cx="869460" cy="168675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B7E50E7-1158-58CF-4C06-291C924EB219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3703472" y="5109212"/>
              <a:ext cx="1682" cy="308417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4422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01A7-43C4-71BC-6821-9CE0F05E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8C7D3-3B0B-344F-155D-273B275C7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recent theory comparison with </a:t>
            </a:r>
            <a:r>
              <a:rPr lang="en-US" dirty="0" err="1"/>
              <a:t>LHCb</a:t>
            </a:r>
            <a:r>
              <a:rPr lang="en-US" dirty="0"/>
              <a:t>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05268-B01C-99B2-0F1F-2C24B8276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8F023-858E-10AA-976E-E9C4C7BB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87" y="1623520"/>
            <a:ext cx="5585426" cy="4016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F2B0A1-307F-E4E7-F632-C38D011F9964}"/>
              </a:ext>
            </a:extLst>
          </p:cNvPr>
          <p:cNvSpPr txBox="1"/>
          <p:nvPr/>
        </p:nvSpPr>
        <p:spPr>
          <a:xfrm>
            <a:off x="4420279" y="5769507"/>
            <a:ext cx="346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Xing, Zhao, Zhou, to appear, 2309.xxxxx</a:t>
            </a:r>
          </a:p>
        </p:txBody>
      </p:sp>
    </p:spTree>
    <p:extLst>
      <p:ext uri="{BB962C8B-B14F-4D97-AF65-F5344CB8AC3E}">
        <p14:creationId xmlns:p14="http://schemas.microsoft.com/office/powerpoint/2010/main" val="392712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46C1-27A0-51EE-034B-7F3271019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 and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114E5-1BAE-B3C1-F7C6-F32A8D65C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jet is an inclusive sum of all particles within a given jet radius </a:t>
            </a:r>
            <a:r>
              <a:rPr lang="en-US" i="1" dirty="0"/>
              <a:t>R </a:t>
            </a:r>
          </a:p>
          <a:p>
            <a:r>
              <a:rPr lang="en-US" dirty="0"/>
              <a:t>Because of that, jets are usually flavor blinded</a:t>
            </a:r>
          </a:p>
          <a:p>
            <a:r>
              <a:rPr lang="en-US" dirty="0"/>
              <a:t>Yet, flavor separation is particularly important for spin-dependent 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C812F-9D03-9753-FCCD-FDECAAFE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DBCCC-DABE-EB9B-6740-D3F0DC6F2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63" y="3239990"/>
            <a:ext cx="2326674" cy="28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2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70CB-B2F0-D34D-9384-3378DF71D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21AB-6553-B049-A647-D8ECA1924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</a:t>
            </a:r>
            <a:r>
              <a:rPr lang="en-US" dirty="0" err="1"/>
              <a:t>Sivers</a:t>
            </a:r>
            <a:r>
              <a:rPr lang="en-US" dirty="0"/>
              <a:t> correlation/function for different quark flavor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E1A33-EB8C-8949-A0A5-6964AD06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629F35-B86C-3B41-9A21-EE20376B0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38" y="1913165"/>
            <a:ext cx="6282324" cy="3066117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4C6A23-43D2-4F4D-8B10-FF46A38FB385}"/>
              </a:ext>
            </a:extLst>
          </p:cNvPr>
          <p:cNvSpPr txBox="1"/>
          <p:nvPr/>
        </p:nvSpPr>
        <p:spPr>
          <a:xfrm>
            <a:off x="975452" y="5153685"/>
            <a:ext cx="721757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 err="1">
                <a:solidFill>
                  <a:srgbClr val="0432FF"/>
                </a:solidFill>
              </a:rPr>
              <a:t>Sivers</a:t>
            </a:r>
            <a:r>
              <a:rPr lang="en-US" sz="1600" dirty="0">
                <a:solidFill>
                  <a:srgbClr val="0432FF"/>
                </a:solidFill>
              </a:rPr>
              <a:t> function for u and d quarks have opposite sign, comparable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FD10D-3AEE-0041-9F4E-66E001A9902B}"/>
              </a:ext>
            </a:extLst>
          </p:cNvPr>
          <p:cNvGrpSpPr/>
          <p:nvPr/>
        </p:nvGrpSpPr>
        <p:grpSpPr>
          <a:xfrm>
            <a:off x="975452" y="5487109"/>
            <a:ext cx="7217572" cy="861774"/>
            <a:chOff x="658460" y="5487109"/>
            <a:chExt cx="7217572" cy="8617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2EFBB4-BA94-9B41-8F2C-DE13F2259EA2}"/>
                </a:ext>
              </a:extLst>
            </p:cNvPr>
            <p:cNvSpPr txBox="1"/>
            <p:nvPr/>
          </p:nvSpPr>
          <p:spPr>
            <a:xfrm>
              <a:off x="658460" y="5487109"/>
              <a:ext cx="7217572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itchFamily="2" charset="2"/>
                <a:buChar char="q"/>
              </a:pPr>
              <a:r>
                <a:rPr lang="en-US" sz="1600" dirty="0">
                  <a:solidFill>
                    <a:srgbClr val="0432FF"/>
                  </a:solidFill>
                </a:rPr>
                <a:t>Small asymmetry for single jet and </a:t>
              </a:r>
              <a:r>
                <a:rPr lang="en-US" sz="1600" dirty="0" err="1">
                  <a:solidFill>
                    <a:srgbClr val="0432FF"/>
                  </a:solidFill>
                </a:rPr>
                <a:t>dijet</a:t>
              </a:r>
              <a:r>
                <a:rPr lang="en-US" sz="1600" dirty="0">
                  <a:solidFill>
                    <a:srgbClr val="0432FF"/>
                  </a:solidFill>
                </a:rPr>
                <a:t> are due to cancelation from jets initiated by the u and d quark</a:t>
              </a:r>
            </a:p>
            <a:p>
              <a:pPr algn="r"/>
              <a:r>
                <a:rPr lang="en-US" sz="1600" dirty="0">
                  <a:solidFill>
                    <a:srgbClr val="008040"/>
                  </a:solidFill>
                </a:rPr>
                <a:t>                      u and d quark jets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276B1A5-DC5B-B54C-BAFA-AECDFADADE0C}"/>
                </a:ext>
              </a:extLst>
            </p:cNvPr>
            <p:cNvCxnSpPr/>
            <p:nvPr/>
          </p:nvCxnSpPr>
          <p:spPr>
            <a:xfrm>
              <a:off x="5364480" y="6162729"/>
              <a:ext cx="633984" cy="0"/>
            </a:xfrm>
            <a:prstGeom prst="straightConnector1">
              <a:avLst/>
            </a:prstGeom>
            <a:ln cmpd="sng">
              <a:solidFill>
                <a:srgbClr val="00804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8B8BF4-2B76-4C43-8129-74EC9BCF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605" y="1272242"/>
            <a:ext cx="5430790" cy="4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AA7C-4924-9A4D-B5CB-456F610A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asymmetry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C3FE-FC23-5043-84E8-F7B3A2053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asymmetry tends to be small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Because of the cancelation between u and d quarks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5B0F1-D045-7A4A-B3FA-DAE0D66A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A943B4-3282-504D-879F-D44FBB8EE623}"/>
              </a:ext>
            </a:extLst>
          </p:cNvPr>
          <p:cNvGrpSpPr/>
          <p:nvPr/>
        </p:nvGrpSpPr>
        <p:grpSpPr>
          <a:xfrm>
            <a:off x="1744908" y="2059192"/>
            <a:ext cx="5654184" cy="3564382"/>
            <a:chOff x="1248918" y="1389888"/>
            <a:chExt cx="5654184" cy="3564382"/>
          </a:xfr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B9B0BF-79E2-3944-B776-E2D9F2AD2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8918" y="1389888"/>
              <a:ext cx="5654184" cy="35643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FCE2F5-A05C-5A44-9B62-6E3A5E7355E2}"/>
                </a:ext>
              </a:extLst>
            </p:cNvPr>
            <p:cNvSpPr txBox="1"/>
            <p:nvPr/>
          </p:nvSpPr>
          <p:spPr>
            <a:xfrm>
              <a:off x="2072640" y="1560576"/>
              <a:ext cx="1243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STAR 2018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E1E829-BEDE-C34E-A7B9-B9F3465A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326" y="5881817"/>
            <a:ext cx="1820490" cy="2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0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F6CA-49C7-D342-99B3-FB4860598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flavor separation, how?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DAEF1-BD2E-0647-A009-27D89042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33CA7C-0A29-0940-87C1-6FFB044ACD84}"/>
              </a:ext>
            </a:extLst>
          </p:cNvPr>
          <p:cNvGrpSpPr/>
          <p:nvPr/>
        </p:nvGrpSpPr>
        <p:grpSpPr>
          <a:xfrm>
            <a:off x="1197887" y="4437879"/>
            <a:ext cx="6074477" cy="1975680"/>
            <a:chOff x="804098" y="1229583"/>
            <a:chExt cx="6074477" cy="1975680"/>
          </a:xfr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08B4CA-742E-ED4C-B263-3814D77F6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098" y="1229583"/>
              <a:ext cx="4098798" cy="1975680"/>
            </a:xfrm>
            <a:prstGeom prst="rect">
              <a:avLst/>
            </a:prstGeom>
            <a:effectLst/>
          </p:spPr>
        </p:pic>
        <p:pic>
          <p:nvPicPr>
            <p:cNvPr id="2050" name="Picture 2" descr="What Impossible Meant to Feynman - Issue 68: Context - Nautilus">
              <a:extLst>
                <a:ext uri="{FF2B5EF4-FFF2-40B4-BE49-F238E27FC236}">
                  <a16:creationId xmlns:a16="http://schemas.microsoft.com/office/drawing/2014/main" id="{8D973054-468E-3945-A26E-C455CA48E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896" y="1229584"/>
              <a:ext cx="1975679" cy="197567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4194181-7241-5C47-B25B-BEFE845382E9}"/>
              </a:ext>
            </a:extLst>
          </p:cNvPr>
          <p:cNvSpPr/>
          <p:nvPr/>
        </p:nvSpPr>
        <p:spPr>
          <a:xfrm>
            <a:off x="4235126" y="356474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00804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599F92-E7F8-2047-9174-0C63DB57360E}"/>
              </a:ext>
            </a:extLst>
          </p:cNvPr>
          <p:cNvGrpSpPr/>
          <p:nvPr/>
        </p:nvGrpSpPr>
        <p:grpSpPr>
          <a:xfrm>
            <a:off x="360330" y="861824"/>
            <a:ext cx="8449434" cy="2519534"/>
            <a:chOff x="360330" y="861824"/>
            <a:chExt cx="8449434" cy="2519534"/>
          </a:xfrm>
        </p:grpSpPr>
        <p:pic>
          <p:nvPicPr>
            <p:cNvPr id="2054" name="Picture 6" descr="Brainstorming App Ideas">
              <a:extLst>
                <a:ext uri="{FF2B5EF4-FFF2-40B4-BE49-F238E27FC236}">
                  <a16:creationId xmlns:a16="http://schemas.microsoft.com/office/drawing/2014/main" id="{560DD259-CA37-DD4D-8C01-DBFDA269A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49" y="1500962"/>
              <a:ext cx="3710544" cy="18803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B7962BB8-6537-8E48-9108-F183AAA8CDD3}"/>
                </a:ext>
              </a:extLst>
            </p:cNvPr>
            <p:cNvSpPr txBox="1">
              <a:spLocks/>
            </p:cNvSpPr>
            <p:nvPr/>
          </p:nvSpPr>
          <p:spPr>
            <a:xfrm>
              <a:off x="360330" y="861824"/>
              <a:ext cx="8449434" cy="5048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Brainstorm</a:t>
              </a:r>
              <a:endParaRPr lang="en-US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326F95-0FC2-FA43-B67A-7D47CC013735}"/>
              </a:ext>
            </a:extLst>
          </p:cNvPr>
          <p:cNvGrpSpPr/>
          <p:nvPr/>
        </p:nvGrpSpPr>
        <p:grpSpPr>
          <a:xfrm>
            <a:off x="3066822" y="888943"/>
            <a:ext cx="5413536" cy="3252574"/>
            <a:chOff x="3066822" y="888943"/>
            <a:chExt cx="5413536" cy="32525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83A6133-F466-3847-AE68-19D7B71F501C}"/>
                </a:ext>
              </a:extLst>
            </p:cNvPr>
            <p:cNvGrpSpPr/>
            <p:nvPr/>
          </p:nvGrpSpPr>
          <p:grpSpPr>
            <a:xfrm>
              <a:off x="3066822" y="888943"/>
              <a:ext cx="5413536" cy="3252574"/>
              <a:chOff x="3066822" y="888943"/>
              <a:chExt cx="5413536" cy="325257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7FCD430-641F-4D40-A1D3-8E8A1FC0AA36}"/>
                  </a:ext>
                </a:extLst>
              </p:cNvPr>
              <p:cNvGrpSpPr/>
              <p:nvPr/>
            </p:nvGrpSpPr>
            <p:grpSpPr>
              <a:xfrm>
                <a:off x="3066822" y="888943"/>
                <a:ext cx="5413536" cy="3252574"/>
                <a:chOff x="3066822" y="888943"/>
                <a:chExt cx="5413536" cy="3252574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754B78E5-9716-D947-AFE1-ECCDDA9AA898}"/>
                    </a:ext>
                  </a:extLst>
                </p:cNvPr>
                <p:cNvGrpSpPr/>
                <p:nvPr/>
              </p:nvGrpSpPr>
              <p:grpSpPr>
                <a:xfrm>
                  <a:off x="3066822" y="888943"/>
                  <a:ext cx="5413536" cy="3252574"/>
                  <a:chOff x="3066822" y="888943"/>
                  <a:chExt cx="5413536" cy="3252574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4E42B2EA-FC3E-744E-8DEC-E84DEC7D7C3C}"/>
                      </a:ext>
                    </a:extLst>
                  </p:cNvPr>
                  <p:cNvGrpSpPr/>
                  <p:nvPr/>
                </p:nvGrpSpPr>
                <p:grpSpPr>
                  <a:xfrm>
                    <a:off x="3066822" y="1227565"/>
                    <a:ext cx="5413536" cy="2913952"/>
                    <a:chOff x="3066822" y="1227565"/>
                    <a:chExt cx="5413536" cy="2913952"/>
                  </a:xfrm>
                </p:grpSpPr>
                <p:cxnSp>
                  <p:nvCxnSpPr>
                    <p:cNvPr id="9" name="Straight Arrow Connector 8">
                      <a:extLst>
                        <a:ext uri="{FF2B5EF4-FFF2-40B4-BE49-F238E27FC236}">
                          <a16:creationId xmlns:a16="http://schemas.microsoft.com/office/drawing/2014/main" id="{415B818E-F440-4E47-88D2-622B8E84F0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89847" y="2459664"/>
                      <a:ext cx="883743" cy="0"/>
                    </a:xfrm>
                    <a:prstGeom prst="straightConnector1">
                      <a:avLst/>
                    </a:prstGeom>
                    <a:ln cmpd="sng">
                      <a:solidFill>
                        <a:srgbClr val="FF0000"/>
                      </a:solidFill>
                      <a:tailEnd type="triangle" w="med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59008983-0EB4-7845-A0BB-1ED35B0583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380817" y="1227565"/>
                      <a:ext cx="1408330" cy="2452151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2C93D224-18CD-0C40-8F22-C780BA72F4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9640" y="2545000"/>
                      <a:ext cx="1281120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jet charge</a:t>
                      </a:r>
                    </a:p>
                  </p:txBody>
                </p:sp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ADB2309F-03B8-9E42-BB44-4FB054B6C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6822" y="3833740"/>
                      <a:ext cx="54135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008040"/>
                          </a:solidFill>
                        </a:rPr>
                        <a:t>counting particle charges reconstructs initiating quark charge</a:t>
                      </a:r>
                    </a:p>
                  </p:txBody>
                </p:sp>
              </p:grp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4E760FA4-AC7B-C14B-B814-DEB44758A257}"/>
                      </a:ext>
                    </a:extLst>
                  </p:cNvPr>
                  <p:cNvSpPr txBox="1"/>
                  <p:nvPr/>
                </p:nvSpPr>
                <p:spPr>
                  <a:xfrm>
                    <a:off x="6019794" y="888943"/>
                    <a:ext cx="246056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0432FF"/>
                        </a:solidFill>
                      </a:rPr>
                      <a:t>Kang</a:t>
                    </a:r>
                    <a:r>
                      <a:rPr lang="en-US" sz="1100" dirty="0">
                        <a:solidFill>
                          <a:srgbClr val="0432FF"/>
                        </a:solidFill>
                      </a:rPr>
                      <a:t>, Liu, </a:t>
                    </a:r>
                    <a:r>
                      <a:rPr lang="en-US" sz="1100" dirty="0" err="1">
                        <a:solidFill>
                          <a:srgbClr val="0432FF"/>
                        </a:solidFill>
                      </a:rPr>
                      <a:t>Mantry</a:t>
                    </a:r>
                    <a:r>
                      <a:rPr lang="en-US" sz="1100" dirty="0">
                        <a:solidFill>
                          <a:srgbClr val="0432FF"/>
                        </a:solidFill>
                      </a:rPr>
                      <a:t>, Shao, PRL, 20</a:t>
                    </a:r>
                  </a:p>
                </p:txBody>
              </p:sp>
            </p:grp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CA88EF9-4C4A-FC41-84BA-6044D8D3F2BE}"/>
                    </a:ext>
                  </a:extLst>
                </p:cNvPr>
                <p:cNvSpPr txBox="1"/>
                <p:nvPr/>
              </p:nvSpPr>
              <p:spPr>
                <a:xfrm>
                  <a:off x="7084981" y="3275111"/>
                  <a:ext cx="75436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u or d</a:t>
                  </a:r>
                </a:p>
              </p:txBody>
            </p:sp>
          </p:grp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434D5D2-1A00-E94B-9054-8C185166CC8A}"/>
                  </a:ext>
                </a:extLst>
              </p:cNvPr>
              <p:cNvSpPr/>
              <p:nvPr/>
            </p:nvSpPr>
            <p:spPr>
              <a:xfrm>
                <a:off x="4993668" y="1438940"/>
                <a:ext cx="298358" cy="298358"/>
              </a:xfrm>
              <a:prstGeom prst="ellips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u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69065C9-19E2-E541-9B84-743ADEB4D783}"/>
                  </a:ext>
                </a:extLst>
              </p:cNvPr>
              <p:cNvSpPr/>
              <p:nvPr/>
            </p:nvSpPr>
            <p:spPr>
              <a:xfrm>
                <a:off x="5018699" y="1963523"/>
                <a:ext cx="298358" cy="2983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42E7A0-7601-5E4D-A5AA-C6D3CD65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0200" y="1366626"/>
              <a:ext cx="350520" cy="3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365DE9-8794-3C43-BD16-1B5712AA1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0952" y="1888164"/>
              <a:ext cx="3429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0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04FD-2C94-F347-A08D-340259F5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charge: a flavor prism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8C23-CE80-5C4C-803A-20B4CB0C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light prism (general physics)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Jet charge definition</a:t>
            </a:r>
          </a:p>
          <a:p>
            <a:pPr lvl="1"/>
            <a:r>
              <a:rPr lang="en-US" dirty="0"/>
              <a:t>A weighted sum of charges for hadrons inside the jet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E4A2A-4787-ED46-9DB8-8F8315DB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83C66-8C27-2E4F-9CE9-19513733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92" y="4982984"/>
            <a:ext cx="1885950" cy="636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09EF6-877B-8848-9373-ADB05FB5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90" y="5963528"/>
            <a:ext cx="1036828" cy="518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4AD28-1857-3D4A-AAED-E8FD43E06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79" y="6128214"/>
            <a:ext cx="1801811" cy="189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47B54A-2E39-2542-A9E1-6B1104B63806}"/>
              </a:ext>
            </a:extLst>
          </p:cNvPr>
          <p:cNvSpPr txBox="1"/>
          <p:nvPr/>
        </p:nvSpPr>
        <p:spPr>
          <a:xfrm>
            <a:off x="3511246" y="5459456"/>
            <a:ext cx="1914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Charge of the hadron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7182F9-841B-5A48-9061-CF7F862021EE}"/>
              </a:ext>
            </a:extLst>
          </p:cNvPr>
          <p:cNvCxnSpPr>
            <a:cxnSpLocks/>
          </p:cNvCxnSpPr>
          <p:nvPr/>
        </p:nvCxnSpPr>
        <p:spPr>
          <a:xfrm>
            <a:off x="3240018" y="5327304"/>
            <a:ext cx="332188" cy="216824"/>
          </a:xfrm>
          <a:prstGeom prst="straightConnector1">
            <a:avLst/>
          </a:prstGeom>
          <a:ln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50F6B5-FBFF-814C-A25B-8D5CA72DCDF6}"/>
              </a:ext>
            </a:extLst>
          </p:cNvPr>
          <p:cNvGrpSpPr/>
          <p:nvPr/>
        </p:nvGrpSpPr>
        <p:grpSpPr>
          <a:xfrm>
            <a:off x="2476913" y="1321028"/>
            <a:ext cx="3982810" cy="2675951"/>
            <a:chOff x="3535630" y="1310833"/>
            <a:chExt cx="3982810" cy="26759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F45452A-F99D-AC40-A454-A56C188CBB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35630" y="1310833"/>
              <a:ext cx="3982810" cy="2675951"/>
              <a:chOff x="0" y="357187"/>
              <a:chExt cx="9144000" cy="6143625"/>
            </a:xfr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EB4C1CA-4397-1246-A2B1-7FF34BDCA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57187"/>
                <a:ext cx="9144000" cy="6143625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D268C3-7F4C-E74C-B0D4-FC193E16C0CD}"/>
                  </a:ext>
                </a:extLst>
              </p:cNvPr>
              <p:cNvCxnSpPr/>
              <p:nvPr/>
            </p:nvCxnSpPr>
            <p:spPr>
              <a:xfrm flipV="1">
                <a:off x="0" y="2734055"/>
                <a:ext cx="3803904" cy="1267968"/>
              </a:xfrm>
              <a:prstGeom prst="line">
                <a:avLst/>
              </a:prstGeom>
              <a:ln w="539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78D61D-07DF-484E-98D9-EF8C2FDF93BA}"/>
                </a:ext>
              </a:extLst>
            </p:cNvPr>
            <p:cNvSpPr txBox="1"/>
            <p:nvPr/>
          </p:nvSpPr>
          <p:spPr>
            <a:xfrm rot="20520000">
              <a:off x="3669861" y="2194768"/>
              <a:ext cx="1346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white light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237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4690-689F-FC4D-A1EA-B2745EA9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charge at the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0ADE6-E58F-A94D-A6DB-7AD9EC158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36" y="1390388"/>
            <a:ext cx="4219204" cy="424989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To get started, we decide to first look at jet production at the EIC</a:t>
            </a:r>
          </a:p>
          <a:p>
            <a:pPr lvl="1"/>
            <a:r>
              <a:rPr lang="en-US" dirty="0" err="1"/>
              <a:t>e+p</a:t>
            </a:r>
            <a:r>
              <a:rPr lang="en-US" dirty="0"/>
              <a:t> collisions: simpler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380F-986B-3C4F-AC69-AE4C61A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825E33-3917-BE42-90AC-C80505A85645}"/>
              </a:ext>
            </a:extLst>
          </p:cNvPr>
          <p:cNvSpPr txBox="1">
            <a:spLocks/>
          </p:cNvSpPr>
          <p:nvPr/>
        </p:nvSpPr>
        <p:spPr>
          <a:xfrm>
            <a:off x="4641606" y="1390388"/>
            <a:ext cx="4215384" cy="42498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Jet charge distribution of u and d jets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00DEEA-365D-A743-8E61-90A47282F4C3}"/>
              </a:ext>
            </a:extLst>
          </p:cNvPr>
          <p:cNvGrpSpPr/>
          <p:nvPr/>
        </p:nvGrpSpPr>
        <p:grpSpPr>
          <a:xfrm>
            <a:off x="4680398" y="2759804"/>
            <a:ext cx="4119500" cy="2691407"/>
            <a:chOff x="4701740" y="2581536"/>
            <a:chExt cx="4119500" cy="26914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83E209-667E-D54A-8248-E8C20DFE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1740" y="2581536"/>
              <a:ext cx="4119500" cy="269140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00C66C-F303-0F43-B01B-C625809C8167}"/>
                </a:ext>
              </a:extLst>
            </p:cNvPr>
            <p:cNvCxnSpPr/>
            <p:nvPr/>
          </p:nvCxnSpPr>
          <p:spPr>
            <a:xfrm flipV="1">
              <a:off x="7315200" y="4882799"/>
              <a:ext cx="0" cy="390144"/>
            </a:xfrm>
            <a:prstGeom prst="straightConnector1">
              <a:avLst/>
            </a:prstGeom>
            <a:ln cmpd="sng">
              <a:solidFill>
                <a:srgbClr val="0432FF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F2E3CE-7A70-5641-A35D-791A87D5E352}"/>
                </a:ext>
              </a:extLst>
            </p:cNvPr>
            <p:cNvCxnSpPr/>
            <p:nvPr/>
          </p:nvCxnSpPr>
          <p:spPr>
            <a:xfrm flipV="1">
              <a:off x="6541008" y="4882799"/>
              <a:ext cx="0" cy="390144"/>
            </a:xfrm>
            <a:prstGeom prst="straightConnector1">
              <a:avLst/>
            </a:prstGeom>
            <a:ln cmpd="sng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294368-D997-7C46-B178-8FDC53EFF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62" y="3276060"/>
            <a:ext cx="3780152" cy="1745593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39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D678-629C-3FC7-E63B-68F80643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3D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D3216-8E6D-E8AD-D839-30B980FC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756BE6E-048F-F322-DCC6-8FDAC81C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95" y="882402"/>
            <a:ext cx="6060209" cy="535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289ADC-D9BD-FA9B-685D-DC8F7B1227F8}"/>
              </a:ext>
            </a:extLst>
          </p:cNvPr>
          <p:cNvSpPr txBox="1"/>
          <p:nvPr/>
        </p:nvSpPr>
        <p:spPr>
          <a:xfrm>
            <a:off x="6363731" y="6322648"/>
            <a:ext cx="2427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Designed by M. Arratia</a:t>
            </a:r>
          </a:p>
        </p:txBody>
      </p:sp>
    </p:spTree>
    <p:extLst>
      <p:ext uri="{BB962C8B-B14F-4D97-AF65-F5344CB8AC3E}">
        <p14:creationId xmlns:p14="http://schemas.microsoft.com/office/powerpoint/2010/main" val="2027225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862E-AAB7-F54D-A4E6-54414AA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production with jet charge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E62B-7102-A740-A70E-1E643E3E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Back-to-back </a:t>
            </a:r>
            <a:r>
              <a:rPr lang="en-US" dirty="0" err="1"/>
              <a:t>lepton+jet</a:t>
            </a:r>
            <a:r>
              <a:rPr lang="en-US" dirty="0"/>
              <a:t> production at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A772F-BC2C-EB40-A055-77A725B0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39926-CA72-304C-9FEC-9B7C0613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023" y="2077140"/>
            <a:ext cx="2850197" cy="2703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F7240-CAF5-4B45-B0CD-A5B943F41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72" y="1333969"/>
            <a:ext cx="6195182" cy="9601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30478-3757-1E7A-BC37-567DF975D66C}"/>
              </a:ext>
            </a:extLst>
          </p:cNvPr>
          <p:cNvGrpSpPr/>
          <p:nvPr/>
        </p:nvGrpSpPr>
        <p:grpSpPr>
          <a:xfrm>
            <a:off x="194876" y="5227540"/>
            <a:ext cx="8607354" cy="1189213"/>
            <a:chOff x="275323" y="5246871"/>
            <a:chExt cx="8607354" cy="118921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09D7F006-A26D-E9C5-9D4D-C7973884C706}"/>
                </a:ext>
              </a:extLst>
            </p:cNvPr>
            <p:cNvSpPr txBox="1">
              <a:spLocks/>
            </p:cNvSpPr>
            <p:nvPr/>
          </p:nvSpPr>
          <p:spPr>
            <a:xfrm>
              <a:off x="275323" y="5246871"/>
              <a:ext cx="8607354" cy="118921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Organize the cross section via jet charge bin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29F86F-95C0-4028-3CFD-10C621AD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1840" y="5732653"/>
              <a:ext cx="4474000" cy="5195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8B9E47-43F9-A1CA-5410-7A901B3431CA}"/>
                </a:ext>
              </a:extLst>
            </p:cNvPr>
            <p:cNvSpPr txBox="1"/>
            <p:nvPr/>
          </p:nvSpPr>
          <p:spPr>
            <a:xfrm>
              <a:off x="6752302" y="5314639"/>
              <a:ext cx="21303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432FF"/>
                  </a:solidFill>
                </a:rPr>
                <a:t>Kang</a:t>
              </a:r>
              <a:r>
                <a:rPr lang="en-US" sz="1100" dirty="0">
                  <a:solidFill>
                    <a:srgbClr val="0432FF"/>
                  </a:solidFill>
                </a:rPr>
                <a:t>, Liu, </a:t>
              </a:r>
              <a:r>
                <a:rPr lang="en-US" sz="1100" dirty="0" err="1">
                  <a:solidFill>
                    <a:srgbClr val="0432FF"/>
                  </a:solidFill>
                </a:rPr>
                <a:t>Mantry</a:t>
              </a:r>
              <a:r>
                <a:rPr lang="en-US" sz="1100" dirty="0">
                  <a:solidFill>
                    <a:srgbClr val="0432FF"/>
                  </a:solidFill>
                </a:rPr>
                <a:t>, Shao, 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808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DC9E-FA5A-7341-A0B2-E79DFB7D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sensitivity for d quark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D899-62EC-6F42-988A-C98987A85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54" y="795920"/>
            <a:ext cx="8791204" cy="10182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Spin asymmetry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No jet charge selection</a:t>
            </a:r>
            <a:r>
              <a:rPr lang="en-US" dirty="0"/>
              <a:t>: taking out d quark, small change, thus no sensitivity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With negative jet charge bin selection</a:t>
            </a:r>
            <a:r>
              <a:rPr lang="en-US" dirty="0"/>
              <a:t>: dramatic change, much greater sensitivity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3517-0046-3B47-94DD-D29FEEDB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751A0-E658-3A41-8675-F596FE9A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600" y="1753142"/>
            <a:ext cx="3330800" cy="401626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941EC-A5BA-0144-AD69-6B6C74FB418F}"/>
              </a:ext>
            </a:extLst>
          </p:cNvPr>
          <p:cNvSpPr txBox="1"/>
          <p:nvPr/>
        </p:nvSpPr>
        <p:spPr>
          <a:xfrm>
            <a:off x="6591341" y="1873831"/>
            <a:ext cx="2130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32FF"/>
                </a:solidFill>
              </a:rPr>
              <a:t>Kang</a:t>
            </a:r>
            <a:r>
              <a:rPr lang="en-US" sz="1100" dirty="0">
                <a:solidFill>
                  <a:srgbClr val="0432FF"/>
                </a:solidFill>
              </a:rPr>
              <a:t>, Liu, </a:t>
            </a:r>
            <a:r>
              <a:rPr lang="en-US" sz="1100" dirty="0" err="1">
                <a:solidFill>
                  <a:srgbClr val="0432FF"/>
                </a:solidFill>
              </a:rPr>
              <a:t>Mantry</a:t>
            </a:r>
            <a:r>
              <a:rPr lang="en-US" sz="1100" dirty="0">
                <a:solidFill>
                  <a:srgbClr val="0432FF"/>
                </a:solidFill>
              </a:rPr>
              <a:t>, Shao, 20</a:t>
            </a:r>
          </a:p>
        </p:txBody>
      </p:sp>
    </p:spTree>
    <p:extLst>
      <p:ext uri="{BB962C8B-B14F-4D97-AF65-F5344CB8AC3E}">
        <p14:creationId xmlns:p14="http://schemas.microsoft.com/office/powerpoint/2010/main" val="3322340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5F4A-0BB4-307B-5B4B-F2F1B41B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6348B-69BE-BBA6-ECE9-19EA6257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E6349-E809-311C-2438-2720627F884E}"/>
              </a:ext>
            </a:extLst>
          </p:cNvPr>
          <p:cNvSpPr txBox="1"/>
          <p:nvPr/>
        </p:nvSpPr>
        <p:spPr>
          <a:xfrm>
            <a:off x="6237934" y="5307697"/>
            <a:ext cx="2564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STAR, </a:t>
            </a:r>
            <a:r>
              <a:rPr lang="en-US" sz="1400" dirty="0" err="1">
                <a:solidFill>
                  <a:srgbClr val="0432FF"/>
                </a:solidFill>
              </a:rPr>
              <a:t>arXiv</a:t>
            </a:r>
            <a:r>
              <a:rPr lang="en-US" sz="1400" dirty="0">
                <a:solidFill>
                  <a:srgbClr val="0432FF"/>
                </a:solidFill>
              </a:rPr>
              <a:t>: 2305.10359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6A78D-554E-7854-3854-C40D6533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0" y="5982422"/>
            <a:ext cx="1885950" cy="636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5BA60-B4C2-B5BC-EBB0-D7CF27E4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923" y="5982422"/>
            <a:ext cx="1036828" cy="518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483E8-A9A7-D3A7-741E-62BD4B566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31" y="6341563"/>
            <a:ext cx="1801811" cy="1890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88CCF4-7CC9-BDC5-CB14-C8B8EA6F1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5461585"/>
            <a:ext cx="8449434" cy="602600"/>
          </a:xfrm>
        </p:spPr>
        <p:txBody>
          <a:bodyPr/>
          <a:lstStyle/>
          <a:p>
            <a:r>
              <a:rPr lang="en-US" dirty="0"/>
              <a:t>Jet charge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D7411-840A-FB50-90A0-8EE13DFE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54" y="914645"/>
            <a:ext cx="27432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B55BF-E056-069C-1DB6-8FCB07540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42" y="909658"/>
            <a:ext cx="3987800" cy="152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B82DC-530A-C472-17B7-1849B97F7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25" y="2571159"/>
            <a:ext cx="3216058" cy="2613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B85F7-9E97-3A66-3CE4-5B7014D29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0414" y="2629485"/>
            <a:ext cx="3627483" cy="2609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474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5F4A-0BB4-307B-5B4B-F2F1B41B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kappa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6348B-69BE-BBA6-ECE9-19EA6257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C05DB-E559-8AC8-3E0D-80AD8AC7288F}"/>
              </a:ext>
            </a:extLst>
          </p:cNvPr>
          <p:cNvSpPr txBox="1">
            <a:spLocks/>
          </p:cNvSpPr>
          <p:nvPr/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Smaller kappa is better: kappa ~ 0.3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3F8E0B-6B61-121D-24D1-2B9BFE9CC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6" y="1643269"/>
            <a:ext cx="5478172" cy="14709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E5A26-B047-1E96-4581-E3B44A127D3C}"/>
              </a:ext>
            </a:extLst>
          </p:cNvPr>
          <p:cNvSpPr txBox="1"/>
          <p:nvPr/>
        </p:nvSpPr>
        <p:spPr>
          <a:xfrm>
            <a:off x="5657476" y="954530"/>
            <a:ext cx="3281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</a:t>
            </a:r>
            <a:r>
              <a:rPr lang="en-US" sz="1200" dirty="0" err="1">
                <a:solidFill>
                  <a:srgbClr val="0432FF"/>
                </a:solidFill>
              </a:rPr>
              <a:t>Larkoski</a:t>
            </a:r>
            <a:r>
              <a:rPr lang="en-US" sz="1200" dirty="0">
                <a:solidFill>
                  <a:srgbClr val="0432FF"/>
                </a:solidFill>
              </a:rPr>
              <a:t>, Yang, PRL, 2301.09649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73C0A6-173D-5789-2F71-2A2E1B8D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04" y="1302312"/>
            <a:ext cx="2656933" cy="2546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CCEAD-5FB9-B67A-7B71-EAEC46BB2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204" y="3972684"/>
            <a:ext cx="2667000" cy="21469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409AB1-A224-E5D9-87D1-78CE9C8F3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882" y="3985790"/>
            <a:ext cx="2667000" cy="2146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986D58-0768-1A24-639C-2C4FEB37E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82" y="3985790"/>
            <a:ext cx="2667000" cy="214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81DE5-5377-0C92-C180-F766E4520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683" y="3284812"/>
            <a:ext cx="1360397" cy="4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77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4690-689F-FC4D-A1EA-B2745EA9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theory with jet charge 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380F-986B-3C4F-AC69-AE4C61A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6D1EB1-9E94-7F4B-957E-291B54BC964C}"/>
              </a:ext>
            </a:extLst>
          </p:cNvPr>
          <p:cNvSpPr txBox="1">
            <a:spLocks/>
          </p:cNvSpPr>
          <p:nvPr/>
        </p:nvSpPr>
        <p:spPr>
          <a:xfrm>
            <a:off x="268323" y="857752"/>
            <a:ext cx="8607354" cy="38056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Via jet charge, this would allow us to separate contributions of u and d spin TMDs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7EBB5E8-8F92-D7F8-F5BC-ADF55152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79" y="2093970"/>
            <a:ext cx="5768842" cy="3676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35F0CD-AD34-2747-248A-8894828FCBAF}"/>
              </a:ext>
            </a:extLst>
          </p:cNvPr>
          <p:cNvSpPr txBox="1"/>
          <p:nvPr/>
        </p:nvSpPr>
        <p:spPr>
          <a:xfrm>
            <a:off x="5497523" y="1273937"/>
            <a:ext cx="3082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Lee, Shao, Terry, JHEP 2021</a:t>
            </a:r>
          </a:p>
        </p:txBody>
      </p:sp>
    </p:spTree>
    <p:extLst>
      <p:ext uri="{BB962C8B-B14F-4D97-AF65-F5344CB8AC3E}">
        <p14:creationId xmlns:p14="http://schemas.microsoft.com/office/powerpoint/2010/main" val="852341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6364-1378-B2A0-1276-ADBA6493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Neutrino-tagged jets at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0A402-D1E1-DFFB-9027-D7A4245C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use charged current DIS for flavor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AFC2C-8018-CCAF-D833-35442168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10CF1-5997-E153-10A2-463CC0258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301" y="2289522"/>
            <a:ext cx="3759200" cy="344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7D5FE-FC4F-4D42-55C9-B60F90FC3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73" y="2530348"/>
            <a:ext cx="3238500" cy="287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02C57D-F92B-B89D-555C-E460D05D8DBF}"/>
              </a:ext>
            </a:extLst>
          </p:cNvPr>
          <p:cNvSpPr txBox="1"/>
          <p:nvPr/>
        </p:nvSpPr>
        <p:spPr>
          <a:xfrm>
            <a:off x="4687354" y="1307662"/>
            <a:ext cx="3893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Paul,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Zhao, PRD, 23</a:t>
            </a:r>
          </a:p>
        </p:txBody>
      </p:sp>
    </p:spTree>
    <p:extLst>
      <p:ext uri="{BB962C8B-B14F-4D97-AF65-F5344CB8AC3E}">
        <p14:creationId xmlns:p14="http://schemas.microsoft.com/office/powerpoint/2010/main" val="1690329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4382-8A7F-E94C-82AE-9D4365C0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68EE-4D3D-0645-88F9-7268DD178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progress has been made for TMD structure of the proton</a:t>
            </a:r>
          </a:p>
          <a:p>
            <a:r>
              <a:rPr lang="en-US" dirty="0"/>
              <a:t>Current: HERMES, COMPASS, </a:t>
            </a:r>
            <a:r>
              <a:rPr lang="en-US" dirty="0" err="1"/>
              <a:t>Jlab</a:t>
            </a:r>
            <a:r>
              <a:rPr lang="en-US" dirty="0"/>
              <a:t> 12, HERA, RHIC spin, and LHC provide great experimental measurements for TMD physics</a:t>
            </a:r>
          </a:p>
          <a:p>
            <a:r>
              <a:rPr lang="en-US" dirty="0"/>
              <a:t>Novel new opportunities: use jet/substructure for TMDs (synergy with high-energy QCD community)</a:t>
            </a:r>
          </a:p>
          <a:p>
            <a:r>
              <a:rPr lang="en-US" dirty="0"/>
              <a:t>Looking forward to the bright future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69B11-8E73-A44F-8842-5F872685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8B9F2E-E65D-714E-8BE5-118F089585DF}"/>
              </a:ext>
            </a:extLst>
          </p:cNvPr>
          <p:cNvGrpSpPr/>
          <p:nvPr/>
        </p:nvGrpSpPr>
        <p:grpSpPr>
          <a:xfrm>
            <a:off x="271842" y="3880780"/>
            <a:ext cx="5165238" cy="1959497"/>
            <a:chOff x="395151" y="3825212"/>
            <a:chExt cx="7143402" cy="27934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661BE6-DD53-F64E-B0D0-0E8602BD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51" y="3838497"/>
              <a:ext cx="4591377" cy="2780149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984902C-06F7-6E40-A8AC-C09B7122F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090" y="3825212"/>
              <a:ext cx="2409463" cy="2780149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86F20-59E1-254A-8DAC-191BBB84918E}"/>
              </a:ext>
            </a:extLst>
          </p:cNvPr>
          <p:cNvSpPr/>
          <p:nvPr/>
        </p:nvSpPr>
        <p:spPr>
          <a:xfrm>
            <a:off x="5612883" y="5887668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</a:p>
        </p:txBody>
      </p:sp>
      <p:pic>
        <p:nvPicPr>
          <p:cNvPr id="5" name="Picture 4" descr="The future is bright - Blue Seat Blogs">
            <a:extLst>
              <a:ext uri="{FF2B5EF4-FFF2-40B4-BE49-F238E27FC236}">
                <a16:creationId xmlns:a16="http://schemas.microsoft.com/office/drawing/2014/main" id="{05A03AE4-7E40-5132-6566-506E374D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73" y="3904453"/>
            <a:ext cx="2564070" cy="1935824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61C00-5E7F-F72B-73EB-F2870488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FC01C-2DD4-160A-E620-21A330A9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3706B-100A-48FC-61F6-3974EC3C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36" y="1066800"/>
            <a:ext cx="3746500" cy="472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32729-69F0-137D-6030-96225DD93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00" y="1086273"/>
            <a:ext cx="4532630" cy="165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05A9B-6CC9-2683-5F35-306D60D51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36" y="2883578"/>
            <a:ext cx="1130300" cy="69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8EBD92-84E1-7DE0-A89E-6A3B74F44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165" y="3579927"/>
            <a:ext cx="3230999" cy="21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D8FF-53D9-3D4F-AC0F-28DDA532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jets and why jets?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69B3-8E5B-1C43-9865-8FBECA1C6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Look at high energy events in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4ED5C-B26B-D647-BB3F-FB90BFC0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dijet_shorter" descr="dijet_shorter">
            <a:hlinkClick r:id="" action="ppaction://media"/>
            <a:extLst>
              <a:ext uri="{FF2B5EF4-FFF2-40B4-BE49-F238E27FC236}">
                <a16:creationId xmlns:a16="http://schemas.microsoft.com/office/drawing/2014/main" id="{F49C72E8-FAA4-3843-B7A8-811E107CB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25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753A-8681-FE43-AA65-96BC9738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the event: jets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E7E3-D199-1446-A006-EB8EBF4F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811494"/>
            <a:ext cx="8449434" cy="1839954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Jets are something that happen in high energy events</a:t>
            </a:r>
          </a:p>
          <a:p>
            <a:pPr lvl="1"/>
            <a:r>
              <a:rPr lang="en-US" dirty="0"/>
              <a:t>a dominant phenomenon in high energy collisions</a:t>
            </a:r>
          </a:p>
          <a:p>
            <a:r>
              <a:rPr lang="en-US" sz="1900" dirty="0"/>
              <a:t>Jets: collimated spray of particles flying roughly in the same direction</a:t>
            </a:r>
          </a:p>
          <a:p>
            <a:pPr lvl="1"/>
            <a:r>
              <a:rPr lang="en-US" dirty="0"/>
              <a:t>Sometimes, we could even eyeball the collimated sprays </a:t>
            </a:r>
          </a:p>
          <a:p>
            <a:pPr lvl="1"/>
            <a:r>
              <a:rPr lang="en-US" dirty="0"/>
              <a:t>They reflect configurations of quarks and gluons produced in the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B88E4-73D9-DD4D-8690-2C22A530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17556E-36F3-7049-B366-4CD34EF2D6BB}"/>
              </a:ext>
            </a:extLst>
          </p:cNvPr>
          <p:cNvGrpSpPr/>
          <p:nvPr/>
        </p:nvGrpSpPr>
        <p:grpSpPr>
          <a:xfrm>
            <a:off x="402337" y="2651448"/>
            <a:ext cx="4169663" cy="3915825"/>
            <a:chOff x="406637" y="2643748"/>
            <a:chExt cx="4169663" cy="39158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056DC4-6DB4-1748-84AD-0C6C37336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37" y="2643748"/>
              <a:ext cx="4165363" cy="1824407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DA4303-23B8-154A-BC32-C0F054C82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37" y="4570183"/>
              <a:ext cx="4169663" cy="1989390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2250E1-10CF-D24B-BE55-A6BA18B59F7A}"/>
                </a:ext>
              </a:extLst>
            </p:cNvPr>
            <p:cNvSpPr/>
            <p:nvPr/>
          </p:nvSpPr>
          <p:spPr>
            <a:xfrm>
              <a:off x="3899609" y="6140689"/>
              <a:ext cx="64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LHC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1CA8ED-77A9-7348-9246-35BF684189A6}"/>
              </a:ext>
            </a:extLst>
          </p:cNvPr>
          <p:cNvGrpSpPr/>
          <p:nvPr/>
        </p:nvGrpSpPr>
        <p:grpSpPr>
          <a:xfrm>
            <a:off x="4739886" y="3027970"/>
            <a:ext cx="4116185" cy="3018536"/>
            <a:chOff x="4739886" y="3027970"/>
            <a:chExt cx="4116185" cy="30185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6050CD-3A07-7647-AAA5-9893AE9A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9886" y="3027970"/>
              <a:ext cx="4116185" cy="3018536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F63965-82CD-DC46-8C8C-0A77BB5C0343}"/>
                </a:ext>
              </a:extLst>
            </p:cNvPr>
            <p:cNvSpPr/>
            <p:nvPr/>
          </p:nvSpPr>
          <p:spPr>
            <a:xfrm>
              <a:off x="8232521" y="561411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11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Renaissance of jet physics: a new frontier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20BCC8-0A5F-8042-8446-729FAE284D7C}"/>
              </a:ext>
            </a:extLst>
          </p:cNvPr>
          <p:cNvGrpSpPr/>
          <p:nvPr/>
        </p:nvGrpSpPr>
        <p:grpSpPr>
          <a:xfrm>
            <a:off x="139640" y="760846"/>
            <a:ext cx="8666410" cy="3334488"/>
            <a:chOff x="139640" y="760846"/>
            <a:chExt cx="8666410" cy="33344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0AB29A-4E2F-DA45-819E-4AC7DB4C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640" y="1634878"/>
              <a:ext cx="3989437" cy="236597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EA256C-DA7D-7A47-BE8C-A22913BDB7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2000" y="1475988"/>
              <a:ext cx="3929016" cy="2619346"/>
              <a:chOff x="4216089" y="2362336"/>
              <a:chExt cx="4586141" cy="305742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F61A588-C20F-D544-A81F-B18CA6D92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6089" y="2362336"/>
                <a:ext cx="4586141" cy="305742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7A9184-A97D-484F-93AB-AF3DD101FAFF}"/>
                  </a:ext>
                </a:extLst>
              </p:cNvPr>
              <p:cNvSpPr txBox="1"/>
              <p:nvPr/>
            </p:nvSpPr>
            <p:spPr>
              <a:xfrm rot="16200000">
                <a:off x="7487667" y="3659827"/>
                <a:ext cx="2026299" cy="300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" pitchFamily="2" charset="0"/>
                  </a:rPr>
                  <a:t>CERN Document Server</a:t>
                </a:r>
              </a:p>
            </p:txBody>
          </p:sp>
        </p:grp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4AE1DF5A-B283-714F-B50D-D2414F99EEE9}"/>
                </a:ext>
              </a:extLst>
            </p:cNvPr>
            <p:cNvSpPr txBox="1">
              <a:spLocks/>
            </p:cNvSpPr>
            <p:nvPr/>
          </p:nvSpPr>
          <p:spPr>
            <a:xfrm>
              <a:off x="356616" y="760846"/>
              <a:ext cx="8449434" cy="7486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They are most common at the LHC</a:t>
              </a:r>
            </a:p>
            <a:p>
              <a:pPr lvl="1"/>
              <a:r>
                <a:rPr lang="en-US" dirty="0"/>
                <a:t>At the LHC, 60% of ATLAS &amp; CMS papers use jets in their analysis! </a:t>
              </a:r>
            </a:p>
            <a:p>
              <a:pPr lvl="1"/>
              <a:r>
                <a:rPr lang="en-US" dirty="0"/>
                <a:t>not mention ALICE (80%+)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C2CE-F5D7-E243-BCBF-B4D56B13BE73}"/>
              </a:ext>
            </a:extLst>
          </p:cNvPr>
          <p:cNvGrpSpPr/>
          <p:nvPr/>
        </p:nvGrpSpPr>
        <p:grpSpPr>
          <a:xfrm>
            <a:off x="356616" y="4157478"/>
            <a:ext cx="8449434" cy="2619347"/>
            <a:chOff x="356616" y="4157478"/>
            <a:chExt cx="8449434" cy="261934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67EC0FF-3D12-FE45-B0DA-660A76FC13BA}"/>
                </a:ext>
              </a:extLst>
            </p:cNvPr>
            <p:cNvSpPr txBox="1">
              <a:spLocks/>
            </p:cNvSpPr>
            <p:nvPr/>
          </p:nvSpPr>
          <p:spPr>
            <a:xfrm>
              <a:off x="356616" y="4834549"/>
              <a:ext cx="8449434" cy="7378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Active study at the EIC </a:t>
              </a:r>
            </a:p>
            <a:p>
              <a:pPr lvl="1"/>
              <a:r>
                <a:rPr lang="en-US" dirty="0"/>
                <a:t>EIC jet papers grow exponentially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937D93-44E9-0640-A91B-F0D7DBF38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995" y="4157478"/>
              <a:ext cx="3929021" cy="261934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820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187A8-6F3D-6A4C-A11B-CDFEC635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factorization involving jets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1155F-BBBA-104D-8B86-E5CC7EADD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jet production: different factorization formalism</a:t>
            </a:r>
          </a:p>
          <a:p>
            <a:pPr lvl="1"/>
            <a:r>
              <a:rPr lang="en-US" dirty="0"/>
              <a:t>Single </a:t>
            </a:r>
            <a:r>
              <a:rPr lang="en-US" dirty="0">
                <a:solidFill>
                  <a:srgbClr val="FF0000"/>
                </a:solidFill>
              </a:rPr>
              <a:t>inclusive</a:t>
            </a:r>
            <a:r>
              <a:rPr lang="en-US" dirty="0"/>
              <a:t> jet production</a:t>
            </a:r>
          </a:p>
          <a:p>
            <a:pPr lvl="2"/>
            <a:r>
              <a:rPr lang="en-US" dirty="0"/>
              <a:t>Only care about the signal jet, inclusive on all other final state particles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Exclusive</a:t>
            </a:r>
            <a:r>
              <a:rPr lang="en-US" dirty="0"/>
              <a:t> jet production</a:t>
            </a:r>
          </a:p>
          <a:p>
            <a:pPr lvl="2"/>
            <a:r>
              <a:rPr lang="en-US" dirty="0"/>
              <a:t>Have the fixed-number of jets in the final state: back-to-back </a:t>
            </a:r>
            <a:r>
              <a:rPr lang="en-US" dirty="0" err="1"/>
              <a:t>dijet</a:t>
            </a:r>
            <a:r>
              <a:rPr lang="en-US" dirty="0"/>
              <a:t>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3393D-B2D5-0045-A640-64DE79E8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045A8-4232-F843-95C3-D8A56ED94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32" y="3054746"/>
            <a:ext cx="2426681" cy="2723678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EB23AA-29C2-A440-9A5D-A9A384CAB7E3}"/>
              </a:ext>
            </a:extLst>
          </p:cNvPr>
          <p:cNvGrpSpPr/>
          <p:nvPr/>
        </p:nvGrpSpPr>
        <p:grpSpPr>
          <a:xfrm>
            <a:off x="1010628" y="3054746"/>
            <a:ext cx="3023030" cy="2730195"/>
            <a:chOff x="944368" y="3054746"/>
            <a:chExt cx="3023030" cy="27301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C6BD4F-8326-064F-8196-E69376A79EF1}"/>
                </a:ext>
              </a:extLst>
            </p:cNvPr>
            <p:cNvSpPr/>
            <p:nvPr/>
          </p:nvSpPr>
          <p:spPr>
            <a:xfrm>
              <a:off x="944368" y="3054746"/>
              <a:ext cx="3023030" cy="2723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25400" dir="5400000" sx="101000" sy="101000" rotWithShape="0">
                <a:srgbClr val="0432FF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405811A-156B-034E-86CB-2A31C47F08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3638" y="3210460"/>
              <a:ext cx="2336387" cy="2574481"/>
              <a:chOff x="1111258" y="3054745"/>
              <a:chExt cx="2486483" cy="273987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4C0DE39-45EC-734F-A714-A36FBC663D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11258" y="3054745"/>
                <a:ext cx="2486483" cy="2252911"/>
                <a:chOff x="3365500" y="956129"/>
                <a:chExt cx="3784600" cy="350157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28035D7-FCBE-0347-AF1A-D4704BE30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5500" y="2400300"/>
                  <a:ext cx="2413000" cy="2057400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F3DF47A-8FA1-1B49-9F5C-7B722638EB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2400" y="956129"/>
                  <a:ext cx="1917700" cy="2362200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CDF117-ED80-304C-970F-AE414BE1A3EC}"/>
                  </a:ext>
                </a:extLst>
              </p:cNvPr>
              <p:cNvSpPr txBox="1"/>
              <p:nvPr/>
            </p:nvSpPr>
            <p:spPr>
              <a:xfrm>
                <a:off x="1764045" y="5499825"/>
                <a:ext cx="1657799" cy="294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" pitchFamily="2" charset="0"/>
                  </a:rPr>
                  <a:t>Single jet production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381405-430A-FB40-B198-E947CC1909D7}"/>
              </a:ext>
            </a:extLst>
          </p:cNvPr>
          <p:cNvSpPr txBox="1"/>
          <p:nvPr/>
        </p:nvSpPr>
        <p:spPr>
          <a:xfrm>
            <a:off x="5424142" y="5501425"/>
            <a:ext cx="1557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Times" pitchFamily="2" charset="0"/>
              </a:rPr>
              <a:t>dijet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</a:rPr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187845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B0FD6B4-B53D-7D40-9E32-DE3FAD245B31}"/>
              </a:ext>
            </a:extLst>
          </p:cNvPr>
          <p:cNvSpPr/>
          <p:nvPr/>
        </p:nvSpPr>
        <p:spPr>
          <a:xfrm>
            <a:off x="6499340" y="3351302"/>
            <a:ext cx="693940" cy="215398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322ED-736E-7545-99E3-9C29993E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1: single inclusive jet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D1117-DBE2-5F4A-9C01-511AC393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70DC34-756E-C24A-8802-A96DDA6FE614}"/>
              </a:ext>
            </a:extLst>
          </p:cNvPr>
          <p:cNvGrpSpPr/>
          <p:nvPr/>
        </p:nvGrpSpPr>
        <p:grpSpPr>
          <a:xfrm>
            <a:off x="4736726" y="444211"/>
            <a:ext cx="2917663" cy="2643587"/>
            <a:chOff x="3365500" y="956129"/>
            <a:chExt cx="3784600" cy="35015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FBE486-EEF4-FA4C-B354-9D6E4035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500" y="2400300"/>
              <a:ext cx="2413000" cy="2057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4320BD-8EDD-8A42-BD35-F2B7C0730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00" y="956129"/>
              <a:ext cx="1917700" cy="23622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0BAC8F3-C7FD-854F-8DC1-AF276941B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0" y="1009074"/>
            <a:ext cx="2496658" cy="18888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1ADA30B-A167-5541-A884-28D0F87F1507}"/>
              </a:ext>
            </a:extLst>
          </p:cNvPr>
          <p:cNvGrpSpPr>
            <a:grpSpLocks noChangeAspect="1"/>
          </p:cNvGrpSpPr>
          <p:nvPr/>
        </p:nvGrpSpPr>
        <p:grpSpPr>
          <a:xfrm>
            <a:off x="165626" y="3407777"/>
            <a:ext cx="3797119" cy="2872301"/>
            <a:chOff x="4161267" y="2218183"/>
            <a:chExt cx="4326569" cy="3272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000779-9A87-F24B-BA97-1CE40599D1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8798" y="2218183"/>
              <a:ext cx="2259038" cy="1729948"/>
              <a:chOff x="2485366" y="2629243"/>
              <a:chExt cx="3098511" cy="233074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C92B3E-002E-C54D-BE07-1468B6012893}"/>
                  </a:ext>
                </a:extLst>
              </p:cNvPr>
              <p:cNvSpPr/>
              <p:nvPr/>
            </p:nvSpPr>
            <p:spPr>
              <a:xfrm rot="18881687">
                <a:off x="4621154" y="3997261"/>
                <a:ext cx="162843" cy="1762603"/>
              </a:xfrm>
              <a:prstGeom prst="rect">
                <a:avLst/>
              </a:prstGeom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96000">
                    <a:schemeClr val="accent3">
                      <a:lumMod val="95000"/>
                      <a:lumOff val="5000"/>
                    </a:schemeClr>
                  </a:gs>
                  <a:gs pos="0">
                    <a:schemeClr val="tx1"/>
                  </a:gs>
                </a:gsLst>
                <a:path path="circle">
                  <a:fillToRect l="50000" t="130000" r="50000" b="-30000"/>
                </a:path>
              </a:gradFill>
              <a:ln>
                <a:gradFill>
                  <a:gsLst>
                    <a:gs pos="0">
                      <a:schemeClr val="accent1">
                        <a:lumMod val="6000"/>
                        <a:lumOff val="94000"/>
                      </a:schemeClr>
                    </a:gs>
                    <a:gs pos="72000">
                      <a:schemeClr val="tx1"/>
                    </a:gs>
                    <a:gs pos="100000">
                      <a:schemeClr val="tx1"/>
                    </a:gs>
                    <a:gs pos="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F35F37-D05B-CB40-974E-3C3E3731D45D}"/>
                  </a:ext>
                </a:extLst>
              </p:cNvPr>
              <p:cNvSpPr/>
              <p:nvPr/>
            </p:nvSpPr>
            <p:spPr>
              <a:xfrm rot="18882443">
                <a:off x="3952161" y="4145512"/>
                <a:ext cx="192401" cy="168161"/>
              </a:xfrm>
              <a:prstGeom prst="rect">
                <a:avLst/>
              </a:prstGeom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  <a:gs pos="53000">
                    <a:schemeClr val="accent4">
                      <a:lumMod val="75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4C4ECFD-6356-5643-A00E-58E9B3BACB24}"/>
                  </a:ext>
                </a:extLst>
              </p:cNvPr>
              <p:cNvSpPr/>
              <p:nvPr/>
            </p:nvSpPr>
            <p:spPr>
              <a:xfrm>
                <a:off x="2485366" y="2629243"/>
                <a:ext cx="1791477" cy="1783144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17000">
                    <a:schemeClr val="accent1">
                      <a:lumMod val="45000"/>
                      <a:lumOff val="55000"/>
                      <a:alpha val="70000"/>
                    </a:schemeClr>
                  </a:gs>
                  <a:gs pos="32000">
                    <a:schemeClr val="accent1">
                      <a:lumMod val="45000"/>
                      <a:lumOff val="55000"/>
                      <a:alpha val="71000"/>
                    </a:schemeClr>
                  </a:gs>
                  <a:gs pos="0">
                    <a:schemeClr val="accent1">
                      <a:lumMod val="30000"/>
                      <a:lumOff val="70000"/>
                      <a:alpha val="66000"/>
                    </a:schemeClr>
                  </a:gs>
                </a:gsLst>
                <a:lin ang="5400000" scaled="1"/>
              </a:gradFill>
              <a:ln w="127000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E619878-E468-EF48-9556-91BF810D73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61267" y="2433275"/>
              <a:ext cx="3374713" cy="3057708"/>
              <a:chOff x="3365500" y="956129"/>
              <a:chExt cx="3784600" cy="35015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7F5727A-5A14-6C4E-B165-EFFDACE21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5500" y="2400300"/>
                <a:ext cx="2413000" cy="20574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7C6508E-03A9-3B4C-BE0A-56B443CF0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2400" y="956129"/>
                <a:ext cx="1917700" cy="2362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E08EDB8-33CA-AC47-9388-2ED986B68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376" y="3362750"/>
            <a:ext cx="3962400" cy="55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95876A-31EB-E74A-B3C4-7590A00A8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810" y="4124186"/>
            <a:ext cx="4508500" cy="546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EB928B-3E0C-CB44-A40F-1A5E2CCB3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510" y="4933790"/>
            <a:ext cx="4991100" cy="571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B80C5AB-B6B5-914C-8BFC-335EB47D989D}"/>
              </a:ext>
            </a:extLst>
          </p:cNvPr>
          <p:cNvSpPr txBox="1"/>
          <p:nvPr/>
        </p:nvSpPr>
        <p:spPr>
          <a:xfrm>
            <a:off x="352796" y="6277989"/>
            <a:ext cx="632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Ringer, </a:t>
            </a:r>
            <a:r>
              <a:rPr lang="en-US" sz="1400" dirty="0" err="1">
                <a:solidFill>
                  <a:srgbClr val="0432FF"/>
                </a:solidFill>
              </a:rPr>
              <a:t>Vitev</a:t>
            </a:r>
            <a:r>
              <a:rPr lang="en-US" sz="1400" dirty="0">
                <a:solidFill>
                  <a:srgbClr val="0432FF"/>
                </a:solidFill>
              </a:rPr>
              <a:t>, 1606.06732, 1606.07063, Dai, Kim, </a:t>
            </a:r>
            <a:r>
              <a:rPr lang="en-US" sz="1400" dirty="0" err="1">
                <a:solidFill>
                  <a:srgbClr val="0432FF"/>
                </a:solidFill>
              </a:rPr>
              <a:t>Leibovich</a:t>
            </a:r>
            <a:r>
              <a:rPr lang="en-US" sz="1400" dirty="0">
                <a:solidFill>
                  <a:srgbClr val="0432FF"/>
                </a:solidFill>
              </a:rPr>
              <a:t>, 1606.07411, see also, Kaufmann, Mukherjee, Vogelsang, 1506.01415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2D1C2-0892-0747-BB06-2C3C2FFB2EF6}"/>
              </a:ext>
            </a:extLst>
          </p:cNvPr>
          <p:cNvSpPr txBox="1"/>
          <p:nvPr/>
        </p:nvSpPr>
        <p:spPr>
          <a:xfrm>
            <a:off x="2086542" y="1887499"/>
            <a:ext cx="2860389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</a:rPr>
              <a:t>involving collinear PDFs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</a:rPr>
              <a:t>since only one scale </a:t>
            </a:r>
            <a:r>
              <a:rPr lang="en-US" sz="1600" dirty="0" err="1">
                <a:solidFill>
                  <a:srgbClr val="0432FF"/>
                </a:solidFill>
              </a:rPr>
              <a:t>pT</a:t>
            </a:r>
            <a:r>
              <a:rPr lang="en-US" sz="1600" dirty="0">
                <a:solidFill>
                  <a:srgbClr val="0432FF"/>
                </a:solidFill>
              </a:rPr>
              <a:t> is measured for the jet</a:t>
            </a:r>
          </a:p>
        </p:txBody>
      </p:sp>
    </p:spTree>
    <p:extLst>
      <p:ext uri="{BB962C8B-B14F-4D97-AF65-F5344CB8AC3E}">
        <p14:creationId xmlns:p14="http://schemas.microsoft.com/office/powerpoint/2010/main" val="27831382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21749</TotalTime>
  <Words>1512</Words>
  <Application>Microsoft Macintosh PowerPoint</Application>
  <PresentationFormat>On-screen Show (4:3)</PresentationFormat>
  <Paragraphs>290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Times</vt:lpstr>
      <vt:lpstr>Arial</vt:lpstr>
      <vt:lpstr>Calibri</vt:lpstr>
      <vt:lpstr>News Gothic MT</vt:lpstr>
      <vt:lpstr>Wingdings</vt:lpstr>
      <vt:lpstr>Wingdings 2</vt:lpstr>
      <vt:lpstr>Breeze</vt:lpstr>
      <vt:lpstr>Lecture 4: TMDs via jets and jet substructure</vt:lpstr>
      <vt:lpstr>Processes to extract TMDs</vt:lpstr>
      <vt:lpstr>Jets for 3D imaging</vt:lpstr>
      <vt:lpstr>Jet fragmentation function</vt:lpstr>
      <vt:lpstr>What are jets and why jets?</vt:lpstr>
      <vt:lpstr>Characteristics of the event: jets </vt:lpstr>
      <vt:lpstr>Renaissance of jet physics: a new frontier</vt:lpstr>
      <vt:lpstr>QCD factorization involving jets</vt:lpstr>
      <vt:lpstr>Case 1: single inclusive jet production</vt:lpstr>
      <vt:lpstr>What are these jet functions?</vt:lpstr>
      <vt:lpstr>How do you probe TMDs?</vt:lpstr>
      <vt:lpstr>Factorization for jet substructure</vt:lpstr>
      <vt:lpstr>Characteristics: hadron in the jet</vt:lpstr>
      <vt:lpstr>Hadron distribution inside the jet</vt:lpstr>
      <vt:lpstr>Collins asymmetry in p+p</vt:lpstr>
      <vt:lpstr>Collins effect inside the jet</vt:lpstr>
      <vt:lpstr>Case 2: exclusive jet production</vt:lpstr>
      <vt:lpstr>Jets for 3D imaging </vt:lpstr>
      <vt:lpstr>Jet substructure: polarized jet fragmentation function</vt:lpstr>
      <vt:lpstr>Effective field theory</vt:lpstr>
      <vt:lpstr>Dijet production: cross section</vt:lpstr>
      <vt:lpstr>Jet fragmentation function at LHC</vt:lpstr>
      <vt:lpstr>Theory comparison</vt:lpstr>
      <vt:lpstr>Disadvantage and solution</vt:lpstr>
      <vt:lpstr>Sivers functions</vt:lpstr>
      <vt:lpstr>Jet asymmetry</vt:lpstr>
      <vt:lpstr>Need flavor separation, how?</vt:lpstr>
      <vt:lpstr>Jet charge: a flavor prism</vt:lpstr>
      <vt:lpstr>Jet charge at the EIC</vt:lpstr>
      <vt:lpstr>Jet production with jet charge measurement</vt:lpstr>
      <vt:lpstr>Enhanced sensitivity for d quark</vt:lpstr>
      <vt:lpstr>STAR measurement</vt:lpstr>
      <vt:lpstr>Optimized kappa value</vt:lpstr>
      <vt:lpstr>TMD theory with jet charge bin</vt:lpstr>
      <vt:lpstr>Neutrino-tagged jets at EIC</vt:lpstr>
      <vt:lpstr>Summary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Zhongbo Kang</cp:lastModifiedBy>
  <cp:revision>2346</cp:revision>
  <cp:lastPrinted>2014-02-24T15:55:07Z</cp:lastPrinted>
  <dcterms:created xsi:type="dcterms:W3CDTF">2014-06-24T12:03:33Z</dcterms:created>
  <dcterms:modified xsi:type="dcterms:W3CDTF">2023-08-30T04:18:51Z</dcterms:modified>
</cp:coreProperties>
</file>