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4294" r:id="rId1"/>
    <p:sldMasterId id="2147484307" r:id="rId2"/>
  </p:sldMasterIdLst>
  <p:notesMasterIdLst>
    <p:notesMasterId r:id="rId39"/>
  </p:notesMasterIdLst>
  <p:sldIdLst>
    <p:sldId id="1193" r:id="rId3"/>
    <p:sldId id="1299" r:id="rId4"/>
    <p:sldId id="1309" r:id="rId5"/>
    <p:sldId id="1310" r:id="rId6"/>
    <p:sldId id="1312" r:id="rId7"/>
    <p:sldId id="1313" r:id="rId8"/>
    <p:sldId id="1327" r:id="rId9"/>
    <p:sldId id="1314" r:id="rId10"/>
    <p:sldId id="1328" r:id="rId11"/>
    <p:sldId id="1326" r:id="rId12"/>
    <p:sldId id="1311" r:id="rId13"/>
    <p:sldId id="1334" r:id="rId14"/>
    <p:sldId id="1315" r:id="rId15"/>
    <p:sldId id="1323" r:id="rId16"/>
    <p:sldId id="1316" r:id="rId17"/>
    <p:sldId id="1317" r:id="rId18"/>
    <p:sldId id="1318" r:id="rId19"/>
    <p:sldId id="1319" r:id="rId20"/>
    <p:sldId id="1320" r:id="rId21"/>
    <p:sldId id="1321" r:id="rId22"/>
    <p:sldId id="1335" r:id="rId23"/>
    <p:sldId id="1329" r:id="rId24"/>
    <p:sldId id="1345" r:id="rId25"/>
    <p:sldId id="1346" r:id="rId26"/>
    <p:sldId id="1347" r:id="rId27"/>
    <p:sldId id="1348" r:id="rId28"/>
    <p:sldId id="1349" r:id="rId29"/>
    <p:sldId id="1337" r:id="rId30"/>
    <p:sldId id="1338" r:id="rId31"/>
    <p:sldId id="1339" r:id="rId32"/>
    <p:sldId id="1340" r:id="rId33"/>
    <p:sldId id="1341" r:id="rId34"/>
    <p:sldId id="1342" r:id="rId35"/>
    <p:sldId id="1343" r:id="rId36"/>
    <p:sldId id="1344" r:id="rId37"/>
    <p:sldId id="1099" r:id="rId38"/>
  </p:sldIdLst>
  <p:sldSz cx="12192000" cy="6858000"/>
  <p:notesSz cx="6858000" cy="9144000"/>
  <p:embeddedFontLst>
    <p:embeddedFont>
      <p:font typeface="Arial Rounded MT Bold" panose="020F0704030504030204" pitchFamily="34" charset="0"/>
      <p:regular r:id="rId40"/>
    </p:embeddedFont>
    <p:embeddedFont>
      <p:font typeface="Bookman Old Style" panose="02050604050505020204" pitchFamily="18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mbria Math" panose="02040503050406030204" pitchFamily="18" charset="0"/>
      <p:regular r:id="rId51"/>
    </p:embeddedFont>
    <p:embeddedFont>
      <p:font typeface="游ゴシック Light" panose="020B0300000000000000" pitchFamily="34" charset="-128"/>
      <p:regular r:id="rId52"/>
    </p:embeddedFont>
    <p:embeddedFont>
      <p:font typeface="MS PGothic" panose="020B0600070205080204" pitchFamily="34" charset="-128"/>
      <p:regular r:id="rId53"/>
    </p:embeddedFont>
    <p:embeddedFont>
      <p:font typeface="Constantia" panose="02030602050306030303" pitchFamily="18" charset="0"/>
      <p:regular r:id="rId54"/>
      <p:bold r:id="rId55"/>
      <p:italic r:id="rId56"/>
      <p:boldItalic r:id="rId57"/>
    </p:embeddedFont>
    <p:embeddedFont>
      <p:font typeface="Arial Unicode MS" panose="020B0604020202020204" charset="-128"/>
      <p:regular r:id="rId58"/>
    </p:embeddedFont>
    <p:embeddedFont>
      <p:font typeface="游ゴシック" panose="020B0400000000000000" pitchFamily="34" charset="-128"/>
      <p:regular r:id="rId59"/>
      <p:bold r:id="rId60"/>
    </p:embeddedFont>
  </p:embeddedFontLst>
  <p:custDataLst>
    <p:tags r:id="rId6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 Unicode MS" pitchFamily="50" charset="-128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 Unicode MS" pitchFamily="50" charset="-128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 Unicode MS" pitchFamily="50" charset="-128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 Unicode MS" pitchFamily="50" charset="-128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 Unicode MS" pitchFamily="50" charset="-128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2000" kern="1200">
        <a:solidFill>
          <a:schemeClr val="tx1"/>
        </a:solidFill>
        <a:latin typeface="Arial Unicode MS" pitchFamily="50" charset="-128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sz="2000" kern="1200">
        <a:solidFill>
          <a:schemeClr val="tx1"/>
        </a:solidFill>
        <a:latin typeface="Arial Unicode MS" pitchFamily="50" charset="-128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sz="2000" kern="1200">
        <a:solidFill>
          <a:schemeClr val="tx1"/>
        </a:solidFill>
        <a:latin typeface="Arial Unicode MS" pitchFamily="50" charset="-128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sz="2000" kern="1200">
        <a:solidFill>
          <a:schemeClr val="tx1"/>
        </a:solidFill>
        <a:latin typeface="Arial Unicode MS" pitchFamily="50" charset="-128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66FFFF"/>
    <a:srgbClr val="008000"/>
    <a:srgbClr val="FF99CC"/>
    <a:srgbClr val="CC00FF"/>
    <a:srgbClr val="3E1A86"/>
    <a:srgbClr val="3A366A"/>
    <a:srgbClr val="996633"/>
    <a:srgbClr val="5F5F5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61" autoAdjust="0"/>
    <p:restoredTop sz="88129" autoAdjust="0"/>
  </p:normalViewPr>
  <p:slideViewPr>
    <p:cSldViewPr>
      <p:cViewPr>
        <p:scale>
          <a:sx n="96" d="100"/>
          <a:sy n="96" d="100"/>
        </p:scale>
        <p:origin x="596" y="1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3492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61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59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>
                <a:ea typeface="Arial Unicode MS" pitchFamily="50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>
                <a:ea typeface="Arial Unicode MS" pitchFamily="50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ea typeface="Arial Unicode MS" pitchFamily="50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ea typeface="Arial Unicode MS" pitchFamily="50" charset="-128"/>
                <a:cs typeface="Arial" pitchFamily="34" charset="0"/>
              </a:defRPr>
            </a:lvl1pPr>
          </a:lstStyle>
          <a:p>
            <a:pPr>
              <a:defRPr/>
            </a:pPr>
            <a:fld id="{247EC34D-60DE-4FFE-9860-0909B55CD65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566358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B0494-9698-864F-A770-B0B06E274A5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93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B0494-9698-864F-A770-B0B06E274A5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051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B0494-9698-864F-A770-B0B06E274A5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77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results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71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results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6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results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97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6835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results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82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results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21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results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06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results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13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results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129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results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913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results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137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results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77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8229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5399"/>
            <a:ext cx="10515600" cy="459156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results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22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results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1253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results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323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results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438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results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79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results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8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8229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32771"/>
            <a:ext cx="5156200" cy="464419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32771"/>
            <a:ext cx="5156200" cy="464419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results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794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8229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results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0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822960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9264" y="1177537"/>
            <a:ext cx="5573381" cy="242743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7537"/>
            <a:ext cx="5573381" cy="242743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" y="6416678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56000" y="6400803"/>
            <a:ext cx="6096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Ralf Seidl: experimental results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61600" y="6416678"/>
            <a:ext cx="1016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AE70B-A6FF-47F0-817A-8FB3FDBC860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9264" y="3750790"/>
            <a:ext cx="5573381" cy="242743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6197600" y="3750790"/>
            <a:ext cx="5573381" cy="242743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751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results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22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results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002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results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01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ysClr val="window" lastClr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roup 308"/>
          <p:cNvGrpSpPr/>
          <p:nvPr userDrawn="1"/>
        </p:nvGrpSpPr>
        <p:grpSpPr>
          <a:xfrm>
            <a:off x="0" y="-175358"/>
            <a:ext cx="12009120" cy="6987012"/>
            <a:chOff x="0" y="337740"/>
            <a:chExt cx="9006840" cy="6987012"/>
          </a:xfrm>
          <a:gradFill>
            <a:gsLst>
              <a:gs pos="56000">
                <a:schemeClr val="accent1">
                  <a:lumMod val="5000"/>
                  <a:lumOff val="95000"/>
                  <a:alpha val="26000"/>
                </a:schemeClr>
              </a:gs>
              <a:gs pos="10000">
                <a:srgbClr val="E6DADF">
                  <a:lumMod val="49000"/>
                  <a:lumOff val="51000"/>
                  <a:alpha val="8000"/>
                </a:srgbClr>
              </a:gs>
            </a:gsLst>
            <a:lin ang="0" scaled="0"/>
          </a:gradFill>
        </p:grpSpPr>
        <p:grpSp>
          <p:nvGrpSpPr>
            <p:cNvPr id="310" name="Group 309"/>
            <p:cNvGrpSpPr/>
            <p:nvPr userDrawn="1"/>
          </p:nvGrpSpPr>
          <p:grpSpPr>
            <a:xfrm>
              <a:off x="0" y="1489866"/>
              <a:ext cx="9006840" cy="5280030"/>
              <a:chOff x="-454012" y="1015513"/>
              <a:chExt cx="9006840" cy="5280030"/>
            </a:xfrm>
            <a:grpFill/>
          </p:grpSpPr>
          <p:grpSp>
            <p:nvGrpSpPr>
              <p:cNvPr id="386" name="Group 385"/>
              <p:cNvGrpSpPr/>
              <p:nvPr userDrawn="1"/>
            </p:nvGrpSpPr>
            <p:grpSpPr>
              <a:xfrm>
                <a:off x="368948" y="5381143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587" name="Group 586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591" name="Group 590"/>
                  <p:cNvGrpSpPr/>
                  <p:nvPr userDrawn="1"/>
                </p:nvGrpSpPr>
                <p:grpSpPr>
                  <a:xfrm>
                    <a:off x="98074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608" name="Flowchart: Decision 607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9" name="Flowchart: Decision 608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4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10" name="Flowchart: Decision 609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92" name="Group 591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605" name="Flowchart: Decision 604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6" name="Flowchart: Decision 605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7" name="Flowchart: Decision 606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93" name="Group 592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602" name="Flowchart: Decision 601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3" name="Flowchart: Decision 602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4" name="Flowchart: Decision 603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94" name="Group 593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99" name="Flowchart: Decision 598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0" name="Flowchart: Decision 599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1" name="Flowchart: Decision 600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21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95" name="Group 594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596" name="Flowchart: Decision 595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97" name="Flowchart: Decision 596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89" name="Oval 588"/>
                <p:cNvSpPr>
                  <a:spLocks noChangeAspect="1"/>
                </p:cNvSpPr>
                <p:nvPr userDrawn="1"/>
              </p:nvSpPr>
              <p:spPr>
                <a:xfrm>
                  <a:off x="48028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6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590" name="Oval 589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7" name="Group 386"/>
              <p:cNvGrpSpPr/>
              <p:nvPr userDrawn="1"/>
            </p:nvGrpSpPr>
            <p:grpSpPr>
              <a:xfrm>
                <a:off x="-454012" y="4836630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563" name="Group 562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567" name="Group 566"/>
                  <p:cNvGrpSpPr/>
                  <p:nvPr userDrawn="1"/>
                </p:nvGrpSpPr>
                <p:grpSpPr>
                  <a:xfrm>
                    <a:off x="98074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84" name="Flowchart: Decision 583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5" name="Flowchart: Decision 584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4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6" name="Flowchart: Decision 585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68" name="Group 567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81" name="Flowchart: Decision 580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2" name="Flowchart: Decision 581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39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3" name="Flowchart: Decision 582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69" name="Group 568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78" name="Flowchart: Decision 577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79" name="Flowchart: Decision 578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0" name="Flowchart: Decision 579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70" name="Group 569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75" name="Flowchart: Decision 574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2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76" name="Flowchart: Decision 575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77" name="Flowchart: Decision 576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71" name="Group 570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572" name="Flowchart: Decision 571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73" name="Flowchart: Decision 572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66" name="Oval 565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8" name="Group 387"/>
              <p:cNvGrpSpPr/>
              <p:nvPr userDrawn="1"/>
            </p:nvGrpSpPr>
            <p:grpSpPr>
              <a:xfrm>
                <a:off x="368948" y="4281774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539" name="Group 538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543" name="Group 542"/>
                  <p:cNvGrpSpPr/>
                  <p:nvPr userDrawn="1"/>
                </p:nvGrpSpPr>
                <p:grpSpPr>
                  <a:xfrm>
                    <a:off x="98074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560" name="Flowchart: Decision 559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61" name="Flowchart: Decision 560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4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44" name="Group 543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57" name="Flowchart: Decision 556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58" name="Flowchart: Decision 557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59" name="Flowchart: Decision 558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45" name="Group 544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54" name="Flowchart: Decision 553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55" name="Flowchart: Decision 554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56" name="Flowchart: Decision 555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46" name="Group 545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51" name="Flowchart: Decision 550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52" name="Flowchart: Decision 551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53" name="Flowchart: Decision 552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47" name="Group 546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548" name="Flowchart: Decision 547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49" name="Flowchart: Decision 548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40" name="Oval 539"/>
                <p:cNvSpPr>
                  <a:spLocks noChangeAspect="1"/>
                </p:cNvSpPr>
                <p:nvPr userDrawn="1"/>
              </p:nvSpPr>
              <p:spPr>
                <a:xfrm>
                  <a:off x="151194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1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541" name="Oval 540"/>
                <p:cNvSpPr>
                  <a:spLocks noChangeAspect="1"/>
                </p:cNvSpPr>
                <p:nvPr userDrawn="1"/>
              </p:nvSpPr>
              <p:spPr>
                <a:xfrm>
                  <a:off x="48028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6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15" name="Group 514"/>
              <p:cNvGrpSpPr/>
              <p:nvPr userDrawn="1"/>
            </p:nvGrpSpPr>
            <p:grpSpPr>
              <a:xfrm>
                <a:off x="-454012" y="3746305"/>
                <a:ext cx="8229600" cy="914400"/>
                <a:chOff x="980741" y="5045644"/>
                <a:chExt cx="8229600" cy="914400"/>
              </a:xfrm>
              <a:grpFill/>
            </p:grpSpPr>
            <p:grpSp>
              <p:nvGrpSpPr>
                <p:cNvPr id="519" name="Group 518"/>
                <p:cNvGrpSpPr/>
                <p:nvPr userDrawn="1"/>
              </p:nvGrpSpPr>
              <p:grpSpPr>
                <a:xfrm>
                  <a:off x="98074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536" name="Flowchart: Decision 535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7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7" name="Flowchart: Decision 536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4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8" name="Flowchart: Decision 537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20" name="Group 519"/>
                <p:cNvGrpSpPr/>
                <p:nvPr userDrawn="1"/>
              </p:nvGrpSpPr>
              <p:grpSpPr>
                <a:xfrm>
                  <a:off x="262666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533" name="Flowchart: Decision 532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4" name="Flowchart: Decision 533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39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Flowchart: Decision 534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21" name="Group 520"/>
                <p:cNvGrpSpPr/>
                <p:nvPr userDrawn="1"/>
              </p:nvGrpSpPr>
              <p:grpSpPr>
                <a:xfrm>
                  <a:off x="427258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530" name="Flowchart: Decision 529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1" name="Flowchart: Decision 530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2" name="Flowchart: Decision 531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9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22" name="Group 521"/>
                <p:cNvGrpSpPr/>
                <p:nvPr userDrawn="1"/>
              </p:nvGrpSpPr>
              <p:grpSpPr>
                <a:xfrm>
                  <a:off x="591850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527" name="Flowchart: Decision 526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2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8" name="Flowchart: Decision 527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9" name="Flowchart: Decision 528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4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23" name="Group 522"/>
                <p:cNvGrpSpPr/>
                <p:nvPr userDrawn="1"/>
              </p:nvGrpSpPr>
              <p:grpSpPr>
                <a:xfrm>
                  <a:off x="756442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524" name="Flowchart: Decision 523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5" name="Flowchart: Decision 524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6" name="Flowchart: Decision 525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21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90" name="Group 389"/>
              <p:cNvGrpSpPr/>
              <p:nvPr userDrawn="1"/>
            </p:nvGrpSpPr>
            <p:grpSpPr>
              <a:xfrm>
                <a:off x="368948" y="3191449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491" name="Group 490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495" name="Group 494"/>
                  <p:cNvGrpSpPr/>
                  <p:nvPr userDrawn="1"/>
                </p:nvGrpSpPr>
                <p:grpSpPr>
                  <a:xfrm>
                    <a:off x="98074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512" name="Flowchart: Decision 511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13" name="Flowchart: Decision 512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4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96" name="Group 495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09" name="Flowchart: Decision 508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10" name="Flowchart: Decision 509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11" name="Flowchart: Decision 510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97" name="Group 496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06" name="Flowchart: Decision 505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07" name="Flowchart: Decision 506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08" name="Flowchart: Decision 507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98" name="Group 497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03" name="Flowchart: Decision 502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04" name="Flowchart: Decision 503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05" name="Flowchart: Decision 504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99" name="Group 498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500" name="Flowchart: Decision 499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01" name="Flowchart: Decision 500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492" name="Oval 491"/>
                <p:cNvSpPr>
                  <a:spLocks noChangeAspect="1"/>
                </p:cNvSpPr>
                <p:nvPr userDrawn="1"/>
              </p:nvSpPr>
              <p:spPr>
                <a:xfrm>
                  <a:off x="151194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1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493" name="Oval 492"/>
                <p:cNvSpPr>
                  <a:spLocks noChangeAspect="1"/>
                </p:cNvSpPr>
                <p:nvPr userDrawn="1"/>
              </p:nvSpPr>
              <p:spPr>
                <a:xfrm>
                  <a:off x="48028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6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494" name="Oval 493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67" name="Group 466"/>
              <p:cNvGrpSpPr/>
              <p:nvPr userDrawn="1"/>
            </p:nvGrpSpPr>
            <p:grpSpPr>
              <a:xfrm>
                <a:off x="-454012" y="2641361"/>
                <a:ext cx="8229600" cy="914400"/>
                <a:chOff x="980741" y="5045644"/>
                <a:chExt cx="8229600" cy="914400"/>
              </a:xfrm>
              <a:grpFill/>
            </p:grpSpPr>
            <p:grpSp>
              <p:nvGrpSpPr>
                <p:cNvPr id="471" name="Group 470"/>
                <p:cNvGrpSpPr/>
                <p:nvPr userDrawn="1"/>
              </p:nvGrpSpPr>
              <p:grpSpPr>
                <a:xfrm>
                  <a:off x="98074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488" name="Flowchart: Decision 487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7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9" name="Flowchart: Decision 488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4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" name="Flowchart: Decision 489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2" name="Group 471"/>
                <p:cNvGrpSpPr/>
                <p:nvPr userDrawn="1"/>
              </p:nvGrpSpPr>
              <p:grpSpPr>
                <a:xfrm>
                  <a:off x="262666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485" name="Flowchart: Decision 484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6" name="Flowchart: Decision 485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39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7" name="Flowchart: Decision 486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3" name="Group 472"/>
                <p:cNvGrpSpPr/>
                <p:nvPr userDrawn="1"/>
              </p:nvGrpSpPr>
              <p:grpSpPr>
                <a:xfrm>
                  <a:off x="427258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482" name="Flowchart: Decision 481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3" name="Flowchart: Decision 482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4" name="Flowchart: Decision 483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9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4" name="Group 473"/>
                <p:cNvGrpSpPr/>
                <p:nvPr userDrawn="1"/>
              </p:nvGrpSpPr>
              <p:grpSpPr>
                <a:xfrm>
                  <a:off x="591850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479" name="Flowchart: Decision 478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2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0" name="Flowchart: Decision 479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1" name="Flowchart: Decision 480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4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5" name="Group 474"/>
                <p:cNvGrpSpPr/>
                <p:nvPr userDrawn="1"/>
              </p:nvGrpSpPr>
              <p:grpSpPr>
                <a:xfrm>
                  <a:off x="756442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476" name="Flowchart: Decision 475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" name="Flowchart: Decision 476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8" name="Flowchart: Decision 477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21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92" name="Group 391"/>
              <p:cNvGrpSpPr/>
              <p:nvPr userDrawn="1"/>
            </p:nvGrpSpPr>
            <p:grpSpPr>
              <a:xfrm>
                <a:off x="368948" y="2106106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443" name="Group 442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447" name="Group 446"/>
                  <p:cNvGrpSpPr/>
                  <p:nvPr userDrawn="1"/>
                </p:nvGrpSpPr>
                <p:grpSpPr>
                  <a:xfrm>
                    <a:off x="98074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464" name="Flowchart: Decision 463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65" name="Flowchart: Decision 464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48" name="Group 447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61" name="Flowchart: Decision 460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62" name="Flowchart: Decision 461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63" name="Flowchart: Decision 462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49" name="Group 448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58" name="Flowchart: Decision 457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9" name="Flowchart: Decision 458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60" name="Flowchart: Decision 459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50" name="Group 449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55" name="Flowchart: Decision 454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6" name="Flowchart: Decision 455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7" name="Flowchart: Decision 456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51" name="Group 450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452" name="Flowchart: Decision 451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3" name="Flowchart: Decision 452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444" name="Oval 443"/>
                <p:cNvSpPr>
                  <a:spLocks noChangeAspect="1"/>
                </p:cNvSpPr>
                <p:nvPr userDrawn="1"/>
              </p:nvSpPr>
              <p:spPr>
                <a:xfrm>
                  <a:off x="151194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1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Oval 444"/>
                <p:cNvSpPr>
                  <a:spLocks noChangeAspect="1"/>
                </p:cNvSpPr>
                <p:nvPr userDrawn="1"/>
              </p:nvSpPr>
              <p:spPr>
                <a:xfrm>
                  <a:off x="48028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6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Oval 445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3" name="Group 392"/>
              <p:cNvGrpSpPr/>
              <p:nvPr userDrawn="1"/>
            </p:nvGrpSpPr>
            <p:grpSpPr>
              <a:xfrm>
                <a:off x="-454012" y="1553600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419" name="Group 418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423" name="Group 422"/>
                  <p:cNvGrpSpPr/>
                  <p:nvPr userDrawn="1"/>
                </p:nvGrpSpPr>
                <p:grpSpPr>
                  <a:xfrm>
                    <a:off x="98074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40" name="Flowchart: Decision 439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1" name="Flowchart: Decision 440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2" name="Flowchart: Decision 441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24" name="Group 423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37" name="Flowchart: Decision 436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8" name="Flowchart: Decision 437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39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9" name="Flowchart: Decision 438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25" name="Group 424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34" name="Flowchart: Decision 433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5" name="Flowchart: Decision 434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6" name="Flowchart: Decision 435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26" name="Group 425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31" name="Flowchart: Decision 430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2" name="Flowchart: Decision 431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3" name="Flowchart: Decision 432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27" name="Group 426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428" name="Flowchart: Decision 427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29" name="Flowchart: Decision 428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422" name="Oval 421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" name="Group 393"/>
              <p:cNvGrpSpPr/>
              <p:nvPr userDrawn="1"/>
            </p:nvGrpSpPr>
            <p:grpSpPr>
              <a:xfrm>
                <a:off x="368948" y="1015513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395" name="Group 394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399" name="Group 398"/>
                  <p:cNvGrpSpPr/>
                  <p:nvPr userDrawn="1"/>
                </p:nvGrpSpPr>
                <p:grpSpPr>
                  <a:xfrm>
                    <a:off x="98074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16" name="Flowchart: Decision 415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7" name="Flowchart: Decision 416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39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8" name="Flowchart: Decision 417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00" name="Group 399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13" name="Flowchart: Decision 412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4" name="Flowchart: Decision 413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" name="Flowchart: Decision 414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01" name="Group 400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10" name="Flowchart: Decision 409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1" name="Flowchart: Decision 410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" name="Flowchart: Decision 411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02" name="Group 401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07" name="Flowchart: Decision 406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08" name="Flowchart: Decision 407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09" name="Flowchart: Decision 408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03" name="Group 402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404" name="Flowchart: Decision 403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05" name="Flowchart: Decision 404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397" name="Oval 396"/>
                <p:cNvSpPr>
                  <a:spLocks noChangeAspect="1"/>
                </p:cNvSpPr>
                <p:nvPr userDrawn="1"/>
              </p:nvSpPr>
              <p:spPr>
                <a:xfrm>
                  <a:off x="48028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6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Oval 397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11" name="Group 310"/>
            <p:cNvGrpSpPr/>
            <p:nvPr userDrawn="1"/>
          </p:nvGrpSpPr>
          <p:grpSpPr>
            <a:xfrm>
              <a:off x="0" y="941388"/>
              <a:ext cx="8183880" cy="914400"/>
              <a:chOff x="368948" y="5381143"/>
              <a:chExt cx="8183880" cy="914400"/>
            </a:xfrm>
            <a:grpFill/>
          </p:grpSpPr>
          <p:grpSp>
            <p:nvGrpSpPr>
              <p:cNvPr id="362" name="Group 361"/>
              <p:cNvGrpSpPr/>
              <p:nvPr userDrawn="1"/>
            </p:nvGrpSpPr>
            <p:grpSpPr>
              <a:xfrm>
                <a:off x="368948" y="5381143"/>
                <a:ext cx="7680960" cy="914400"/>
                <a:chOff x="980741" y="5045644"/>
                <a:chExt cx="7680960" cy="914400"/>
              </a:xfrm>
              <a:grpFill/>
            </p:grpSpPr>
            <p:grpSp>
              <p:nvGrpSpPr>
                <p:cNvPr id="366" name="Group 365"/>
                <p:cNvGrpSpPr/>
                <p:nvPr userDrawn="1"/>
              </p:nvGrpSpPr>
              <p:grpSpPr>
                <a:xfrm>
                  <a:off x="98074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83" name="Flowchart: Decision 382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4" name="Flowchart: Decision 383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39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5" name="Flowchart: Decision 384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67" name="Group 366"/>
                <p:cNvGrpSpPr/>
                <p:nvPr userDrawn="1"/>
              </p:nvGrpSpPr>
              <p:grpSpPr>
                <a:xfrm>
                  <a:off x="262666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80" name="Flowchart: Decision 379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1" name="Flowchart: Decision 380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3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2" name="Flowchart: Decision 381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68" name="Group 367"/>
                <p:cNvGrpSpPr/>
                <p:nvPr userDrawn="1"/>
              </p:nvGrpSpPr>
              <p:grpSpPr>
                <a:xfrm>
                  <a:off x="427258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77" name="Flowchart: Decision 376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8" name="Flowchart: Decision 377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9" name="Flowchart: Decision 378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9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69" name="Group 368"/>
                <p:cNvGrpSpPr/>
                <p:nvPr userDrawn="1"/>
              </p:nvGrpSpPr>
              <p:grpSpPr>
                <a:xfrm>
                  <a:off x="591850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74" name="Flowchart: Decision 373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7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5" name="Flowchart: Decision 374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8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6" name="Flowchart: Decision 375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4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70" name="Group 369"/>
                <p:cNvGrpSpPr/>
                <p:nvPr userDrawn="1"/>
              </p:nvGrpSpPr>
              <p:grpSpPr>
                <a:xfrm>
                  <a:off x="7564421" y="5045644"/>
                  <a:ext cx="1097280" cy="914400"/>
                  <a:chOff x="980741" y="5045644"/>
                  <a:chExt cx="1097280" cy="914400"/>
                </a:xfrm>
                <a:grpFill/>
              </p:grpSpPr>
              <p:sp>
                <p:nvSpPr>
                  <p:cNvPr id="371" name="Flowchart: Decision 370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" name="Flowchart: Decision 371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65" name="Oval 364"/>
              <p:cNvSpPr>
                <a:spLocks noChangeAspect="1"/>
              </p:cNvSpPr>
              <p:nvPr userDrawn="1"/>
            </p:nvSpPr>
            <p:spPr>
              <a:xfrm>
                <a:off x="8095628" y="5609743"/>
                <a:ext cx="457200" cy="457200"/>
              </a:xfrm>
              <a:prstGeom prst="ellipse">
                <a:avLst/>
              </a:prstGeom>
              <a:grpFill/>
              <a:ln w="25400" cap="flat" cmpd="sng" algn="ctr">
                <a:solidFill>
                  <a:srgbClr val="323232">
                    <a:alpha val="4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p:grpSp>
        <p:grpSp>
          <p:nvGrpSpPr>
            <p:cNvPr id="312" name="Group 311"/>
            <p:cNvGrpSpPr/>
            <p:nvPr userDrawn="1"/>
          </p:nvGrpSpPr>
          <p:grpSpPr>
            <a:xfrm>
              <a:off x="320040" y="337740"/>
              <a:ext cx="7040880" cy="914400"/>
              <a:chOff x="1511948" y="5381143"/>
              <a:chExt cx="7040880" cy="914400"/>
            </a:xfrm>
            <a:grpFill/>
          </p:grpSpPr>
          <p:grpSp>
            <p:nvGrpSpPr>
              <p:cNvPr id="338" name="Group 337"/>
              <p:cNvGrpSpPr/>
              <p:nvPr userDrawn="1"/>
            </p:nvGrpSpPr>
            <p:grpSpPr>
              <a:xfrm>
                <a:off x="2014868" y="5381143"/>
                <a:ext cx="6035040" cy="914400"/>
                <a:chOff x="2626661" y="5045644"/>
                <a:chExt cx="6035040" cy="914400"/>
              </a:xfrm>
              <a:grpFill/>
            </p:grpSpPr>
            <p:grpSp>
              <p:nvGrpSpPr>
                <p:cNvPr id="343" name="Group 342"/>
                <p:cNvGrpSpPr/>
                <p:nvPr userDrawn="1"/>
              </p:nvGrpSpPr>
              <p:grpSpPr>
                <a:xfrm>
                  <a:off x="262666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56" name="Flowchart: Decision 355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7" name="Flowchart: Decision 356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3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8" name="Flowchart: Decision 357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4" name="Group 343"/>
                <p:cNvGrpSpPr/>
                <p:nvPr userDrawn="1"/>
              </p:nvGrpSpPr>
              <p:grpSpPr>
                <a:xfrm>
                  <a:off x="427258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53" name="Flowchart: Decision 352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4" name="Flowchart: Decision 353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5" name="Flowchart: Decision 354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9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5" name="Group 344"/>
                <p:cNvGrpSpPr/>
                <p:nvPr userDrawn="1"/>
              </p:nvGrpSpPr>
              <p:grpSpPr>
                <a:xfrm>
                  <a:off x="591850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50" name="Flowchart: Decision 349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7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1" name="Flowchart: Decision 350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2" name="Flowchart: Decision 351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4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6" name="Group 345"/>
                <p:cNvGrpSpPr/>
                <p:nvPr userDrawn="1"/>
              </p:nvGrpSpPr>
              <p:grpSpPr>
                <a:xfrm>
                  <a:off x="7564421" y="5045644"/>
                  <a:ext cx="1097280" cy="914400"/>
                  <a:chOff x="980741" y="5045644"/>
                  <a:chExt cx="1097280" cy="914400"/>
                </a:xfrm>
                <a:grpFill/>
              </p:grpSpPr>
              <p:sp>
                <p:nvSpPr>
                  <p:cNvPr id="347" name="Flowchart: Decision 346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8" name="Flowchart: Decision 347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39" name="Oval 338"/>
              <p:cNvSpPr>
                <a:spLocks noChangeAspect="1"/>
              </p:cNvSpPr>
              <p:nvPr userDrawn="1"/>
            </p:nvSpPr>
            <p:spPr>
              <a:xfrm>
                <a:off x="1511948" y="5609743"/>
                <a:ext cx="457200" cy="457200"/>
              </a:xfrm>
              <a:prstGeom prst="ellipse">
                <a:avLst/>
              </a:prstGeom>
              <a:grpFill/>
              <a:ln w="25400" cap="flat" cmpd="sng" algn="ctr">
                <a:solidFill>
                  <a:srgbClr val="323232">
                    <a:alpha val="8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341" name="Oval 340"/>
              <p:cNvSpPr>
                <a:spLocks noChangeAspect="1"/>
              </p:cNvSpPr>
              <p:nvPr userDrawn="1"/>
            </p:nvSpPr>
            <p:spPr>
              <a:xfrm>
                <a:off x="8095628" y="5609743"/>
                <a:ext cx="457200" cy="457200"/>
              </a:xfrm>
              <a:prstGeom prst="ellipse">
                <a:avLst/>
              </a:prstGeom>
              <a:grpFill/>
              <a:ln w="25400" cap="flat" cmpd="sng" algn="ctr">
                <a:solidFill>
                  <a:srgbClr val="323232">
                    <a:alpha val="4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oup 312"/>
            <p:cNvGrpSpPr/>
            <p:nvPr userDrawn="1"/>
          </p:nvGrpSpPr>
          <p:grpSpPr>
            <a:xfrm>
              <a:off x="0" y="6410352"/>
              <a:ext cx="8183880" cy="914400"/>
              <a:chOff x="368948" y="5381143"/>
              <a:chExt cx="8183880" cy="914400"/>
            </a:xfrm>
            <a:grpFill/>
          </p:grpSpPr>
          <p:grpSp>
            <p:nvGrpSpPr>
              <p:cNvPr id="314" name="Group 313"/>
              <p:cNvGrpSpPr/>
              <p:nvPr userDrawn="1"/>
            </p:nvGrpSpPr>
            <p:grpSpPr>
              <a:xfrm>
                <a:off x="368948" y="5381143"/>
                <a:ext cx="7680960" cy="914400"/>
                <a:chOff x="980741" y="5045644"/>
                <a:chExt cx="7680960" cy="914400"/>
              </a:xfrm>
              <a:grpFill/>
            </p:grpSpPr>
            <p:grpSp>
              <p:nvGrpSpPr>
                <p:cNvPr id="318" name="Group 317"/>
                <p:cNvGrpSpPr/>
                <p:nvPr userDrawn="1"/>
              </p:nvGrpSpPr>
              <p:grpSpPr>
                <a:xfrm>
                  <a:off x="98074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35" name="Flowchart: Decision 334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7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6" name="Flowchart: Decision 335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4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7" name="Flowchart: Decision 336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9" name="Group 318"/>
                <p:cNvGrpSpPr/>
                <p:nvPr userDrawn="1"/>
              </p:nvGrpSpPr>
              <p:grpSpPr>
                <a:xfrm>
                  <a:off x="262666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32" name="Flowchart: Decision 331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3" name="Flowchart: Decision 332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39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4" name="Flowchart: Decision 333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0" name="Group 319"/>
                <p:cNvGrpSpPr/>
                <p:nvPr userDrawn="1"/>
              </p:nvGrpSpPr>
              <p:grpSpPr>
                <a:xfrm>
                  <a:off x="427258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29" name="Flowchart: Decision 328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0" name="Flowchart: Decision 329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18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1" name="Flowchart: Decision 330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9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1" name="Group 320"/>
                <p:cNvGrpSpPr/>
                <p:nvPr userDrawn="1"/>
              </p:nvGrpSpPr>
              <p:grpSpPr>
                <a:xfrm>
                  <a:off x="591850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26" name="Flowchart: Decision 325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2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7" name="Flowchart: Decision 326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8" name="Flowchart: Decision 327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21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2" name="Group 321"/>
                <p:cNvGrpSpPr/>
                <p:nvPr userDrawn="1"/>
              </p:nvGrpSpPr>
              <p:grpSpPr>
                <a:xfrm>
                  <a:off x="7564421" y="5045644"/>
                  <a:ext cx="1097280" cy="914400"/>
                  <a:chOff x="980741" y="5045644"/>
                  <a:chExt cx="1097280" cy="914400"/>
                </a:xfrm>
                <a:grpFill/>
              </p:grpSpPr>
              <p:sp>
                <p:nvSpPr>
                  <p:cNvPr id="323" name="Flowchart: Decision 322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4" name="Flowchart: Decision 323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17" name="Oval 316"/>
              <p:cNvSpPr>
                <a:spLocks noChangeAspect="1"/>
              </p:cNvSpPr>
              <p:nvPr userDrawn="1"/>
            </p:nvSpPr>
            <p:spPr>
              <a:xfrm>
                <a:off x="8095628" y="5609743"/>
                <a:ext cx="457200" cy="457200"/>
              </a:xfrm>
              <a:prstGeom prst="ellipse">
                <a:avLst/>
              </a:prstGeom>
              <a:grpFill/>
              <a:ln w="25400" cap="flat" cmpd="sng" algn="ctr">
                <a:solidFill>
                  <a:srgbClr val="323232">
                    <a:alpha val="4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smtClean="0"/>
              <a:t>Ralf Seidl: experimental results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8E702E3-23ED-4561-A0A0-337D53A173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74" name="Picture 13" descr="symbol1_150.gif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5836" y="5948054"/>
            <a:ext cx="5095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341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5" r:id="rId1"/>
    <p:sldLayoutId id="2147484296" r:id="rId2"/>
    <p:sldLayoutId id="2147484297" r:id="rId3"/>
    <p:sldLayoutId id="2147484298" r:id="rId4"/>
    <p:sldLayoutId id="2147484299" r:id="rId5"/>
    <p:sldLayoutId id="2147484300" r:id="rId6"/>
    <p:sldLayoutId id="2147484301" r:id="rId7"/>
    <p:sldLayoutId id="2147484302" r:id="rId8"/>
    <p:sldLayoutId id="2147484303" r:id="rId9"/>
    <p:sldLayoutId id="2147484304" r:id="rId10"/>
    <p:sldLayoutId id="2147484305" r:id="rId11"/>
    <p:sldLayoutId id="2147484306" r:id="rId1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Ralf Seidl: experimental results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702E3-23ED-4561-A0A0-337D53A1736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75358"/>
            <a:ext cx="12009120" cy="6987012"/>
            <a:chOff x="0" y="337740"/>
            <a:chExt cx="9006840" cy="6987012"/>
          </a:xfrm>
          <a:gradFill>
            <a:gsLst>
              <a:gs pos="56000">
                <a:schemeClr val="accent1">
                  <a:lumMod val="5000"/>
                  <a:lumOff val="95000"/>
                  <a:alpha val="26000"/>
                </a:schemeClr>
              </a:gs>
              <a:gs pos="10000">
                <a:srgbClr val="E6DADF">
                  <a:lumMod val="49000"/>
                  <a:lumOff val="51000"/>
                  <a:alpha val="8000"/>
                </a:srgbClr>
              </a:gs>
            </a:gsLst>
            <a:lin ang="0" scaled="0"/>
          </a:gradFill>
        </p:grpSpPr>
        <p:grpSp>
          <p:nvGrpSpPr>
            <p:cNvPr id="8" name="Group 7"/>
            <p:cNvGrpSpPr/>
            <p:nvPr userDrawn="1"/>
          </p:nvGrpSpPr>
          <p:grpSpPr>
            <a:xfrm>
              <a:off x="0" y="1489866"/>
              <a:ext cx="9006840" cy="5280030"/>
              <a:chOff x="-454012" y="1015513"/>
              <a:chExt cx="9006840" cy="5280030"/>
            </a:xfrm>
            <a:grpFill/>
          </p:grpSpPr>
          <p:grpSp>
            <p:nvGrpSpPr>
              <p:cNvPr id="72" name="Group 71"/>
              <p:cNvGrpSpPr/>
              <p:nvPr userDrawn="1"/>
            </p:nvGrpSpPr>
            <p:grpSpPr>
              <a:xfrm>
                <a:off x="368948" y="5381143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251" name="Group 250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254" name="Group 253"/>
                  <p:cNvGrpSpPr/>
                  <p:nvPr userDrawn="1"/>
                </p:nvGrpSpPr>
                <p:grpSpPr>
                  <a:xfrm>
                    <a:off x="98074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70" name="Flowchart: Decision 269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1" name="Flowchart: Decision 270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4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2" name="Flowchart: Decision 271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5" name="Group 254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67" name="Flowchart: Decision 266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8" name="Flowchart: Decision 267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9" name="Flowchart: Decision 268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6" name="Group 255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64" name="Flowchart: Decision 263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5" name="Flowchart: Decision 264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6" name="Flowchart: Decision 265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7" name="Group 256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61" name="Flowchart: Decision 260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2" name="Flowchart: Decision 261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3" name="Flowchart: Decision 262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21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8" name="Group 257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259" name="Flowchart: Decision 258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0" name="Flowchart: Decision 259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252" name="Oval 251"/>
                <p:cNvSpPr>
                  <a:spLocks noChangeAspect="1"/>
                </p:cNvSpPr>
                <p:nvPr userDrawn="1"/>
              </p:nvSpPr>
              <p:spPr>
                <a:xfrm>
                  <a:off x="48028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6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Oval 252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3" name="Group 72"/>
              <p:cNvGrpSpPr/>
              <p:nvPr userDrawn="1"/>
            </p:nvGrpSpPr>
            <p:grpSpPr>
              <a:xfrm>
                <a:off x="-454012" y="4836630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230" name="Group 229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232" name="Group 231"/>
                  <p:cNvGrpSpPr/>
                  <p:nvPr userDrawn="1"/>
                </p:nvGrpSpPr>
                <p:grpSpPr>
                  <a:xfrm>
                    <a:off x="98074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48" name="Flowchart: Decision 247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9" name="Flowchart: Decision 248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4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0" name="Flowchart: Decision 249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3" name="Group 232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45" name="Flowchart: Decision 244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6" name="Flowchart: Decision 245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39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7" name="Flowchart: Decision 246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4" name="Group 233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42" name="Flowchart: Decision 241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3" name="Flowchart: Decision 242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4" name="Flowchart: Decision 243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5" name="Group 234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39" name="Flowchart: Decision 238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2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0" name="Flowchart: Decision 239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1" name="Flowchart: Decision 240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6" name="Group 235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237" name="Flowchart: Decision 236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8" name="Flowchart: Decision 237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231" name="Oval 230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4" name="Group 73"/>
              <p:cNvGrpSpPr/>
              <p:nvPr userDrawn="1"/>
            </p:nvGrpSpPr>
            <p:grpSpPr>
              <a:xfrm>
                <a:off x="368948" y="4281774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208" name="Group 207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212" name="Group 211"/>
                  <p:cNvGrpSpPr/>
                  <p:nvPr userDrawn="1"/>
                </p:nvGrpSpPr>
                <p:grpSpPr>
                  <a:xfrm>
                    <a:off x="98074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228" name="Flowchart: Decision 227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9" name="Flowchart: Decision 228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4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3" name="Group 212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25" name="Flowchart: Decision 224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6" name="Flowchart: Decision 225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7" name="Flowchart: Decision 226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4" name="Group 213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22" name="Flowchart: Decision 221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3" name="Flowchart: Decision 222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4" name="Flowchart: Decision 223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5" name="Group 214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19" name="Flowchart: Decision 218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0" name="Flowchart: Decision 219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1" name="Flowchart: Decision 220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6" name="Group 215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217" name="Flowchart: Decision 216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8" name="Flowchart: Decision 217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209" name="Oval 208"/>
                <p:cNvSpPr>
                  <a:spLocks noChangeAspect="1"/>
                </p:cNvSpPr>
                <p:nvPr userDrawn="1"/>
              </p:nvSpPr>
              <p:spPr>
                <a:xfrm>
                  <a:off x="151194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1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Oval 209"/>
                <p:cNvSpPr>
                  <a:spLocks noChangeAspect="1"/>
                </p:cNvSpPr>
                <p:nvPr userDrawn="1"/>
              </p:nvSpPr>
              <p:spPr>
                <a:xfrm>
                  <a:off x="48028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6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Oval 210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5" name="Group 74"/>
              <p:cNvGrpSpPr/>
              <p:nvPr userDrawn="1"/>
            </p:nvGrpSpPr>
            <p:grpSpPr>
              <a:xfrm>
                <a:off x="-454012" y="3746305"/>
                <a:ext cx="8229600" cy="914400"/>
                <a:chOff x="980741" y="5045644"/>
                <a:chExt cx="8229600" cy="914400"/>
              </a:xfrm>
              <a:grpFill/>
            </p:grpSpPr>
            <p:grpSp>
              <p:nvGrpSpPr>
                <p:cNvPr id="188" name="Group 187"/>
                <p:cNvGrpSpPr/>
                <p:nvPr userDrawn="1"/>
              </p:nvGrpSpPr>
              <p:grpSpPr>
                <a:xfrm>
                  <a:off x="98074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205" name="Flowchart: Decision 204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7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6" name="Flowchart: Decision 205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4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7" name="Flowchart: Decision 206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9" name="Group 188"/>
                <p:cNvGrpSpPr/>
                <p:nvPr userDrawn="1"/>
              </p:nvGrpSpPr>
              <p:grpSpPr>
                <a:xfrm>
                  <a:off x="262666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202" name="Flowchart: Decision 201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3" name="Flowchart: Decision 202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39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4" name="Flowchart: Decision 203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0" name="Group 189"/>
                <p:cNvGrpSpPr/>
                <p:nvPr userDrawn="1"/>
              </p:nvGrpSpPr>
              <p:grpSpPr>
                <a:xfrm>
                  <a:off x="427258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199" name="Flowchart: Decision 198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0" name="Flowchart: Decision 199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1" name="Flowchart: Decision 200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9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1" name="Group 190"/>
                <p:cNvGrpSpPr/>
                <p:nvPr userDrawn="1"/>
              </p:nvGrpSpPr>
              <p:grpSpPr>
                <a:xfrm>
                  <a:off x="591850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196" name="Flowchart: Decision 195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2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" name="Flowchart: Decision 196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" name="Flowchart: Decision 197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4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2" name="Group 191"/>
                <p:cNvGrpSpPr/>
                <p:nvPr userDrawn="1"/>
              </p:nvGrpSpPr>
              <p:grpSpPr>
                <a:xfrm>
                  <a:off x="756442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193" name="Flowchart: Decision 192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" name="Flowchart: Decision 193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" name="Flowchart: Decision 194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21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6" name="Group 75"/>
              <p:cNvGrpSpPr/>
              <p:nvPr userDrawn="1"/>
            </p:nvGrpSpPr>
            <p:grpSpPr>
              <a:xfrm>
                <a:off x="368948" y="3191449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166" name="Group 165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170" name="Group 169"/>
                  <p:cNvGrpSpPr/>
                  <p:nvPr userDrawn="1"/>
                </p:nvGrpSpPr>
                <p:grpSpPr>
                  <a:xfrm>
                    <a:off x="98074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186" name="Flowchart: Decision 185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7" name="Flowchart: Decision 186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4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1" name="Group 170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83" name="Flowchart: Decision 182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4" name="Flowchart: Decision 183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5" name="Flowchart: Decision 184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2" name="Group 171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80" name="Flowchart: Decision 179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1" name="Flowchart: Decision 180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2" name="Flowchart: Decision 181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3" name="Group 172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77" name="Flowchart: Decision 176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8" name="Flowchart: Decision 177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9" name="Flowchart: Decision 178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4" name="Group 173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175" name="Flowchart: Decision 174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6" name="Flowchart: Decision 175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67" name="Oval 166"/>
                <p:cNvSpPr>
                  <a:spLocks noChangeAspect="1"/>
                </p:cNvSpPr>
                <p:nvPr userDrawn="1"/>
              </p:nvSpPr>
              <p:spPr>
                <a:xfrm>
                  <a:off x="151194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1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Oval 167"/>
                <p:cNvSpPr>
                  <a:spLocks noChangeAspect="1"/>
                </p:cNvSpPr>
                <p:nvPr userDrawn="1"/>
              </p:nvSpPr>
              <p:spPr>
                <a:xfrm>
                  <a:off x="48028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6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Oval 168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7" name="Group 76"/>
              <p:cNvGrpSpPr/>
              <p:nvPr userDrawn="1"/>
            </p:nvGrpSpPr>
            <p:grpSpPr>
              <a:xfrm>
                <a:off x="-454012" y="2641361"/>
                <a:ext cx="8229600" cy="914400"/>
                <a:chOff x="980741" y="5045644"/>
                <a:chExt cx="8229600" cy="914400"/>
              </a:xfrm>
              <a:grpFill/>
            </p:grpSpPr>
            <p:grpSp>
              <p:nvGrpSpPr>
                <p:cNvPr id="146" name="Group 145"/>
                <p:cNvGrpSpPr/>
                <p:nvPr userDrawn="1"/>
              </p:nvGrpSpPr>
              <p:grpSpPr>
                <a:xfrm>
                  <a:off x="98074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163" name="Flowchart: Decision 162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7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4" name="Flowchart: Decision 163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4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5" name="Flowchart: Decision 164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7" name="Group 146"/>
                <p:cNvGrpSpPr/>
                <p:nvPr userDrawn="1"/>
              </p:nvGrpSpPr>
              <p:grpSpPr>
                <a:xfrm>
                  <a:off x="262666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160" name="Flowchart: Decision 159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" name="Flowchart: Decision 160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39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2" name="Flowchart: Decision 161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8" name="Group 147"/>
                <p:cNvGrpSpPr/>
                <p:nvPr userDrawn="1"/>
              </p:nvGrpSpPr>
              <p:grpSpPr>
                <a:xfrm>
                  <a:off x="427258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157" name="Flowchart: Decision 156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8" name="Flowchart: Decision 157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9" name="Flowchart: Decision 158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9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9" name="Group 148"/>
                <p:cNvGrpSpPr/>
                <p:nvPr userDrawn="1"/>
              </p:nvGrpSpPr>
              <p:grpSpPr>
                <a:xfrm>
                  <a:off x="591850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154" name="Flowchart: Decision 153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2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" name="Flowchart: Decision 154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" name="Flowchart: Decision 155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4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0" name="Group 149"/>
                <p:cNvGrpSpPr/>
                <p:nvPr userDrawn="1"/>
              </p:nvGrpSpPr>
              <p:grpSpPr>
                <a:xfrm>
                  <a:off x="756442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151" name="Flowchart: Decision 150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2" name="Flowchart: Decision 151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" name="Flowchart: Decision 152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21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8" name="Group 77"/>
              <p:cNvGrpSpPr/>
              <p:nvPr userDrawn="1"/>
            </p:nvGrpSpPr>
            <p:grpSpPr>
              <a:xfrm>
                <a:off x="368948" y="2106106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124" name="Group 123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128" name="Group 127"/>
                  <p:cNvGrpSpPr/>
                  <p:nvPr userDrawn="1"/>
                </p:nvGrpSpPr>
                <p:grpSpPr>
                  <a:xfrm>
                    <a:off x="98074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144" name="Flowchart: Decision 143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5" name="Flowchart: Decision 144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9" name="Group 128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41" name="Flowchart: Decision 140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2" name="Flowchart: Decision 141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3" name="Flowchart: Decision 142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30" name="Group 129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38" name="Flowchart: Decision 137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9" name="Flowchart: Decision 138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0" name="Flowchart: Decision 139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31" name="Group 130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35" name="Flowchart: Decision 134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6" name="Flowchart: Decision 135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7" name="Flowchart: Decision 136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32" name="Group 131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133" name="Flowchart: Decision 132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4" name="Flowchart: Decision 133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25" name="Oval 124"/>
                <p:cNvSpPr>
                  <a:spLocks noChangeAspect="1"/>
                </p:cNvSpPr>
                <p:nvPr userDrawn="1"/>
              </p:nvSpPr>
              <p:spPr>
                <a:xfrm>
                  <a:off x="151194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1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Oval 125"/>
                <p:cNvSpPr>
                  <a:spLocks noChangeAspect="1"/>
                </p:cNvSpPr>
                <p:nvPr userDrawn="1"/>
              </p:nvSpPr>
              <p:spPr>
                <a:xfrm>
                  <a:off x="48028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6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Oval 126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9" name="Group 78"/>
              <p:cNvGrpSpPr/>
              <p:nvPr userDrawn="1"/>
            </p:nvGrpSpPr>
            <p:grpSpPr>
              <a:xfrm>
                <a:off x="-454012" y="1553600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103" name="Group 102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105" name="Group 104"/>
                  <p:cNvGrpSpPr/>
                  <p:nvPr userDrawn="1"/>
                </p:nvGrpSpPr>
                <p:grpSpPr>
                  <a:xfrm>
                    <a:off x="98074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21" name="Flowchart: Decision 120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2" name="Flowchart: Decision 121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3" name="Flowchart: Decision 122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6" name="Group 105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18" name="Flowchart: Decision 117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9" name="Flowchart: Decision 118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39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0" name="Flowchart: Decision 119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7" name="Group 106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15" name="Flowchart: Decision 114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6" name="Flowchart: Decision 115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7" name="Flowchart: Decision 116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8" name="Group 107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12" name="Flowchart: Decision 111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3" name="Flowchart: Decision 112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4" name="Flowchart: Decision 113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9" name="Group 108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110" name="Flowchart: Decision 109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1" name="Flowchart: Decision 110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04" name="Oval 103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0" name="Group 79"/>
              <p:cNvGrpSpPr/>
              <p:nvPr userDrawn="1"/>
            </p:nvGrpSpPr>
            <p:grpSpPr>
              <a:xfrm>
                <a:off x="368948" y="1015513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81" name="Group 80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84" name="Group 83"/>
                  <p:cNvGrpSpPr/>
                  <p:nvPr userDrawn="1"/>
                </p:nvGrpSpPr>
                <p:grpSpPr>
                  <a:xfrm>
                    <a:off x="98074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00" name="Flowchart: Decision 99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1" name="Flowchart: Decision 100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39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2" name="Flowchart: Decision 101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5" name="Group 84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97" name="Flowchart: Decision 96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8" name="Flowchart: Decision 97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9" name="Flowchart: Decision 98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6" name="Group 85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94" name="Flowchart: Decision 93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5" name="Flowchart: Decision 94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6" name="Flowchart: Decision 95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7" name="Group 86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91" name="Flowchart: Decision 90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" name="Flowchart: Decision 91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" name="Flowchart: Decision 92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8" name="Group 87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89" name="Flowchart: Decision 88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0" name="Flowchart: Decision 89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82" name="Oval 81"/>
                <p:cNvSpPr>
                  <a:spLocks noChangeAspect="1"/>
                </p:cNvSpPr>
                <p:nvPr userDrawn="1"/>
              </p:nvSpPr>
              <p:spPr>
                <a:xfrm>
                  <a:off x="48028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6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Oval 82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" name="Group 8"/>
            <p:cNvGrpSpPr/>
            <p:nvPr userDrawn="1"/>
          </p:nvGrpSpPr>
          <p:grpSpPr>
            <a:xfrm>
              <a:off x="0" y="941388"/>
              <a:ext cx="8183880" cy="914400"/>
              <a:chOff x="368948" y="5381143"/>
              <a:chExt cx="8183880" cy="914400"/>
            </a:xfrm>
            <a:grpFill/>
          </p:grpSpPr>
          <p:grpSp>
            <p:nvGrpSpPr>
              <p:cNvPr id="51" name="Group 50"/>
              <p:cNvGrpSpPr/>
              <p:nvPr userDrawn="1"/>
            </p:nvGrpSpPr>
            <p:grpSpPr>
              <a:xfrm>
                <a:off x="368948" y="5381143"/>
                <a:ext cx="7680960" cy="914400"/>
                <a:chOff x="980741" y="5045644"/>
                <a:chExt cx="7680960" cy="914400"/>
              </a:xfrm>
              <a:grpFill/>
            </p:grpSpPr>
            <p:grpSp>
              <p:nvGrpSpPr>
                <p:cNvPr id="53" name="Group 52"/>
                <p:cNvGrpSpPr/>
                <p:nvPr userDrawn="1"/>
              </p:nvGrpSpPr>
              <p:grpSpPr>
                <a:xfrm>
                  <a:off x="98074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69" name="Flowchart: Decision 68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" name="Flowchart: Decision 69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39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Flowchart: Decision 70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4" name="Group 53"/>
                <p:cNvGrpSpPr/>
                <p:nvPr userDrawn="1"/>
              </p:nvGrpSpPr>
              <p:grpSpPr>
                <a:xfrm>
                  <a:off x="262666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66" name="Flowchart: Decision 65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lowchart: Decision 66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3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Flowchart: Decision 67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5" name="Group 54"/>
                <p:cNvGrpSpPr/>
                <p:nvPr userDrawn="1"/>
              </p:nvGrpSpPr>
              <p:grpSpPr>
                <a:xfrm>
                  <a:off x="427258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63" name="Flowchart: Decision 62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Flowchart: Decision 63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" name="Flowchart: Decision 64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9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6" name="Group 55"/>
                <p:cNvGrpSpPr/>
                <p:nvPr userDrawn="1"/>
              </p:nvGrpSpPr>
              <p:grpSpPr>
                <a:xfrm>
                  <a:off x="591850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60" name="Flowchart: Decision 59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7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Flowchart: Decision 60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8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lowchart: Decision 61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4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7" name="Group 56"/>
                <p:cNvGrpSpPr/>
                <p:nvPr userDrawn="1"/>
              </p:nvGrpSpPr>
              <p:grpSpPr>
                <a:xfrm>
                  <a:off x="7564421" y="5045644"/>
                  <a:ext cx="1097280" cy="914400"/>
                  <a:chOff x="980741" y="5045644"/>
                  <a:chExt cx="1097280" cy="914400"/>
                </a:xfrm>
                <a:grpFill/>
              </p:grpSpPr>
              <p:sp>
                <p:nvSpPr>
                  <p:cNvPr id="58" name="Flowchart: Decision 57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" name="Flowchart: Decision 58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52" name="Oval 51"/>
              <p:cNvSpPr>
                <a:spLocks noChangeAspect="1"/>
              </p:cNvSpPr>
              <p:nvPr userDrawn="1"/>
            </p:nvSpPr>
            <p:spPr>
              <a:xfrm>
                <a:off x="8095628" y="5609743"/>
                <a:ext cx="457200" cy="457200"/>
              </a:xfrm>
              <a:prstGeom prst="ellipse">
                <a:avLst/>
              </a:prstGeom>
              <a:grpFill/>
              <a:ln w="25400" cap="flat" cmpd="sng" algn="ctr">
                <a:solidFill>
                  <a:srgbClr val="323232">
                    <a:alpha val="4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9"/>
            <p:cNvGrpSpPr/>
            <p:nvPr userDrawn="1"/>
          </p:nvGrpSpPr>
          <p:grpSpPr>
            <a:xfrm>
              <a:off x="320040" y="337740"/>
              <a:ext cx="7040880" cy="914400"/>
              <a:chOff x="1511948" y="5381143"/>
              <a:chExt cx="7040880" cy="914400"/>
            </a:xfrm>
            <a:grpFill/>
          </p:grpSpPr>
          <p:grpSp>
            <p:nvGrpSpPr>
              <p:cNvPr id="33" name="Group 32"/>
              <p:cNvGrpSpPr/>
              <p:nvPr userDrawn="1"/>
            </p:nvGrpSpPr>
            <p:grpSpPr>
              <a:xfrm>
                <a:off x="2014868" y="5381143"/>
                <a:ext cx="6035040" cy="914400"/>
                <a:chOff x="2626661" y="5045644"/>
                <a:chExt cx="6035040" cy="914400"/>
              </a:xfrm>
              <a:grpFill/>
            </p:grpSpPr>
            <p:grpSp>
              <p:nvGrpSpPr>
                <p:cNvPr id="36" name="Group 35"/>
                <p:cNvGrpSpPr/>
                <p:nvPr userDrawn="1"/>
              </p:nvGrpSpPr>
              <p:grpSpPr>
                <a:xfrm>
                  <a:off x="262666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48" name="Flowchart: Decision 47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Flowchart: Decision 48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3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Flowchart: Decision 49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7" name="Group 36"/>
                <p:cNvGrpSpPr/>
                <p:nvPr userDrawn="1"/>
              </p:nvGrpSpPr>
              <p:grpSpPr>
                <a:xfrm>
                  <a:off x="427258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45" name="Flowchart: Decision 44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Flowchart: Decision 45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Flowchart: Decision 46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9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8" name="Group 37"/>
                <p:cNvGrpSpPr/>
                <p:nvPr userDrawn="1"/>
              </p:nvGrpSpPr>
              <p:grpSpPr>
                <a:xfrm>
                  <a:off x="591850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42" name="Flowchart: Decision 41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7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Flowchart: Decision 42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" name="Flowchart: Decision 43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4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" name="Group 38"/>
                <p:cNvGrpSpPr/>
                <p:nvPr userDrawn="1"/>
              </p:nvGrpSpPr>
              <p:grpSpPr>
                <a:xfrm>
                  <a:off x="7564421" y="5045644"/>
                  <a:ext cx="1097280" cy="914400"/>
                  <a:chOff x="980741" y="5045644"/>
                  <a:chExt cx="1097280" cy="914400"/>
                </a:xfrm>
                <a:grpFill/>
              </p:grpSpPr>
              <p:sp>
                <p:nvSpPr>
                  <p:cNvPr id="40" name="Flowchart: Decision 39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Flowchart: Decision 40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4" name="Oval 33"/>
              <p:cNvSpPr>
                <a:spLocks noChangeAspect="1"/>
              </p:cNvSpPr>
              <p:nvPr userDrawn="1"/>
            </p:nvSpPr>
            <p:spPr>
              <a:xfrm>
                <a:off x="1511948" y="5609743"/>
                <a:ext cx="457200" cy="457200"/>
              </a:xfrm>
              <a:prstGeom prst="ellipse">
                <a:avLst/>
              </a:prstGeom>
              <a:grpFill/>
              <a:ln w="25400" cap="flat" cmpd="sng" algn="ctr">
                <a:solidFill>
                  <a:srgbClr val="323232">
                    <a:alpha val="8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35" name="Oval 34"/>
              <p:cNvSpPr>
                <a:spLocks noChangeAspect="1"/>
              </p:cNvSpPr>
              <p:nvPr userDrawn="1"/>
            </p:nvSpPr>
            <p:spPr>
              <a:xfrm>
                <a:off x="8095628" y="5609743"/>
                <a:ext cx="457200" cy="457200"/>
              </a:xfrm>
              <a:prstGeom prst="ellipse">
                <a:avLst/>
              </a:prstGeom>
              <a:grpFill/>
              <a:ln w="25400" cap="flat" cmpd="sng" algn="ctr">
                <a:solidFill>
                  <a:srgbClr val="323232">
                    <a:alpha val="4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0"/>
            <p:cNvGrpSpPr/>
            <p:nvPr userDrawn="1"/>
          </p:nvGrpSpPr>
          <p:grpSpPr>
            <a:xfrm>
              <a:off x="0" y="6410352"/>
              <a:ext cx="8183880" cy="914400"/>
              <a:chOff x="368948" y="5381143"/>
              <a:chExt cx="8183880" cy="914400"/>
            </a:xfrm>
            <a:grpFill/>
          </p:grpSpPr>
          <p:grpSp>
            <p:nvGrpSpPr>
              <p:cNvPr id="12" name="Group 11"/>
              <p:cNvGrpSpPr/>
              <p:nvPr userDrawn="1"/>
            </p:nvGrpSpPr>
            <p:grpSpPr>
              <a:xfrm>
                <a:off x="368948" y="5381143"/>
                <a:ext cx="7680960" cy="914400"/>
                <a:chOff x="980741" y="5045644"/>
                <a:chExt cx="7680960" cy="914400"/>
              </a:xfrm>
              <a:grpFill/>
            </p:grpSpPr>
            <p:grpSp>
              <p:nvGrpSpPr>
                <p:cNvPr id="14" name="Group 13"/>
                <p:cNvGrpSpPr/>
                <p:nvPr userDrawn="1"/>
              </p:nvGrpSpPr>
              <p:grpSpPr>
                <a:xfrm>
                  <a:off x="98074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0" name="Flowchart: Decision 29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7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" name="Flowchart: Decision 30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4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Flowchart: Decision 31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" name="Group 14"/>
                <p:cNvGrpSpPr/>
                <p:nvPr userDrawn="1"/>
              </p:nvGrpSpPr>
              <p:grpSpPr>
                <a:xfrm>
                  <a:off x="262666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27" name="Flowchart: Decision 26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" name="Flowchart: Decision 27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39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" name="Flowchart: Decision 28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" name="Group 15"/>
                <p:cNvGrpSpPr/>
                <p:nvPr userDrawn="1"/>
              </p:nvGrpSpPr>
              <p:grpSpPr>
                <a:xfrm>
                  <a:off x="427258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24" name="Flowchart: Decision 23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" name="Flowchart: Decision 24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18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Flowchart: Decision 25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9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" name="Group 16"/>
                <p:cNvGrpSpPr/>
                <p:nvPr userDrawn="1"/>
              </p:nvGrpSpPr>
              <p:grpSpPr>
                <a:xfrm>
                  <a:off x="591850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21" name="Flowchart: Decision 20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2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" name="Flowchart: Decision 21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" name="Flowchart: Decision 22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21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" name="Group 17"/>
                <p:cNvGrpSpPr/>
                <p:nvPr userDrawn="1"/>
              </p:nvGrpSpPr>
              <p:grpSpPr>
                <a:xfrm>
                  <a:off x="7564421" y="5045644"/>
                  <a:ext cx="1097280" cy="914400"/>
                  <a:chOff x="980741" y="5045644"/>
                  <a:chExt cx="1097280" cy="914400"/>
                </a:xfrm>
                <a:grpFill/>
              </p:grpSpPr>
              <p:sp>
                <p:nvSpPr>
                  <p:cNvPr id="19" name="Flowchart: Decision 18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" name="Flowchart: Decision 19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3" name="Oval 12"/>
              <p:cNvSpPr>
                <a:spLocks noChangeAspect="1"/>
              </p:cNvSpPr>
              <p:nvPr userDrawn="1"/>
            </p:nvSpPr>
            <p:spPr>
              <a:xfrm>
                <a:off x="8095628" y="5609743"/>
                <a:ext cx="457200" cy="457200"/>
              </a:xfrm>
              <a:prstGeom prst="ellipse">
                <a:avLst/>
              </a:prstGeom>
              <a:grpFill/>
              <a:ln w="25400" cap="flat" cmpd="sng" algn="ctr">
                <a:solidFill>
                  <a:srgbClr val="323232">
                    <a:alpha val="4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74" name="Picture 13" descr="symbol1_150.gif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7239" y="5928772"/>
            <a:ext cx="5095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893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8" r:id="rId1"/>
    <p:sldLayoutId id="2147484309" r:id="rId2"/>
    <p:sldLayoutId id="2147484310" r:id="rId3"/>
    <p:sldLayoutId id="2147484311" r:id="rId4"/>
    <p:sldLayoutId id="2147484312" r:id="rId5"/>
    <p:sldLayoutId id="2147484313" r:id="rId6"/>
    <p:sldLayoutId id="2147484314" r:id="rId7"/>
    <p:sldLayoutId id="2147484315" r:id="rId8"/>
    <p:sldLayoutId id="2147484316" r:id="rId9"/>
    <p:sldLayoutId id="2147484317" r:id="rId10"/>
    <p:sldLayoutId id="2147484318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emf"/><Relationship Id="rId5" Type="http://schemas.openxmlformats.org/officeDocument/2006/relationships/image" Target="../media/image3.emf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12.05741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hyperlink" Target="Phys.Rev.D%2093%20(2016)%208,%20085037%5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arXiv:1105.5112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arxiv.org/abs/2111.10396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arXiv:1310.1005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emf"/><Relationship Id="rId4" Type="http://schemas.openxmlformats.org/officeDocument/2006/relationships/hyperlink" Target="https://arxiv.org/abs/2203.13314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emf"/><Relationship Id="rId7" Type="http://schemas.openxmlformats.org/officeDocument/2006/relationships/image" Target="../media/image49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3.emf"/><Relationship Id="rId5" Type="http://schemas.openxmlformats.org/officeDocument/2006/relationships/image" Target="../media/image48.png"/><Relationship Id="rId4" Type="http://schemas.openxmlformats.org/officeDocument/2006/relationships/hyperlink" Target="http://arxiv.org/abs/arXiv:1509.06489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07.08300" TargetMode="External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emf"/><Relationship Id="rId4" Type="http://schemas.openxmlformats.org/officeDocument/2006/relationships/image" Target="../media/image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3.05419" TargetMode="External"/><Relationship Id="rId7" Type="http://schemas.openxmlformats.org/officeDocument/2006/relationships/image" Target="../media/image56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emf"/><Relationship Id="rId5" Type="http://schemas.openxmlformats.org/officeDocument/2006/relationships/image" Target="../media/image3.emf"/><Relationship Id="rId4" Type="http://schemas.openxmlformats.org/officeDocument/2006/relationships/image" Target="../media/image5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1.06200" TargetMode="External"/><Relationship Id="rId7" Type="http://schemas.openxmlformats.org/officeDocument/2006/relationships/hyperlink" Target="https://arxiv.org/abs/2207.10890" TargetMode="External"/><Relationship Id="rId2" Type="http://schemas.openxmlformats.org/officeDocument/2006/relationships/hyperlink" Target="https://arxiv.org/abs/2103.05419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image" Target="../media/image59.emf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inspirehep.net/record/1285357" TargetMode="External"/><Relationship Id="rId7" Type="http://schemas.openxmlformats.org/officeDocument/2006/relationships/image" Target="../media/image63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arxiv.org/abs/2103.05419" TargetMode="Externa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arxiv.org/abs/2103.05419" TargetMode="External"/><Relationship Id="rId4" Type="http://schemas.openxmlformats.org/officeDocument/2006/relationships/image" Target="../media/image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emf"/><Relationship Id="rId4" Type="http://schemas.openxmlformats.org/officeDocument/2006/relationships/image" Target="../media/image7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7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arxiv.org/abs/2103.05419" TargetMode="External"/><Relationship Id="rId4" Type="http://schemas.openxmlformats.org/officeDocument/2006/relationships/image" Target="../media/image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emf"/><Relationship Id="rId4" Type="http://schemas.openxmlformats.org/officeDocument/2006/relationships/image" Target="../media/image7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emf"/><Relationship Id="rId4" Type="http://schemas.openxmlformats.org/officeDocument/2006/relationships/image" Target="../media/image8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emf"/><Relationship Id="rId5" Type="http://schemas.openxmlformats.org/officeDocument/2006/relationships/image" Target="../media/image14.emf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1.03714" TargetMode="External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arxiv.org/abs/1606.03725" TargetMode="External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5410200" y="1600200"/>
            <a:ext cx="6659217" cy="18875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Experimental overview of the nucleon (spin) structure</a:t>
            </a:r>
            <a:br>
              <a:rPr lang="en-US" dirty="0" smtClean="0"/>
            </a:br>
            <a:r>
              <a:rPr lang="en-US" sz="3200" dirty="0" smtClean="0"/>
              <a:t>leading up to the EIC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524000" y="4592638"/>
            <a:ext cx="9144000" cy="1655762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TIDC Autumn School on the EIC,</a:t>
            </a:r>
          </a:p>
          <a:p>
            <a:r>
              <a:rPr lang="en-US" dirty="0" smtClean="0"/>
              <a:t>NTU, Taipei, August 28-30</a:t>
            </a:r>
            <a:endParaRPr lang="en-US" dirty="0"/>
          </a:p>
          <a:p>
            <a:r>
              <a:rPr lang="en-US" dirty="0" smtClean="0"/>
              <a:t>Ralf Seidl (RIKEN)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22"/>
          <a:stretch/>
        </p:blipFill>
        <p:spPr>
          <a:xfrm>
            <a:off x="-6626" y="0"/>
            <a:ext cx="5489172" cy="448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7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questions for GPDs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Deconvolution of CFFs to GPDs requires Models</a:t>
            </a:r>
            <a:r>
              <a:rPr lang="en-US" dirty="0" smtClean="0">
                <a:sym typeface="Wingdings" panose="05000000000000000000" pitchFamily="2" charset="2"/>
              </a:rPr>
              <a:t> still a long way to Ji Sum rule</a:t>
            </a:r>
            <a:endParaRPr lang="en-US" dirty="0" smtClean="0"/>
          </a:p>
          <a:p>
            <a:r>
              <a:rPr lang="en-US" dirty="0" smtClean="0"/>
              <a:t>Still very little known about CFFs/GPDs; apart from some HERA </a:t>
            </a:r>
            <a:r>
              <a:rPr lang="en-US" dirty="0" err="1" smtClean="0"/>
              <a:t>unpol</a:t>
            </a:r>
            <a:r>
              <a:rPr lang="en-US" dirty="0" smtClean="0"/>
              <a:t> DVCS measurements only high-x/low Q</a:t>
            </a:r>
            <a:r>
              <a:rPr lang="en-US" baseline="30000" dirty="0" smtClean="0"/>
              <a:t>2</a:t>
            </a:r>
            <a:r>
              <a:rPr lang="en-US" dirty="0" smtClean="0"/>
              <a:t>  </a:t>
            </a:r>
            <a:r>
              <a:rPr lang="en-US" dirty="0" smtClean="0">
                <a:sym typeface="Wingdings" panose="05000000000000000000" pitchFamily="2" charset="2"/>
              </a:rPr>
              <a:t> get to true 3D imaging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 Access to total gluon spin contribution only at higher twist 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Wigner functions as 5D mother functions for GPDs and TMDs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results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2" descr="spdd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445275"/>
            <a:ext cx="5511531" cy="3505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66FF33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697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455908" y="2662962"/>
            <a:ext cx="5335291" cy="3967499"/>
            <a:chOff x="-1068093" y="2662962"/>
            <a:chExt cx="5335291" cy="3967499"/>
          </a:xfrm>
        </p:grpSpPr>
        <p:grpSp>
          <p:nvGrpSpPr>
            <p:cNvPr id="7" name="Group 2"/>
            <p:cNvGrpSpPr/>
            <p:nvPr/>
          </p:nvGrpSpPr>
          <p:grpSpPr>
            <a:xfrm>
              <a:off x="-1068093" y="2662962"/>
              <a:ext cx="5335291" cy="3967499"/>
              <a:chOff x="-1310252" y="2683604"/>
              <a:chExt cx="7033369" cy="5040281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-1310252" y="7137389"/>
                <a:ext cx="6883336" cy="586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  <a:buClr>
                    <a:srgbClr val="0070C0"/>
                  </a:buClr>
                </a:pPr>
                <a:r>
                  <a:rPr lang="en-US" dirty="0">
                    <a:solidFill>
                      <a:srgbClr val="0070C0"/>
                    </a:solidFill>
                    <a:latin typeface="+mj-lt"/>
                  </a:rPr>
                  <a:t>Images of </a:t>
                </a:r>
                <a:r>
                  <a:rPr lang="en-US" dirty="0" smtClean="0">
                    <a:solidFill>
                      <a:srgbClr val="0070C0"/>
                    </a:solidFill>
                    <a:latin typeface="+mj-lt"/>
                  </a:rPr>
                  <a:t>gluons from exclusive J/ψ </a:t>
                </a:r>
                <a:r>
                  <a:rPr lang="en-US" dirty="0">
                    <a:solidFill>
                      <a:srgbClr val="0070C0"/>
                    </a:solidFill>
                    <a:latin typeface="+mj-lt"/>
                  </a:rPr>
                  <a:t>production</a:t>
                </a:r>
              </a:p>
            </p:txBody>
          </p:sp>
          <p:sp>
            <p:nvSpPr>
              <p:cNvPr id="48" name="Rectangle 15"/>
              <p:cNvSpPr>
                <a:spLocks noChangeArrowheads="1"/>
              </p:cNvSpPr>
              <p:nvPr/>
            </p:nvSpPr>
            <p:spPr bwMode="auto">
              <a:xfrm>
                <a:off x="-1308549" y="2683604"/>
                <a:ext cx="7031666" cy="547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1318" tIns="45657" rIns="91318" bIns="45657">
                <a:prstTxWarp prst="textNoShape">
                  <a:avLst/>
                </a:prstTxWarp>
                <a:spAutoFit/>
              </a:bodyPr>
              <a:lstStyle/>
              <a:p>
                <a:pPr marL="342900" indent="-342900" algn="l">
                  <a:buClr>
                    <a:srgbClr val="0070C0"/>
                  </a:buClr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rgbClr val="0070C0"/>
                    </a:solidFill>
                    <a:latin typeface="Arial Rounded MT Bold" charset="0"/>
                  </a:rPr>
                  <a:t> Gluon imaging from simulation:</a:t>
                </a:r>
              </a:p>
            </p:txBody>
          </p:sp>
        </p:grpSp>
        <p:pic>
          <p:nvPicPr>
            <p:cNvPr id="53" name="Picture 52" descr="ES_Fig4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029770" y="3121252"/>
              <a:ext cx="4685829" cy="3162116"/>
            </a:xfrm>
            <a:prstGeom prst="rect">
              <a:avLst/>
            </a:prstGeom>
          </p:spPr>
        </p:pic>
      </p:grp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494231" y="762000"/>
            <a:ext cx="5442328" cy="42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1949" tIns="40973" rIns="81949" bIns="40973">
            <a:prstTxWarp prst="textNoShape">
              <a:avLst/>
            </a:prstTxWarp>
            <a:spAutoFit/>
          </a:bodyPr>
          <a:lstStyle/>
          <a:p>
            <a:pPr marL="342900" indent="-342900" algn="l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70C0"/>
                </a:solidFill>
                <a:latin typeface="Arial Rounded MT Bold" charset="0"/>
              </a:rPr>
              <a:t> Exclusive vector meson production: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results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3965D6-BDF6-B148-993F-4DA70ADE2AD2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228600"/>
            <a:ext cx="10515600" cy="1045451"/>
          </a:xfrm>
        </p:spPr>
        <p:txBody>
          <a:bodyPr>
            <a:noAutofit/>
          </a:bodyPr>
          <a:lstStyle/>
          <a:p>
            <a:r>
              <a:rPr lang="en-US" altLang="ja-JP" sz="3200" kern="0" dirty="0">
                <a:ea typeface="ＭＳ Ｐゴシック" charset="-128"/>
                <a:cs typeface="Arial"/>
              </a:rPr>
              <a:t>Spatial imaging of gluon </a:t>
            </a:r>
            <a:r>
              <a:rPr lang="en-US" altLang="ja-JP" sz="3200" kern="0" dirty="0" smtClean="0">
                <a:ea typeface="ＭＳ Ｐゴシック" charset="-128"/>
                <a:cs typeface="Arial"/>
              </a:rPr>
              <a:t>density</a:t>
            </a:r>
            <a:r>
              <a:rPr lang="en-US" altLang="ja-JP" sz="3200" kern="0" dirty="0">
                <a:ea typeface="ＭＳ Ｐゴシック" charset="-128"/>
                <a:cs typeface="Arial"/>
              </a:rPr>
              <a:t/>
            </a:r>
            <a:br>
              <a:rPr lang="en-US" altLang="ja-JP" sz="3200" kern="0" dirty="0">
                <a:ea typeface="ＭＳ Ｐゴシック" charset="-128"/>
                <a:cs typeface="Arial"/>
              </a:rPr>
            </a:br>
            <a:endParaRPr kumimoji="1" lang="ja-JP" altLang="en-US" sz="3200" dirty="0"/>
          </a:p>
        </p:txBody>
      </p:sp>
      <p:pic>
        <p:nvPicPr>
          <p:cNvPr id="33" name="Picture 32" descr="Screen shot 2013-02-14 at 2.41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296" y="1161205"/>
            <a:ext cx="2788355" cy="1277471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>
          <a:xfrm flipV="1">
            <a:off x="3285836" y="2361617"/>
            <a:ext cx="0" cy="3361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355111" y="2371912"/>
            <a:ext cx="721961" cy="390636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</a:rPr>
              <a:t>t-</a:t>
            </a:r>
            <a:r>
              <a:rPr lang="en-US" dirty="0" err="1">
                <a:solidFill>
                  <a:srgbClr val="FF0000"/>
                </a:solidFill>
                <a:latin typeface="+mj-lt"/>
              </a:rPr>
              <a:t>dep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35237" y="1156447"/>
            <a:ext cx="1289424" cy="390636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r>
              <a:rPr lang="en-US" dirty="0"/>
              <a:t>J/</a:t>
            </a:r>
            <a:r>
              <a:rPr lang="en-US" dirty="0" err="1"/>
              <a:t>Ψ</a:t>
            </a:r>
            <a:r>
              <a:rPr lang="en-US" dirty="0"/>
              <a:t>, </a:t>
            </a:r>
            <a:r>
              <a:rPr lang="en-US" dirty="0" err="1"/>
              <a:t>Φ</a:t>
            </a:r>
            <a:r>
              <a:rPr lang="en-US" dirty="0"/>
              <a:t>, …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472655" y="1073272"/>
            <a:ext cx="364491" cy="390636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r>
              <a:rPr lang="en-US" dirty="0"/>
              <a:t>Q</a:t>
            </a:r>
          </a:p>
        </p:txBody>
      </p:sp>
      <p:grpSp>
        <p:nvGrpSpPr>
          <p:cNvPr id="3" name="Group 45"/>
          <p:cNvGrpSpPr/>
          <p:nvPr/>
        </p:nvGrpSpPr>
        <p:grpSpPr>
          <a:xfrm>
            <a:off x="6373091" y="1680882"/>
            <a:ext cx="4496744" cy="803522"/>
            <a:chOff x="5334000" y="1905000"/>
            <a:chExt cx="4946419" cy="910658"/>
          </a:xfrm>
        </p:grpSpPr>
        <p:sp>
          <p:nvSpPr>
            <p:cNvPr id="37" name="TextBox 36"/>
            <p:cNvSpPr txBox="1"/>
            <p:nvPr/>
          </p:nvSpPr>
          <p:spPr>
            <a:xfrm>
              <a:off x="5334000" y="1905000"/>
              <a:ext cx="4946419" cy="4534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Fourier transform of the </a:t>
              </a:r>
              <a:r>
                <a:rPr lang="en-US" dirty="0" smtClean="0"/>
                <a:t>t-dependence</a:t>
              </a:r>
              <a:endParaRPr lang="en-US" dirty="0"/>
            </a:p>
          </p:txBody>
        </p:sp>
        <p:sp>
          <p:nvSpPr>
            <p:cNvPr id="44" name="Right Arrow 43"/>
            <p:cNvSpPr/>
            <p:nvPr/>
          </p:nvSpPr>
          <p:spPr>
            <a:xfrm flipV="1">
              <a:off x="5410200" y="2438400"/>
              <a:ext cx="533400" cy="228599"/>
            </a:xfrm>
            <a:prstGeom prst="rightArrow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096000" y="2362200"/>
              <a:ext cx="3691864" cy="4534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n-lt"/>
                </a:rPr>
                <a:t>Spatial imaging of glue density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0972800" y="91440"/>
            <a:ext cx="1101777" cy="1319136"/>
            <a:chOff x="919288" y="-207452"/>
            <a:chExt cx="7011971" cy="7342673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5"/>
            <a:srcRect b="17441"/>
            <a:stretch/>
          </p:blipFill>
          <p:spPr>
            <a:xfrm>
              <a:off x="2221906" y="2109106"/>
              <a:ext cx="4403747" cy="3639622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3028949" y="-207452"/>
              <a:ext cx="2792649" cy="2439480"/>
              <a:chOff x="3273570" y="2042616"/>
              <a:chExt cx="2596254" cy="2245864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68" name="Hexagon 67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9" name="Hexagon 4"/>
              <p:cNvSpPr txBox="1"/>
              <p:nvPr/>
            </p:nvSpPr>
            <p:spPr>
              <a:xfrm>
                <a:off x="3703807" y="2572642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Spin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3028949" y="4695741"/>
              <a:ext cx="2792649" cy="2439480"/>
              <a:chOff x="3273570" y="2042616"/>
              <a:chExt cx="2596254" cy="2245864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66" name="Hexagon 65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7" name="Hexagon 4"/>
              <p:cNvSpPr txBox="1"/>
              <p:nvPr/>
            </p:nvSpPr>
            <p:spPr>
              <a:xfrm>
                <a:off x="3703807" y="2526624"/>
                <a:ext cx="1623062" cy="122609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rgbClr val="0070C0"/>
                    </a:solidFill>
                  </a:rPr>
                  <a:t>Other</a:t>
                </a:r>
                <a:endParaRPr lang="en-US" sz="600" dirty="0"/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5138609" y="3486936"/>
              <a:ext cx="2792649" cy="2439480"/>
              <a:chOff x="3273570" y="2042616"/>
              <a:chExt cx="2596254" cy="2245864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64" name="Hexagon 63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5" name="Hexagon 4"/>
              <p:cNvSpPr txBox="1"/>
              <p:nvPr/>
            </p:nvSpPr>
            <p:spPr>
              <a:xfrm>
                <a:off x="3703807" y="2414787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Mass</a:t>
                </a: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5138610" y="1021778"/>
              <a:ext cx="2792649" cy="2439480"/>
              <a:chOff x="3273570" y="2042616"/>
              <a:chExt cx="2596254" cy="2245864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62" name="Hexagon 61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3" name="Hexagon 4"/>
              <p:cNvSpPr txBox="1"/>
              <p:nvPr/>
            </p:nvSpPr>
            <p:spPr>
              <a:xfrm>
                <a:off x="3703801" y="2494693"/>
                <a:ext cx="1623062" cy="9371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Tomography</a:t>
                </a: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919288" y="3486936"/>
              <a:ext cx="2792649" cy="2439480"/>
              <a:chOff x="3273570" y="2042616"/>
              <a:chExt cx="2596254" cy="2245864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60" name="Hexagon 59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1" name="Hexagon 4"/>
              <p:cNvSpPr txBox="1"/>
              <p:nvPr/>
            </p:nvSpPr>
            <p:spPr>
              <a:xfrm>
                <a:off x="3826927" y="2663258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 err="1">
                    <a:solidFill>
                      <a:schemeClr val="accent1">
                        <a:lumMod val="75000"/>
                      </a:schemeClr>
                    </a:solidFill>
                  </a:rPr>
                  <a:t>Nucleii</a:t>
                </a:r>
                <a:endParaRPr lang="en-US" sz="600" dirty="0"/>
              </a:p>
              <a:p>
                <a:pPr marL="285750" indent="-285750" algn="ctr" defTabSz="755650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Char char="•"/>
                </a:pPr>
                <a:endParaRPr lang="en-US" sz="600" dirty="0"/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919288" y="1021778"/>
              <a:ext cx="2792649" cy="2439480"/>
              <a:chOff x="3273570" y="2042616"/>
              <a:chExt cx="2596254" cy="2245864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58" name="Hexagon 57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9" name="Hexagon 4"/>
              <p:cNvSpPr txBox="1"/>
              <p:nvPr/>
            </p:nvSpPr>
            <p:spPr>
              <a:xfrm>
                <a:off x="3773831" y="2517108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Low-x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70" name="Picture 6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6606" y="3768697"/>
            <a:ext cx="4256201" cy="2515631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6275945" y="2966661"/>
            <a:ext cx="5135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70C0"/>
              </a:buClr>
            </a:pPr>
            <a:r>
              <a:rPr lang="en-US" i="1" dirty="0">
                <a:latin typeface="+mn-lt"/>
                <a:cs typeface="Arial Rounded MT Bold"/>
              </a:rPr>
              <a:t>Only possible at the EIC: From the valence quark </a:t>
            </a:r>
            <a:endParaRPr lang="en-US" i="1" dirty="0" smtClean="0">
              <a:latin typeface="+mn-lt"/>
              <a:cs typeface="Arial Rounded MT Bold"/>
            </a:endParaRPr>
          </a:p>
          <a:p>
            <a:pPr algn="ctr">
              <a:buClr>
                <a:srgbClr val="0070C0"/>
              </a:buClr>
            </a:pPr>
            <a:r>
              <a:rPr lang="en-US" i="1" dirty="0" smtClean="0">
                <a:latin typeface="+mn-lt"/>
                <a:cs typeface="Arial Rounded MT Bold"/>
              </a:rPr>
              <a:t>region deep </a:t>
            </a:r>
            <a:r>
              <a:rPr lang="en-US" i="1" dirty="0">
                <a:latin typeface="+mn-lt"/>
                <a:cs typeface="Arial Rounded MT Bold"/>
              </a:rPr>
              <a:t>into the sea quark region</a:t>
            </a:r>
          </a:p>
        </p:txBody>
      </p:sp>
    </p:spTree>
    <p:extLst>
      <p:ext uri="{BB962C8B-B14F-4D97-AF65-F5344CB8AC3E}">
        <p14:creationId xmlns:p14="http://schemas.microsoft.com/office/powerpoint/2010/main" val="403756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PDFs and low-x physics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results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nuclear matter effects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Main questions: </a:t>
            </a:r>
          </a:p>
          <a:p>
            <a:pPr lvl="1"/>
            <a:r>
              <a:rPr lang="en-US" dirty="0" smtClean="0"/>
              <a:t>Are there nonlinear effects at low x when gluon densities get too large?</a:t>
            </a:r>
          </a:p>
          <a:p>
            <a:pPr lvl="1"/>
            <a:r>
              <a:rPr lang="en-US" dirty="0" smtClean="0"/>
              <a:t>Is the saturation scale at x to be reached in p(d)-A collisions and e-A collisions large enough to be perturbative?</a:t>
            </a:r>
          </a:p>
          <a:p>
            <a:pPr lvl="1"/>
            <a:r>
              <a:rPr lang="en-US" dirty="0" smtClean="0"/>
              <a:t>What are actual smoking guns for such effects?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44128"/>
            <a:ext cx="4038600" cy="355396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results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6C80A-C607-4968-BE3A-712F64113FAF}" type="slidenum">
              <a:rPr lang="en-US" altLang="ja-JP" smtClean="0"/>
              <a:pPr>
                <a:defRPr/>
              </a:pPr>
              <a:t>13</a:t>
            </a:fld>
            <a:endParaRPr lang="en-US" altLang="ja-JP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141" y="5785832"/>
            <a:ext cx="1325228" cy="800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1749" y="5740862"/>
            <a:ext cx="1372981" cy="8064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47939" y="5939135"/>
            <a:ext cx="364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80"/>
                </a:solidFill>
              </a:rPr>
              <a:t>=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932787" y="670855"/>
            <a:ext cx="759111" cy="184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6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knowledge on nuclear PDFs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752600"/>
            <a:ext cx="6246351" cy="2801885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results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14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010400" y="4724400"/>
            <a:ext cx="4419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EPS16: </a:t>
            </a:r>
            <a:r>
              <a:rPr lang="en-US" i="1" dirty="0">
                <a:hlinkClick r:id="rId3"/>
              </a:rPr>
              <a:t>Eur.Phys.J.C</a:t>
            </a:r>
            <a:r>
              <a:rPr lang="en-US" dirty="0">
                <a:hlinkClick r:id="rId3"/>
              </a:rPr>
              <a:t> 77 (2017) </a:t>
            </a:r>
            <a:r>
              <a:rPr lang="en-US" dirty="0" smtClean="0">
                <a:hlinkClick r:id="rId3"/>
              </a:rPr>
              <a:t>163</a:t>
            </a:r>
            <a:endParaRPr lang="en-US" dirty="0" smtClean="0"/>
          </a:p>
          <a:p>
            <a:r>
              <a:rPr lang="en-US" dirty="0" smtClean="0"/>
              <a:t>nCTEQ15: </a:t>
            </a:r>
            <a:r>
              <a:rPr lang="en-US" i="1" dirty="0">
                <a:hlinkClick r:id="rId4" action="ppaction://hlinkfile"/>
              </a:rPr>
              <a:t>Phys.Rev.D</a:t>
            </a:r>
            <a:r>
              <a:rPr lang="en-US" dirty="0">
                <a:hlinkClick r:id="rId4" action="ppaction://hlinkfile"/>
              </a:rPr>
              <a:t> 93 (2016) </a:t>
            </a:r>
            <a:r>
              <a:rPr lang="en-US" dirty="0" smtClean="0">
                <a:hlinkClick r:id="rId4" action="ppaction://hlinkfile"/>
              </a:rPr>
              <a:t>085037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Various old DY data, DIS data, RHIC </a:t>
            </a:r>
            <a:r>
              <a:rPr lang="en-US" dirty="0" err="1" smtClean="0"/>
              <a:t>pions</a:t>
            </a:r>
            <a:r>
              <a:rPr lang="en-US" dirty="0" smtClean="0"/>
              <a:t> and LHC W, Z results</a:t>
            </a:r>
            <a:endParaRPr lang="en-US" dirty="0"/>
          </a:p>
        </p:txBody>
      </p:sp>
      <p:pic>
        <p:nvPicPr>
          <p:cNvPr id="14" name="Content Placeholder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1" y="4160044"/>
            <a:ext cx="2106362" cy="19335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798" y="4160044"/>
            <a:ext cx="2106362" cy="193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1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Dijet suppression in </a:t>
            </a:r>
            <a:r>
              <a:rPr lang="en-US" dirty="0" err="1" smtClean="0"/>
              <a:t>dAu</a:t>
            </a:r>
            <a:r>
              <a:rPr lang="en-US" dirty="0" smtClean="0"/>
              <a:t> vs pp collisions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Suppression increasing with increasing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coll</a:t>
            </a:r>
            <a:endParaRPr lang="en-US" baseline="-25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Decreasing with increasing momentum (related to i</a:t>
            </a:r>
            <a:r>
              <a:rPr lang="en-US" dirty="0" smtClean="0">
                <a:sym typeface="Wingdings" panose="05000000000000000000" pitchFamily="2" charset="2"/>
              </a:rPr>
              <a:t>ncreasing x)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results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CAE70B-A6FF-47F0-817A-8FB3FDBC860D}" type="slidenum">
              <a:rPr lang="en-US" altLang="ja-JP" smtClean="0"/>
              <a:pPr>
                <a:defRPr/>
              </a:pPr>
              <a:t>15</a:t>
            </a:fld>
            <a:endParaRPr lang="en-US" altLang="ja-JP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71406"/>
            <a:ext cx="9144000" cy="385499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47518" y="2371296"/>
            <a:ext cx="42246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/>
            <a:r>
              <a:rPr lang="en-US" altLang="en-US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hlinkClick r:id="rId3"/>
              </a:rPr>
              <a:t>Phys.Rev.Lett. 107 (2011) 172301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658912" y="2248527"/>
            <a:ext cx="0" cy="47968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643320" y="2728939"/>
            <a:ext cx="517762" cy="201643"/>
          </a:xfrm>
          <a:prstGeom prst="straightConnector1">
            <a:avLst/>
          </a:prstGeom>
          <a:ln w="4445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9906012" y="2465161"/>
            <a:ext cx="457189" cy="295532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9890419" y="2761419"/>
            <a:ext cx="517762" cy="201643"/>
          </a:xfrm>
          <a:prstGeom prst="straightConnector1">
            <a:avLst/>
          </a:prstGeom>
          <a:ln w="4445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907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Indications of CNM effects at low 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Peripheral collisions</a:t>
            </a:r>
            <a:r>
              <a:rPr lang="en-US" dirty="0" smtClean="0"/>
              <a:t>: little to no di-jet suppression</a:t>
            </a:r>
          </a:p>
          <a:p>
            <a:r>
              <a:rPr lang="en-US" dirty="0" smtClean="0"/>
              <a:t>Central collisions: Strong suppression at lowest x visible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190" y="2390237"/>
            <a:ext cx="4957697" cy="2350812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results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CAE70B-A6FF-47F0-817A-8FB3FDBC860D}" type="slidenum">
              <a:rPr lang="en-US" altLang="ja-JP" smtClean="0"/>
              <a:pPr>
                <a:defRPr/>
              </a:pPr>
              <a:t>16</a:t>
            </a:fld>
            <a:endParaRPr lang="en-US" altLang="ja-JP"/>
          </a:p>
        </p:txBody>
      </p:sp>
      <p:sp>
        <p:nvSpPr>
          <p:cNvPr id="12" name="Oval 11"/>
          <p:cNvSpPr/>
          <p:nvPr/>
        </p:nvSpPr>
        <p:spPr>
          <a:xfrm>
            <a:off x="8413680" y="1536317"/>
            <a:ext cx="731520" cy="731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Au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7302394" y="1521439"/>
            <a:ext cx="773403" cy="76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7316482" y="1919727"/>
            <a:ext cx="773403" cy="76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7043849" y="1667436"/>
            <a:ext cx="115261" cy="1224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821" y="4934066"/>
            <a:ext cx="4515742" cy="10268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20" y="3854867"/>
            <a:ext cx="5095875" cy="241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3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 back-to-back forward pion pairs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32771"/>
            <a:ext cx="4457606" cy="4644192"/>
          </a:xfrm>
        </p:spPr>
        <p:txBody>
          <a:bodyPr/>
          <a:lstStyle/>
          <a:p>
            <a:r>
              <a:rPr lang="en-US" dirty="0" smtClean="0"/>
              <a:t>Suppression seen, comparable to previous PHENIX </a:t>
            </a:r>
            <a:r>
              <a:rPr lang="en-US" dirty="0" err="1" smtClean="0"/>
              <a:t>d+Au</a:t>
            </a:r>
            <a:r>
              <a:rPr lang="en-US" dirty="0" smtClean="0"/>
              <a:t> measurements for </a:t>
            </a:r>
            <a:r>
              <a:rPr lang="en-US" dirty="0" err="1" smtClean="0"/>
              <a:t>pAl</a:t>
            </a:r>
            <a:r>
              <a:rPr lang="en-US" dirty="0" smtClean="0"/>
              <a:t> and </a:t>
            </a:r>
            <a:r>
              <a:rPr lang="en-US" dirty="0" err="1" smtClean="0"/>
              <a:t>pAu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results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CAE70B-A6FF-47F0-817A-8FB3FDBC860D}" type="slidenum">
              <a:rPr lang="en-US" altLang="ja-JP" smtClean="0"/>
              <a:pPr>
                <a:defRPr/>
              </a:pPr>
              <a:t>17</a:t>
            </a:fld>
            <a:endParaRPr lang="en-US" altLang="ja-JP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2" t="3793" r="2929" b="7468"/>
          <a:stretch/>
        </p:blipFill>
        <p:spPr>
          <a:xfrm>
            <a:off x="5105400" y="2590800"/>
            <a:ext cx="3313545" cy="3124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15557" r="12262" b="3333"/>
          <a:stretch/>
        </p:blipFill>
        <p:spPr>
          <a:xfrm>
            <a:off x="8861206" y="9993"/>
            <a:ext cx="2876811" cy="3962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220200" y="4191000"/>
            <a:ext cx="281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STAR </a:t>
            </a:r>
            <a:r>
              <a:rPr lang="en-US" i="1" dirty="0">
                <a:hlinkClick r:id="rId4"/>
              </a:rPr>
              <a:t>Phys.Rev.Lett.</a:t>
            </a:r>
            <a:r>
              <a:rPr lang="en-US" dirty="0">
                <a:hlinkClick r:id="rId4"/>
              </a:rPr>
              <a:t> 129 (2022) </a:t>
            </a:r>
            <a:r>
              <a:rPr lang="en-US" dirty="0" smtClean="0">
                <a:hlinkClick r:id="rId4"/>
              </a:rPr>
              <a:t>092501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62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</a:t>
            </a:r>
            <a:r>
              <a:rPr lang="en-US" dirty="0" smtClean="0"/>
              <a:t> data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STAR took </a:t>
            </a:r>
            <a:r>
              <a:rPr lang="en-US" dirty="0" err="1" smtClean="0"/>
              <a:t>pA</a:t>
            </a:r>
            <a:r>
              <a:rPr lang="en-US" dirty="0" smtClean="0"/>
              <a:t> data in Run15 with new </a:t>
            </a:r>
            <a:r>
              <a:rPr lang="en-US" dirty="0" err="1" smtClean="0"/>
              <a:t>preshower</a:t>
            </a:r>
            <a:r>
              <a:rPr lang="en-US" dirty="0" smtClean="0"/>
              <a:t> in front of FMS </a:t>
            </a:r>
            <a:r>
              <a:rPr lang="en-US" dirty="0" smtClean="0">
                <a:sym typeface="Wingdings" panose="05000000000000000000" pitchFamily="2" charset="2"/>
              </a:rPr>
              <a:t> possibility of direct photon measurements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Substantial improvement of gluon nuclear pdfs (even over LHC </a:t>
            </a:r>
            <a:r>
              <a:rPr lang="en-US" dirty="0" err="1" smtClean="0">
                <a:sym typeface="Wingdings" panose="05000000000000000000" pitchFamily="2" charset="2"/>
              </a:rPr>
              <a:t>pPb</a:t>
            </a:r>
            <a:r>
              <a:rPr lang="en-US" dirty="0" smtClean="0">
                <a:sym typeface="Wingdings" panose="05000000000000000000" pitchFamily="2" charset="2"/>
              </a:rPr>
              <a:t> data)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Complementarity to EIC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results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CAE70B-A6FF-47F0-817A-8FB3FDBC860D}" type="slidenum">
              <a:rPr lang="en-US" altLang="ja-JP" smtClean="0"/>
              <a:pPr>
                <a:defRPr/>
              </a:pPr>
              <a:t>18</a:t>
            </a:fld>
            <a:endParaRPr lang="en-US" altLang="ja-JP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212" y="1175195"/>
            <a:ext cx="3719588" cy="29449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806" y="4189356"/>
            <a:ext cx="3238394" cy="243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CNM effects at moderately forward </a:t>
            </a:r>
            <a:r>
              <a:rPr lang="en-US" dirty="0" err="1"/>
              <a:t>rapidities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J/Psi and open heavy flavor production at </a:t>
            </a:r>
            <a:r>
              <a:rPr lang="en-US" dirty="0" err="1" smtClean="0"/>
              <a:t>rapidities</a:t>
            </a:r>
            <a:r>
              <a:rPr lang="en-US" dirty="0" smtClean="0"/>
              <a:t> 1.4&lt;|</a:t>
            </a:r>
            <a:r>
              <a:rPr lang="en-US" dirty="0" smtClean="0">
                <a:latin typeface="Symbol" panose="05050102010706020507" pitchFamily="18" charset="2"/>
              </a:rPr>
              <a:t>h</a:t>
            </a:r>
            <a:r>
              <a:rPr lang="en-US" dirty="0" smtClean="0"/>
              <a:t>|&lt;2.0 in </a:t>
            </a:r>
            <a:r>
              <a:rPr lang="en-US" dirty="0" err="1" smtClean="0"/>
              <a:t>dAu</a:t>
            </a:r>
            <a:r>
              <a:rPr lang="en-US" dirty="0" smtClean="0"/>
              <a:t> collisions extracted</a:t>
            </a:r>
          </a:p>
          <a:p>
            <a:r>
              <a:rPr lang="en-US" dirty="0" smtClean="0"/>
              <a:t>For lower-</a:t>
            </a:r>
            <a:r>
              <a:rPr lang="en-US" dirty="0" err="1" smtClean="0"/>
              <a:t>x</a:t>
            </a:r>
            <a:r>
              <a:rPr lang="en-US" baseline="-25000" dirty="0" err="1" smtClean="0"/>
              <a:t>Au</a:t>
            </a:r>
            <a:r>
              <a:rPr lang="en-US" dirty="0" smtClean="0"/>
              <a:t> (d-forward) suppression up to 50% seen in both particle types</a:t>
            </a:r>
          </a:p>
          <a:p>
            <a:r>
              <a:rPr lang="en-US" dirty="0" smtClean="0"/>
              <a:t>Higher </a:t>
            </a:r>
            <a:r>
              <a:rPr lang="en-US" dirty="0" err="1" smtClean="0"/>
              <a:t>xAu</a:t>
            </a:r>
            <a:r>
              <a:rPr lang="en-US" dirty="0" smtClean="0"/>
              <a:t> show pronounced enhancement in HF muons at lower </a:t>
            </a:r>
            <a:r>
              <a:rPr lang="en-US" dirty="0" err="1" smtClean="0"/>
              <a:t>pT</a:t>
            </a:r>
            <a:r>
              <a:rPr lang="en-US" dirty="0" smtClean="0"/>
              <a:t> but not for J/Psi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307529"/>
            <a:ext cx="4038600" cy="3027169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results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CAE70B-A6FF-47F0-817A-8FB3FDBC860D}" type="slidenum">
              <a:rPr lang="en-US" altLang="ja-JP" smtClean="0"/>
              <a:pPr>
                <a:defRPr/>
              </a:pPr>
              <a:t>19</a:t>
            </a:fld>
            <a:endParaRPr lang="en-US" altLang="ja-JP"/>
          </a:p>
        </p:txBody>
      </p:sp>
      <p:sp>
        <p:nvSpPr>
          <p:cNvPr id="12" name="TextBox 11"/>
          <p:cNvSpPr txBox="1"/>
          <p:nvPr/>
        </p:nvSpPr>
        <p:spPr>
          <a:xfrm>
            <a:off x="6241998" y="1890272"/>
            <a:ext cx="5035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dirty="0">
                <a:hlinkClick r:id="rId3"/>
              </a:rPr>
              <a:t>Phys.Rev.Lett. 112 (2014), 252301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49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45767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QCD and </a:t>
            </a:r>
            <a:r>
              <a:rPr lang="en-US" dirty="0" err="1" smtClean="0"/>
              <a:t>unpolarized</a:t>
            </a:r>
            <a:r>
              <a:rPr lang="en-US" dirty="0" smtClean="0"/>
              <a:t> nucleon structure </a:t>
            </a:r>
          </a:p>
          <a:p>
            <a:r>
              <a:rPr lang="en-US" dirty="0" smtClean="0"/>
              <a:t>Spin sum rule and helicity structure</a:t>
            </a:r>
          </a:p>
          <a:p>
            <a:pPr lvl="1"/>
            <a:r>
              <a:rPr lang="en-US" dirty="0" smtClean="0"/>
              <a:t>Inclusive DIS </a:t>
            </a:r>
          </a:p>
          <a:p>
            <a:pPr lvl="1"/>
            <a:r>
              <a:rPr lang="en-US" dirty="0" smtClean="0"/>
              <a:t>Gluon Spin from </a:t>
            </a:r>
            <a:r>
              <a:rPr lang="en-US" dirty="0" err="1" smtClean="0"/>
              <a:t>p+p</a:t>
            </a:r>
            <a:endParaRPr lang="en-US" dirty="0" smtClean="0"/>
          </a:p>
          <a:p>
            <a:pPr lvl="1"/>
            <a:r>
              <a:rPr lang="en-US" dirty="0" smtClean="0"/>
              <a:t>Interlude: Fragmentation functions</a:t>
            </a:r>
          </a:p>
          <a:p>
            <a:pPr lvl="1"/>
            <a:r>
              <a:rPr lang="en-US" dirty="0" smtClean="0"/>
              <a:t>(anti)quark helicities from SIDIS, EW pp</a:t>
            </a:r>
          </a:p>
          <a:p>
            <a:r>
              <a:rPr lang="en-US" dirty="0" smtClean="0"/>
              <a:t>Transverse spin and momentum structure and effects</a:t>
            </a:r>
          </a:p>
          <a:p>
            <a:pPr lvl="1"/>
            <a:r>
              <a:rPr lang="en-US" dirty="0" err="1" smtClean="0"/>
              <a:t>Transversity</a:t>
            </a:r>
            <a:r>
              <a:rPr lang="en-US" dirty="0" smtClean="0"/>
              <a:t> and tensor charge</a:t>
            </a:r>
          </a:p>
          <a:p>
            <a:pPr lvl="1"/>
            <a:r>
              <a:rPr lang="en-US" dirty="0" err="1" smtClean="0"/>
              <a:t>Sivers</a:t>
            </a:r>
            <a:r>
              <a:rPr lang="en-US" dirty="0" smtClean="0"/>
              <a:t> function and other TMDs</a:t>
            </a:r>
          </a:p>
          <a:p>
            <a:r>
              <a:rPr lang="en-US" dirty="0" smtClean="0"/>
              <a:t>3-dimensional structure in position space</a:t>
            </a:r>
          </a:p>
          <a:p>
            <a:pPr lvl="1"/>
            <a:r>
              <a:rPr lang="en-US" dirty="0" smtClean="0"/>
              <a:t>GPDs and DVCS</a:t>
            </a:r>
          </a:p>
          <a:p>
            <a:pPr lvl="1"/>
            <a:r>
              <a:rPr lang="en-US" dirty="0" smtClean="0"/>
              <a:t>Energy momentum tensor and related topics</a:t>
            </a:r>
          </a:p>
          <a:p>
            <a:r>
              <a:rPr lang="en-US" dirty="0" smtClean="0"/>
              <a:t>Low-x physics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results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8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r>
              <a:rPr lang="en-US" baseline="-25000" dirty="0" smtClean="0"/>
              <a:t>CP</a:t>
            </a:r>
            <a:r>
              <a:rPr lang="en-US" dirty="0" smtClean="0"/>
              <a:t> in </a:t>
            </a:r>
            <a:r>
              <a:rPr lang="en-US" dirty="0" err="1" smtClean="0"/>
              <a:t>pA</a:t>
            </a:r>
            <a:r>
              <a:rPr lang="en-US" dirty="0" smtClean="0"/>
              <a:t> for charged hadrons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5" b="14526"/>
          <a:stretch/>
        </p:blipFill>
        <p:spPr>
          <a:xfrm>
            <a:off x="990600" y="1447800"/>
            <a:ext cx="4592291" cy="3966219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Similar suppression seen for charged hadrons in </a:t>
            </a:r>
            <a:r>
              <a:rPr lang="en-US" dirty="0" err="1" smtClean="0"/>
              <a:t>pA</a:t>
            </a:r>
            <a:r>
              <a:rPr lang="en-US" dirty="0" smtClean="0"/>
              <a:t> collisions in p going direction </a:t>
            </a:r>
          </a:p>
          <a:p>
            <a:r>
              <a:rPr lang="en-US" dirty="0" smtClean="0"/>
              <a:t>Similar enhancement seen in A going direction</a:t>
            </a:r>
          </a:p>
          <a:p>
            <a:r>
              <a:rPr lang="en-US" dirty="0" smtClean="0"/>
              <a:t>Effects strongest for central </a:t>
            </a:r>
            <a:r>
              <a:rPr lang="en-US" dirty="0" err="1" smtClean="0"/>
              <a:t>collisons</a:t>
            </a:r>
            <a:r>
              <a:rPr lang="en-US" dirty="0" smtClean="0"/>
              <a:t>, much smaller for peripheral collisions</a:t>
            </a:r>
          </a:p>
          <a:p>
            <a:r>
              <a:rPr lang="en-US" dirty="0" err="1" smtClean="0"/>
              <a:t>pAl</a:t>
            </a:r>
            <a:r>
              <a:rPr lang="en-US" dirty="0" smtClean="0"/>
              <a:t> and </a:t>
            </a:r>
            <a:r>
              <a:rPr lang="en-US" dirty="0" err="1" smtClean="0"/>
              <a:t>pAu</a:t>
            </a:r>
            <a:r>
              <a:rPr lang="en-US" dirty="0" smtClean="0"/>
              <a:t> suppression consistent within uncertainties but enhancement different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results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CAE70B-A6FF-47F0-817A-8FB3FDBC860D}" type="slidenum">
              <a:rPr lang="en-US" altLang="ja-JP" smtClean="0"/>
              <a:pPr>
                <a:defRPr/>
              </a:pPr>
              <a:t>20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216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Diffractive rho/</a:t>
            </a:r>
            <a:r>
              <a:rPr lang="en-US" dirty="0" err="1" smtClean="0"/>
              <a:t>Jpsi</a:t>
            </a:r>
            <a:r>
              <a:rPr lang="en-US" dirty="0" smtClean="0"/>
              <a:t>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32771"/>
            <a:ext cx="4572000" cy="4644192"/>
          </a:xfrm>
        </p:spPr>
        <p:txBody>
          <a:bodyPr/>
          <a:lstStyle/>
          <a:p>
            <a:r>
              <a:rPr lang="en-US" dirty="0" smtClean="0"/>
              <a:t>HERA data on diffractive J/Psi production exists, sensitive to g</a:t>
            </a:r>
            <a:r>
              <a:rPr lang="en-US" baseline="30000" dirty="0" smtClean="0"/>
              <a:t>2</a:t>
            </a:r>
            <a:r>
              <a:rPr lang="en-US" dirty="0" smtClean="0"/>
              <a:t> in dipole picture, no clear </a:t>
            </a:r>
            <a:r>
              <a:rPr lang="en-US" dirty="0" err="1" smtClean="0"/>
              <a:t>inidication</a:t>
            </a:r>
            <a:r>
              <a:rPr lang="en-US" dirty="0" smtClean="0"/>
              <a:t> for saturation effects</a:t>
            </a:r>
          </a:p>
          <a:p>
            <a:r>
              <a:rPr lang="en-US" dirty="0" err="1" smtClean="0"/>
              <a:t>Ultraperipheral</a:t>
            </a:r>
            <a:r>
              <a:rPr lang="en-US" dirty="0" smtClean="0"/>
              <a:t> collisions in </a:t>
            </a:r>
            <a:r>
              <a:rPr lang="en-US" dirty="0" err="1" smtClean="0"/>
              <a:t>Au+Au</a:t>
            </a:r>
            <a:r>
              <a:rPr lang="en-US" dirty="0" smtClean="0"/>
              <a:t> similar to DIS -&gt; two-gluon exchange with photon to create VM 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500" y="2438400"/>
            <a:ext cx="2394500" cy="3388520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results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21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7" t="2940" r="2494" b="27144"/>
          <a:stretch/>
        </p:blipFill>
        <p:spPr>
          <a:xfrm>
            <a:off x="5427179" y="1353381"/>
            <a:ext cx="4516922" cy="33554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48400" y="12954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hlinkClick r:id="rId4"/>
              </a:rPr>
              <a:t>Phys.Rev.D</a:t>
            </a:r>
            <a:r>
              <a:rPr lang="en-US" dirty="0">
                <a:hlinkClick r:id="rId4"/>
              </a:rPr>
              <a:t> 105 (2022</a:t>
            </a:r>
            <a:r>
              <a:rPr lang="en-US" dirty="0" smtClean="0">
                <a:hlinkClick r:id="rId4"/>
              </a:rPr>
              <a:t>) </a:t>
            </a:r>
            <a:r>
              <a:rPr lang="en-US" dirty="0">
                <a:hlinkClick r:id="rId4"/>
              </a:rPr>
              <a:t>114045</a:t>
            </a:r>
            <a:endParaRPr lang="en-US" dirty="0"/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8284" y="273150"/>
            <a:ext cx="1877415" cy="117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4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questions for low-x PDFs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Suppressions seen, but no clear indication for </a:t>
            </a:r>
            <a:r>
              <a:rPr lang="en-US" dirty="0" smtClean="0"/>
              <a:t>CGC</a:t>
            </a:r>
          </a:p>
          <a:p>
            <a:r>
              <a:rPr lang="en-US" dirty="0" smtClean="0"/>
              <a:t>Nuclear PDFs with very large uncertainties still</a:t>
            </a:r>
          </a:p>
          <a:p>
            <a:r>
              <a:rPr lang="en-US" dirty="0" smtClean="0"/>
              <a:t>Only some J/Psi production information from pp and HERA, need more data from EIC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results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6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Inclusive DIS and </a:t>
            </a:r>
            <a:r>
              <a:rPr kumimoji="1" lang="en-US" altLang="ja-JP" dirty="0" smtClean="0">
                <a:latin typeface="Symbol" panose="05050102010706020507" pitchFamily="18" charset="2"/>
              </a:rPr>
              <a:t>D</a:t>
            </a:r>
            <a:r>
              <a:rPr kumimoji="1" lang="en-US" altLang="ja-JP" dirty="0" smtClean="0"/>
              <a:t>g(x)</a:t>
            </a:r>
            <a:endParaRPr kumimoji="1" lang="ja-JP" alt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921538" y="1398047"/>
            <a:ext cx="3106978" cy="4402798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638799" y="1532771"/>
            <a:ext cx="6230631" cy="2786887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 smtClean="0"/>
              <a:t>Currently no lever arm to access gluon helicities via DIS (lepton-proton scattering) </a:t>
            </a:r>
          </a:p>
          <a:p>
            <a:r>
              <a:rPr kumimoji="1"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Nonzero gluon polarization found from 200/510 GeV RHIC data  </a:t>
            </a:r>
          </a:p>
          <a:p>
            <a:r>
              <a:rPr kumimoji="1" lang="en-US" altLang="ja-JP" dirty="0" smtClean="0"/>
              <a:t>EIC: Several </a:t>
            </a:r>
            <a:r>
              <a:rPr kumimoji="1" lang="en-US" altLang="ja-JP" dirty="0"/>
              <a:t>orders of magnitude of Q</a:t>
            </a:r>
            <a:r>
              <a:rPr kumimoji="1" lang="en-US" altLang="ja-JP" baseline="30000" dirty="0"/>
              <a:t>2</a:t>
            </a:r>
            <a:r>
              <a:rPr kumimoji="1" lang="en-US" altLang="ja-JP" dirty="0"/>
              <a:t> at same x allows to determine gluon helicity via </a:t>
            </a:r>
            <a:r>
              <a:rPr kumimoji="1" lang="en-US" altLang="ja-JP" dirty="0" smtClean="0"/>
              <a:t>DGLAP (scale) evolution</a:t>
            </a:r>
          </a:p>
          <a:p>
            <a:pPr marL="0" indent="0">
              <a:buNone/>
            </a:pPr>
            <a:endParaRPr kumimoji="1" lang="ja-JP" altLang="en-US" dirty="0"/>
          </a:p>
          <a:p>
            <a:endParaRPr lang="en-US" dirty="0"/>
          </a:p>
        </p:txBody>
      </p:sp>
      <p:sp>
        <p:nvSpPr>
          <p:cNvPr id="5" name="Date Placeholder 4" descr="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6" name="Footer Placeholder 5" descr="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results </a:t>
            </a:r>
            <a:endParaRPr lang="en-US"/>
          </a:p>
        </p:txBody>
      </p:sp>
      <p:sp>
        <p:nvSpPr>
          <p:cNvPr id="7" name="Slide Number Placeholder 6" descr="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CAE70B-A6FF-47F0-817A-8FB3FDBC860D}" type="slidenum">
              <a:rPr lang="en-US" altLang="ja-JP" smtClean="0"/>
              <a:pPr>
                <a:defRPr/>
              </a:pPr>
              <a:t>23</a:t>
            </a:fld>
            <a:endParaRPr lang="en-US" altLang="ja-JP"/>
          </a:p>
        </p:txBody>
      </p:sp>
      <p:sp>
        <p:nvSpPr>
          <p:cNvPr id="13" name="TextBox 12"/>
          <p:cNvSpPr txBox="1"/>
          <p:nvPr/>
        </p:nvSpPr>
        <p:spPr>
          <a:xfrm>
            <a:off x="3037069" y="6205685"/>
            <a:ext cx="2863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hlinkClick r:id="rId4"/>
              </a:rPr>
              <a:t>PRD92 (2015), 094030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524000" y="43934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en-US" sz="1800" dirty="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0" name="Picture 2" descr="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04" y="4832518"/>
            <a:ext cx="2863123" cy="180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10972800" y="91440"/>
            <a:ext cx="1101777" cy="1319136"/>
            <a:chOff x="919288" y="-207452"/>
            <a:chExt cx="7011971" cy="7342673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6"/>
            <a:srcRect b="17441"/>
            <a:stretch/>
          </p:blipFill>
          <p:spPr>
            <a:xfrm>
              <a:off x="2221906" y="2109106"/>
              <a:ext cx="4403747" cy="3639622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3028949" y="-207452"/>
              <a:ext cx="2792649" cy="2439480"/>
              <a:chOff x="3273570" y="2042616"/>
              <a:chExt cx="2596254" cy="2245864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53" name="Hexagon 52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4" name="Hexagon 4"/>
              <p:cNvSpPr txBox="1"/>
              <p:nvPr/>
            </p:nvSpPr>
            <p:spPr>
              <a:xfrm>
                <a:off x="3703807" y="2572642"/>
                <a:ext cx="1623062" cy="9371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Spin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3028949" y="4695741"/>
              <a:ext cx="2792649" cy="2439480"/>
              <a:chOff x="3273570" y="2042616"/>
              <a:chExt cx="2596254" cy="2245864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51" name="Hexagon 50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2" name="Hexagon 4"/>
              <p:cNvSpPr txBox="1"/>
              <p:nvPr/>
            </p:nvSpPr>
            <p:spPr>
              <a:xfrm>
                <a:off x="3703807" y="2526624"/>
                <a:ext cx="1623062" cy="122609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rgbClr val="0070C0"/>
                    </a:solidFill>
                  </a:rPr>
                  <a:t>Other</a:t>
                </a:r>
                <a:endParaRPr lang="en-US" sz="600" dirty="0"/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5138609" y="3486936"/>
              <a:ext cx="2792649" cy="2439480"/>
              <a:chOff x="3273570" y="2042616"/>
              <a:chExt cx="2596254" cy="2245864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49" name="Hexagon 48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0" name="Hexagon 4"/>
              <p:cNvSpPr txBox="1"/>
              <p:nvPr/>
            </p:nvSpPr>
            <p:spPr>
              <a:xfrm>
                <a:off x="3703807" y="2414787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Mass</a:t>
                </a: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5138610" y="1021778"/>
              <a:ext cx="2792649" cy="2439480"/>
              <a:chOff x="3273570" y="2042616"/>
              <a:chExt cx="2596254" cy="2245864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47" name="Hexagon 46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8" name="Hexagon 4"/>
              <p:cNvSpPr txBox="1"/>
              <p:nvPr/>
            </p:nvSpPr>
            <p:spPr>
              <a:xfrm>
                <a:off x="3703801" y="2494693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Tomography</a:t>
                </a: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919288" y="3486936"/>
              <a:ext cx="2792649" cy="2439480"/>
              <a:chOff x="3273570" y="2042616"/>
              <a:chExt cx="2596254" cy="2245864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45" name="Hexagon 44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6" name="Hexagon 4"/>
              <p:cNvSpPr txBox="1"/>
              <p:nvPr/>
            </p:nvSpPr>
            <p:spPr>
              <a:xfrm>
                <a:off x="3826927" y="2663258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 err="1">
                    <a:solidFill>
                      <a:schemeClr val="accent1">
                        <a:lumMod val="75000"/>
                      </a:schemeClr>
                    </a:solidFill>
                  </a:rPr>
                  <a:t>Nucleii</a:t>
                </a:r>
                <a:endParaRPr lang="en-US" sz="600" dirty="0"/>
              </a:p>
              <a:p>
                <a:pPr marL="285750" indent="-285750" algn="ctr" defTabSz="755650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Char char="•"/>
                </a:pPr>
                <a:endParaRPr lang="en-US" sz="600" dirty="0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919288" y="1021778"/>
              <a:ext cx="2792649" cy="2439480"/>
              <a:chOff x="3273570" y="2042616"/>
              <a:chExt cx="2596254" cy="2245864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43" name="Hexagon 42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4" name="Hexagon 4"/>
              <p:cNvSpPr txBox="1"/>
              <p:nvPr/>
            </p:nvSpPr>
            <p:spPr>
              <a:xfrm>
                <a:off x="3773831" y="2517108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Low-x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1800" y="4049689"/>
            <a:ext cx="2714312" cy="257971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349" y="4780307"/>
            <a:ext cx="470325" cy="224225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6999144" y="6424772"/>
            <a:ext cx="2863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hlinkClick r:id="rId4"/>
              </a:rPr>
              <a:t>PRD92 (2015), 094030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00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Gluon and sea polarization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1 year of EIC running will pin down gluon polarization</a:t>
            </a:r>
          </a:p>
          <a:p>
            <a:r>
              <a:rPr kumimoji="1" lang="en-US" altLang="ja-JP" dirty="0" smtClean="0"/>
              <a:t>Using SIDIS: precise determination of sea quark helicities, especially </a:t>
            </a:r>
            <a:r>
              <a:rPr kumimoji="1" lang="en-US" altLang="ja-JP" dirty="0" smtClean="0">
                <a:solidFill>
                  <a:srgbClr val="FF0000"/>
                </a:solidFill>
              </a:rPr>
              <a:t>strange </a:t>
            </a:r>
            <a:r>
              <a:rPr kumimoji="1" lang="en-US" altLang="ja-JP" dirty="0" smtClean="0"/>
              <a:t>contribution of interest</a:t>
            </a:r>
          </a:p>
          <a:p>
            <a:r>
              <a:rPr kumimoji="1" lang="en-US" altLang="ja-JP" dirty="0" smtClean="0"/>
              <a:t>Indirect determination of orbital angular momentum via sum rule</a:t>
            </a:r>
          </a:p>
          <a:p>
            <a:r>
              <a:rPr kumimoji="1" lang="en-US" altLang="ja-JP" dirty="0" smtClean="0"/>
              <a:t>Also interesting access to flavor via charged current reactions</a:t>
            </a:r>
            <a:endParaRPr kumimoji="1" lang="ja-JP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results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CAE70B-A6FF-47F0-817A-8FB3FDBC860D}" type="slidenum">
              <a:rPr lang="en-US" altLang="ja-JP" smtClean="0"/>
              <a:pPr>
                <a:defRPr/>
              </a:pPr>
              <a:t>24</a:t>
            </a:fld>
            <a:endParaRPr lang="en-US" altLang="ja-JP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1429318"/>
            <a:ext cx="5274520" cy="21081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95789" y="5866547"/>
            <a:ext cx="30348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PRD 102 (2020), 094018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0972800" y="91440"/>
            <a:ext cx="1101777" cy="1319136"/>
            <a:chOff x="919288" y="-207452"/>
            <a:chExt cx="7011971" cy="734267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b="17441"/>
            <a:stretch/>
          </p:blipFill>
          <p:spPr>
            <a:xfrm>
              <a:off x="2221906" y="2109106"/>
              <a:ext cx="4403747" cy="3639622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3028949" y="-207452"/>
              <a:ext cx="2792649" cy="2439480"/>
              <a:chOff x="3273570" y="2042616"/>
              <a:chExt cx="2596254" cy="2245864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34" name="Hexagon 33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5" name="Hexagon 4"/>
              <p:cNvSpPr txBox="1"/>
              <p:nvPr/>
            </p:nvSpPr>
            <p:spPr>
              <a:xfrm>
                <a:off x="3703807" y="2572642"/>
                <a:ext cx="1623062" cy="9371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Spin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3028949" y="4695741"/>
              <a:ext cx="2792649" cy="2439480"/>
              <a:chOff x="3273570" y="2042616"/>
              <a:chExt cx="2596254" cy="2245864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2" name="Hexagon 31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3" name="Hexagon 4"/>
              <p:cNvSpPr txBox="1"/>
              <p:nvPr/>
            </p:nvSpPr>
            <p:spPr>
              <a:xfrm>
                <a:off x="3703807" y="2526624"/>
                <a:ext cx="1623062" cy="122609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rgbClr val="0070C0"/>
                    </a:solidFill>
                  </a:rPr>
                  <a:t>Other</a:t>
                </a:r>
                <a:endParaRPr lang="en-US" sz="600" dirty="0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5138609" y="3486936"/>
              <a:ext cx="2792649" cy="2439480"/>
              <a:chOff x="3273570" y="2042616"/>
              <a:chExt cx="2596254" cy="2245864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30" name="Hexagon 29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1" name="Hexagon 4"/>
              <p:cNvSpPr txBox="1"/>
              <p:nvPr/>
            </p:nvSpPr>
            <p:spPr>
              <a:xfrm>
                <a:off x="3703807" y="2747377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Mass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5138610" y="1021778"/>
              <a:ext cx="2792649" cy="2439480"/>
              <a:chOff x="3273570" y="2042616"/>
              <a:chExt cx="2596254" cy="2245864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8" name="Hexagon 27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Hexagon 4"/>
              <p:cNvSpPr txBox="1"/>
              <p:nvPr/>
            </p:nvSpPr>
            <p:spPr>
              <a:xfrm>
                <a:off x="3703801" y="2494693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Tomography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919288" y="3486936"/>
              <a:ext cx="2792649" cy="2439480"/>
              <a:chOff x="3273570" y="2042616"/>
              <a:chExt cx="2596254" cy="2245864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25" name="Hexagon 24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Hexagon 4"/>
              <p:cNvSpPr txBox="1"/>
              <p:nvPr/>
            </p:nvSpPr>
            <p:spPr>
              <a:xfrm>
                <a:off x="3826927" y="2663258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 err="1">
                    <a:solidFill>
                      <a:schemeClr val="accent1">
                        <a:lumMod val="75000"/>
                      </a:schemeClr>
                    </a:solidFill>
                  </a:rPr>
                  <a:t>Nucleii</a:t>
                </a:r>
                <a:endParaRPr lang="en-US" sz="600" dirty="0"/>
              </a:p>
              <a:p>
                <a:pPr marL="285750" indent="-285750" algn="ctr" defTabSz="755650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Char char="•"/>
                </a:pPr>
                <a:endParaRPr lang="en-US" sz="600" dirty="0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919288" y="1021778"/>
              <a:ext cx="2792649" cy="2439480"/>
              <a:chOff x="3273570" y="2042616"/>
              <a:chExt cx="2596254" cy="2245864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23" name="Hexagon 22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4" name="Hexagon 4"/>
              <p:cNvSpPr txBox="1"/>
              <p:nvPr/>
            </p:nvSpPr>
            <p:spPr>
              <a:xfrm>
                <a:off x="3773831" y="2517108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Low-x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9569" y="3562444"/>
            <a:ext cx="3119409" cy="233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4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EIC impact for </a:t>
            </a:r>
            <a:r>
              <a:rPr lang="en-US" dirty="0" err="1" smtClean="0"/>
              <a:t>Sivers</a:t>
            </a:r>
            <a:r>
              <a:rPr lang="en-US" dirty="0" smtClean="0"/>
              <a:t> Functions 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13564"/>
          <a:stretch/>
        </p:blipFill>
        <p:spPr>
          <a:xfrm>
            <a:off x="2259967" y="1674979"/>
            <a:ext cx="4293233" cy="3930438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908072" y="1631728"/>
            <a:ext cx="3790950" cy="4644192"/>
          </a:xfrm>
        </p:spPr>
        <p:txBody>
          <a:bodyPr/>
          <a:lstStyle/>
          <a:p>
            <a:r>
              <a:rPr lang="en-US" dirty="0" smtClean="0"/>
              <a:t>Precise nucleon image in momentum space for quarks, sea-quarks and gluons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Ralf Seidl: experimental results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25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567064" y="5738227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YR</a:t>
            </a:r>
            <a:r>
              <a:rPr lang="en-US" dirty="0" smtClean="0"/>
              <a:t>: </a:t>
            </a:r>
            <a:r>
              <a:rPr lang="en-US" dirty="0"/>
              <a:t>Fig 7.53</a:t>
            </a:r>
          </a:p>
          <a:p>
            <a:r>
              <a:rPr lang="en-US" dirty="0" err="1"/>
              <a:t>Vladimirov</a:t>
            </a:r>
            <a:r>
              <a:rPr lang="en-US" dirty="0"/>
              <a:t>, et al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1494" y="3276600"/>
            <a:ext cx="3424107" cy="26578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40664" y="595624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YR </a:t>
            </a:r>
            <a:r>
              <a:rPr lang="en-US" dirty="0" smtClean="0"/>
              <a:t>Fig </a:t>
            </a:r>
            <a:r>
              <a:rPr lang="en-US" dirty="0"/>
              <a:t>7.55</a:t>
            </a:r>
          </a:p>
          <a:p>
            <a:r>
              <a:rPr lang="en-US" dirty="0"/>
              <a:t>Xiao, et al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0972800" y="91440"/>
            <a:ext cx="1101777" cy="1319136"/>
            <a:chOff x="919288" y="-207452"/>
            <a:chExt cx="7011971" cy="734267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/>
            <a:srcRect b="17441"/>
            <a:stretch/>
          </p:blipFill>
          <p:spPr>
            <a:xfrm>
              <a:off x="2221906" y="2109106"/>
              <a:ext cx="4403747" cy="3639622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3028949" y="-207452"/>
              <a:ext cx="2792649" cy="2439480"/>
              <a:chOff x="3273570" y="2042616"/>
              <a:chExt cx="2596254" cy="2245864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31" name="Hexagon 30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2" name="Hexagon 4"/>
              <p:cNvSpPr txBox="1"/>
              <p:nvPr/>
            </p:nvSpPr>
            <p:spPr>
              <a:xfrm>
                <a:off x="3703807" y="2572642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Spin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3028949" y="4695741"/>
              <a:ext cx="2792649" cy="2439480"/>
              <a:chOff x="3273570" y="2042616"/>
              <a:chExt cx="2596254" cy="2245864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9" name="Hexagon 28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0" name="Hexagon 4"/>
              <p:cNvSpPr txBox="1"/>
              <p:nvPr/>
            </p:nvSpPr>
            <p:spPr>
              <a:xfrm>
                <a:off x="3703807" y="2526624"/>
                <a:ext cx="1623062" cy="122609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rgbClr val="0070C0"/>
                    </a:solidFill>
                  </a:rPr>
                  <a:t>Other</a:t>
                </a:r>
                <a:endParaRPr lang="en-US" sz="600" dirty="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5138609" y="3486936"/>
              <a:ext cx="2792649" cy="2439480"/>
              <a:chOff x="3273570" y="2042616"/>
              <a:chExt cx="2596254" cy="2245864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27" name="Hexagon 26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8" name="Hexagon 4"/>
              <p:cNvSpPr txBox="1"/>
              <p:nvPr/>
            </p:nvSpPr>
            <p:spPr>
              <a:xfrm>
                <a:off x="3703807" y="2732167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Mass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5138610" y="1021778"/>
              <a:ext cx="2792649" cy="2439480"/>
              <a:chOff x="3273570" y="2042616"/>
              <a:chExt cx="2596254" cy="2245864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5" name="Hexagon 24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" name="Hexagon 4"/>
              <p:cNvSpPr txBox="1"/>
              <p:nvPr/>
            </p:nvSpPr>
            <p:spPr>
              <a:xfrm>
                <a:off x="3703801" y="2494693"/>
                <a:ext cx="1623062" cy="9371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Tomography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919288" y="3486936"/>
              <a:ext cx="2792649" cy="2439480"/>
              <a:chOff x="3273570" y="2042616"/>
              <a:chExt cx="2596254" cy="2245864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23" name="Hexagon 22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4" name="Hexagon 4"/>
              <p:cNvSpPr txBox="1"/>
              <p:nvPr/>
            </p:nvSpPr>
            <p:spPr>
              <a:xfrm>
                <a:off x="3826927" y="2663258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 err="1">
                    <a:solidFill>
                      <a:schemeClr val="accent1">
                        <a:lumMod val="75000"/>
                      </a:schemeClr>
                    </a:solidFill>
                  </a:rPr>
                  <a:t>Nucleii</a:t>
                </a:r>
                <a:endParaRPr lang="en-US" sz="600" dirty="0"/>
              </a:p>
              <a:p>
                <a:pPr marL="285750" indent="-285750" algn="ctr" defTabSz="755650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Char char="•"/>
                </a:pPr>
                <a:endParaRPr lang="en-US" sz="600" dirty="0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919288" y="1021778"/>
              <a:ext cx="2792649" cy="2439480"/>
              <a:chOff x="3273570" y="2042616"/>
              <a:chExt cx="2596254" cy="2245864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21" name="Hexagon 20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2" name="Hexagon 4"/>
              <p:cNvSpPr txBox="1"/>
              <p:nvPr/>
            </p:nvSpPr>
            <p:spPr>
              <a:xfrm>
                <a:off x="3773831" y="2517108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Low-x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638261"/>
            <a:ext cx="2131346" cy="18669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3572999"/>
            <a:ext cx="2131346" cy="186693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02631" y="5580507"/>
            <a:ext cx="28924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Bacchetta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Radici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107 (2011) 212001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65674" y="940621"/>
            <a:ext cx="8851390" cy="643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Transverse momentum imbalance of </a:t>
            </a:r>
            <a:r>
              <a:rPr lang="en-US" dirty="0" err="1" smtClean="0"/>
              <a:t>unpolarized</a:t>
            </a:r>
            <a:r>
              <a:rPr lang="en-US" dirty="0" smtClean="0"/>
              <a:t> </a:t>
            </a:r>
            <a:r>
              <a:rPr lang="en-US" dirty="0" err="1" smtClean="0"/>
              <a:t>partons</a:t>
            </a:r>
            <a:r>
              <a:rPr lang="en-US" dirty="0" smtClean="0"/>
              <a:t> in a transversely polarized nucleon &lt;-&gt; model dependent relation to </a:t>
            </a:r>
            <a:r>
              <a:rPr lang="en-US" dirty="0" err="1" smtClean="0"/>
              <a:t>orgbital</a:t>
            </a:r>
            <a:r>
              <a:rPr lang="en-US" dirty="0" smtClean="0"/>
              <a:t> angular momentum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6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Tensor charges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581775" y="1532771"/>
            <a:ext cx="4924425" cy="4644192"/>
          </a:xfrm>
        </p:spPr>
        <p:txBody>
          <a:bodyPr>
            <a:normAutofit/>
          </a:bodyPr>
          <a:lstStyle/>
          <a:p>
            <a:r>
              <a:rPr lang="en-US" dirty="0" smtClean="0"/>
              <a:t>Precise determination of tensor charges via Collins and di-hadron channels</a:t>
            </a:r>
          </a:p>
          <a:p>
            <a:r>
              <a:rPr lang="en-US" dirty="0" smtClean="0"/>
              <a:t>Better precision than lattice </a:t>
            </a:r>
            <a:r>
              <a:rPr lang="en-US" dirty="0" smtClean="0">
                <a:sym typeface="Wingdings" panose="05000000000000000000" pitchFamily="2" charset="2"/>
              </a:rPr>
              <a:t> potential access to BSM physics in case of discrepancies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Preform full integrals, study role of sea quark </a:t>
            </a:r>
            <a:r>
              <a:rPr lang="en-US" dirty="0" err="1" smtClean="0">
                <a:sym typeface="Wingdings" panose="05000000000000000000" pitchFamily="2" charset="2"/>
              </a:rPr>
              <a:t>transversity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Ralf Seidl: experimental results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26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74256" y="5266155"/>
            <a:ext cx="5771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Similarly:</a:t>
            </a:r>
          </a:p>
          <a:p>
            <a:r>
              <a:rPr lang="en-US" sz="1800" dirty="0" smtClean="0"/>
              <a:t>Single </a:t>
            </a:r>
            <a:r>
              <a:rPr lang="en-US" sz="1800" dirty="0"/>
              <a:t>hadron channel </a:t>
            </a:r>
            <a:r>
              <a:rPr lang="en-US" sz="1800" dirty="0" smtClean="0"/>
              <a:t>(</a:t>
            </a:r>
            <a:r>
              <a:rPr lang="en-US" sz="1800" dirty="0">
                <a:hlinkClick r:id="rId2"/>
              </a:rPr>
              <a:t>YR </a:t>
            </a:r>
            <a:r>
              <a:rPr lang="en-US" sz="1800" dirty="0" smtClean="0"/>
              <a:t>: </a:t>
            </a:r>
            <a:r>
              <a:rPr lang="en-US" sz="1800" dirty="0"/>
              <a:t>Fig 7.54 </a:t>
            </a:r>
            <a:r>
              <a:rPr lang="en-US" sz="1800" dirty="0" err="1">
                <a:hlinkClick r:id="rId3"/>
              </a:rPr>
              <a:t>Gamberg</a:t>
            </a:r>
            <a:r>
              <a:rPr lang="en-US" sz="1800" dirty="0">
                <a:hlinkClick r:id="rId3"/>
              </a:rPr>
              <a:t> et al </a:t>
            </a:r>
            <a:r>
              <a:rPr lang="en-US" sz="1800" i="1" dirty="0" err="1">
                <a:hlinkClick r:id="rId3"/>
              </a:rPr>
              <a:t>Phys.Lett.B</a:t>
            </a:r>
            <a:r>
              <a:rPr lang="en-US" sz="1800" dirty="0">
                <a:hlinkClick r:id="rId3"/>
              </a:rPr>
              <a:t> 816 (2021) 136255</a:t>
            </a:r>
            <a:r>
              <a:rPr lang="en-US" sz="1800" dirty="0" smtClean="0"/>
              <a:t>)</a:t>
            </a:r>
          </a:p>
          <a:p>
            <a:r>
              <a:rPr lang="en-US" sz="1800" dirty="0"/>
              <a:t>Di-hadron channel (</a:t>
            </a:r>
            <a:r>
              <a:rPr lang="en-US" sz="1800" dirty="0">
                <a:hlinkClick r:id="rId2"/>
              </a:rPr>
              <a:t>YR </a:t>
            </a:r>
            <a:r>
              <a:rPr lang="en-US" sz="1800" dirty="0"/>
              <a:t>: Fig 7.56, </a:t>
            </a:r>
            <a:r>
              <a:rPr lang="en-US" sz="1800" dirty="0" err="1"/>
              <a:t>Radici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0972800" y="91440"/>
            <a:ext cx="1101777" cy="1319136"/>
            <a:chOff x="919288" y="-207452"/>
            <a:chExt cx="7011971" cy="734267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b="17441"/>
            <a:stretch/>
          </p:blipFill>
          <p:spPr>
            <a:xfrm>
              <a:off x="2221906" y="2109106"/>
              <a:ext cx="4403747" cy="3639622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3028949" y="-207452"/>
              <a:ext cx="2792649" cy="2439480"/>
              <a:chOff x="3273570" y="2042616"/>
              <a:chExt cx="2596254" cy="2245864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32" name="Hexagon 31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3" name="Hexagon 4"/>
              <p:cNvSpPr txBox="1"/>
              <p:nvPr/>
            </p:nvSpPr>
            <p:spPr>
              <a:xfrm>
                <a:off x="3703807" y="2572642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Spin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3028949" y="4695741"/>
              <a:ext cx="2792649" cy="2439480"/>
              <a:chOff x="3273570" y="2042616"/>
              <a:chExt cx="2596254" cy="2245864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0" name="Hexagon 29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1" name="Hexagon 4"/>
              <p:cNvSpPr txBox="1"/>
              <p:nvPr/>
            </p:nvSpPr>
            <p:spPr>
              <a:xfrm>
                <a:off x="3703807" y="2526624"/>
                <a:ext cx="1623062" cy="122609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rgbClr val="0070C0"/>
                    </a:solidFill>
                  </a:rPr>
                  <a:t>Other</a:t>
                </a:r>
                <a:endParaRPr lang="en-US" sz="600" dirty="0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5138609" y="3486936"/>
              <a:ext cx="2792649" cy="2439480"/>
              <a:chOff x="3273570" y="2042616"/>
              <a:chExt cx="2596254" cy="2245864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28" name="Hexagon 27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Hexagon 4"/>
              <p:cNvSpPr txBox="1"/>
              <p:nvPr/>
            </p:nvSpPr>
            <p:spPr>
              <a:xfrm>
                <a:off x="3703807" y="2732167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Mass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5138610" y="1021778"/>
              <a:ext cx="2792649" cy="2439480"/>
              <a:chOff x="3273570" y="2042616"/>
              <a:chExt cx="2596254" cy="2245864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6" name="Hexagon 25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Hexagon 4"/>
              <p:cNvSpPr txBox="1"/>
              <p:nvPr/>
            </p:nvSpPr>
            <p:spPr>
              <a:xfrm>
                <a:off x="3703801" y="2494693"/>
                <a:ext cx="1623062" cy="9371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Tomography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919288" y="3486936"/>
              <a:ext cx="2792649" cy="2439480"/>
              <a:chOff x="3273570" y="2042616"/>
              <a:chExt cx="2596254" cy="2245864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24" name="Hexagon 23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5" name="Hexagon 4"/>
              <p:cNvSpPr txBox="1"/>
              <p:nvPr/>
            </p:nvSpPr>
            <p:spPr>
              <a:xfrm>
                <a:off x="3826927" y="2663258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 err="1">
                    <a:solidFill>
                      <a:schemeClr val="accent1">
                        <a:lumMod val="75000"/>
                      </a:schemeClr>
                    </a:solidFill>
                  </a:rPr>
                  <a:t>Nucleii</a:t>
                </a:r>
                <a:endParaRPr lang="en-US" sz="600" dirty="0"/>
              </a:p>
              <a:p>
                <a:pPr marL="285750" indent="-285750" algn="ctr" defTabSz="755650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Char char="•"/>
                </a:pPr>
                <a:endParaRPr lang="en-US" sz="600" dirty="0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919288" y="1021778"/>
              <a:ext cx="2792649" cy="2439480"/>
              <a:chOff x="3273570" y="2042616"/>
              <a:chExt cx="2596254" cy="2245864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22" name="Hexagon 21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3" name="Hexagon 4"/>
              <p:cNvSpPr txBox="1"/>
              <p:nvPr/>
            </p:nvSpPr>
            <p:spPr>
              <a:xfrm>
                <a:off x="3773831" y="2517108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Low-x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355" y="1031690"/>
            <a:ext cx="6012179" cy="27181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2321" y="3640105"/>
            <a:ext cx="3983362" cy="2819400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1931934" y="6187088"/>
            <a:ext cx="24641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7"/>
              </a:rPr>
              <a:t> hep-ex:2207.10890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04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455908" y="2662962"/>
            <a:ext cx="5335291" cy="3967499"/>
            <a:chOff x="-1068093" y="2662962"/>
            <a:chExt cx="5335291" cy="3967499"/>
          </a:xfrm>
        </p:grpSpPr>
        <p:grpSp>
          <p:nvGrpSpPr>
            <p:cNvPr id="7" name="Group 2"/>
            <p:cNvGrpSpPr/>
            <p:nvPr/>
          </p:nvGrpSpPr>
          <p:grpSpPr>
            <a:xfrm>
              <a:off x="-1068093" y="2662962"/>
              <a:ext cx="5335291" cy="3967499"/>
              <a:chOff x="-1310252" y="2683604"/>
              <a:chExt cx="7033369" cy="5040281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-1310252" y="7137389"/>
                <a:ext cx="6883336" cy="586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  <a:buClr>
                    <a:srgbClr val="0070C0"/>
                  </a:buClr>
                </a:pPr>
                <a:r>
                  <a:rPr lang="en-US" dirty="0">
                    <a:solidFill>
                      <a:srgbClr val="0070C0"/>
                    </a:solidFill>
                    <a:latin typeface="+mj-lt"/>
                  </a:rPr>
                  <a:t>Images of </a:t>
                </a:r>
                <a:r>
                  <a:rPr lang="en-US" dirty="0" smtClean="0">
                    <a:solidFill>
                      <a:srgbClr val="0070C0"/>
                    </a:solidFill>
                    <a:latin typeface="+mj-lt"/>
                  </a:rPr>
                  <a:t>gluons from exclusive J/ψ </a:t>
                </a:r>
                <a:r>
                  <a:rPr lang="en-US" dirty="0">
                    <a:solidFill>
                      <a:srgbClr val="0070C0"/>
                    </a:solidFill>
                    <a:latin typeface="+mj-lt"/>
                  </a:rPr>
                  <a:t>production</a:t>
                </a:r>
              </a:p>
            </p:txBody>
          </p:sp>
          <p:sp>
            <p:nvSpPr>
              <p:cNvPr id="48" name="Rectangle 15"/>
              <p:cNvSpPr>
                <a:spLocks noChangeArrowheads="1"/>
              </p:cNvSpPr>
              <p:nvPr/>
            </p:nvSpPr>
            <p:spPr bwMode="auto">
              <a:xfrm>
                <a:off x="-1308549" y="2683604"/>
                <a:ext cx="7031666" cy="547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1318" tIns="45657" rIns="91318" bIns="45657">
                <a:prstTxWarp prst="textNoShape">
                  <a:avLst/>
                </a:prstTxWarp>
                <a:spAutoFit/>
              </a:bodyPr>
              <a:lstStyle/>
              <a:p>
                <a:pPr marL="342900" indent="-342900" algn="l">
                  <a:buClr>
                    <a:srgbClr val="0070C0"/>
                  </a:buClr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rgbClr val="0070C0"/>
                    </a:solidFill>
                    <a:latin typeface="Arial Rounded MT Bold" charset="0"/>
                  </a:rPr>
                  <a:t> Gluon imaging from simulation:</a:t>
                </a:r>
              </a:p>
            </p:txBody>
          </p:sp>
        </p:grpSp>
        <p:pic>
          <p:nvPicPr>
            <p:cNvPr id="53" name="Picture 52" descr="ES_Fig4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029770" y="3121252"/>
              <a:ext cx="4685829" cy="3162116"/>
            </a:xfrm>
            <a:prstGeom prst="rect">
              <a:avLst/>
            </a:prstGeom>
          </p:spPr>
        </p:pic>
      </p:grp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494231" y="762000"/>
            <a:ext cx="5442328" cy="42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1949" tIns="40973" rIns="81949" bIns="40973">
            <a:prstTxWarp prst="textNoShape">
              <a:avLst/>
            </a:prstTxWarp>
            <a:spAutoFit/>
          </a:bodyPr>
          <a:lstStyle/>
          <a:p>
            <a:pPr marL="342900" indent="-342900" algn="l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70C0"/>
                </a:solidFill>
                <a:latin typeface="Arial Rounded MT Bold" charset="0"/>
              </a:rPr>
              <a:t> Exclusive vector meson production: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results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3965D6-BDF6-B148-993F-4DA70ADE2AD2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04800"/>
            <a:ext cx="10515600" cy="818172"/>
          </a:xfrm>
        </p:spPr>
        <p:txBody>
          <a:bodyPr>
            <a:noAutofit/>
          </a:bodyPr>
          <a:lstStyle/>
          <a:p>
            <a:r>
              <a:rPr lang="en-US" altLang="ja-JP" sz="3200" kern="0" dirty="0">
                <a:ea typeface="ＭＳ Ｐゴシック" charset="-128"/>
                <a:cs typeface="Arial"/>
              </a:rPr>
              <a:t>Spatial imaging of gluon </a:t>
            </a:r>
            <a:r>
              <a:rPr lang="en-US" altLang="ja-JP" sz="3200" kern="0" dirty="0" smtClean="0">
                <a:ea typeface="ＭＳ Ｐゴシック" charset="-128"/>
                <a:cs typeface="Arial"/>
              </a:rPr>
              <a:t>density</a:t>
            </a:r>
            <a:r>
              <a:rPr lang="en-US" altLang="ja-JP" sz="3200" kern="0" dirty="0">
                <a:ea typeface="ＭＳ Ｐゴシック" charset="-128"/>
                <a:cs typeface="Arial"/>
              </a:rPr>
              <a:t/>
            </a:r>
            <a:br>
              <a:rPr lang="en-US" altLang="ja-JP" sz="3200" kern="0" dirty="0">
                <a:ea typeface="ＭＳ Ｐゴシック" charset="-128"/>
                <a:cs typeface="Arial"/>
              </a:rPr>
            </a:br>
            <a:endParaRPr kumimoji="1" lang="ja-JP" altLang="en-US" sz="3200" dirty="0"/>
          </a:p>
        </p:txBody>
      </p:sp>
      <p:pic>
        <p:nvPicPr>
          <p:cNvPr id="33" name="Picture 32" descr="Screen shot 2013-02-14 at 2.41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296" y="1161205"/>
            <a:ext cx="2788355" cy="1277471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>
          <a:xfrm flipV="1">
            <a:off x="3285836" y="2361617"/>
            <a:ext cx="0" cy="3361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355111" y="2371912"/>
            <a:ext cx="721961" cy="390636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</a:rPr>
              <a:t>t-</a:t>
            </a:r>
            <a:r>
              <a:rPr lang="en-US" dirty="0" err="1">
                <a:solidFill>
                  <a:srgbClr val="FF0000"/>
                </a:solidFill>
                <a:latin typeface="+mj-lt"/>
              </a:rPr>
              <a:t>dep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35237" y="1156447"/>
            <a:ext cx="1289424" cy="390636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r>
              <a:rPr lang="en-US" dirty="0"/>
              <a:t>J/</a:t>
            </a:r>
            <a:r>
              <a:rPr lang="en-US" dirty="0" err="1"/>
              <a:t>Ψ</a:t>
            </a:r>
            <a:r>
              <a:rPr lang="en-US" dirty="0"/>
              <a:t>, </a:t>
            </a:r>
            <a:r>
              <a:rPr lang="en-US" dirty="0" err="1"/>
              <a:t>Φ</a:t>
            </a:r>
            <a:r>
              <a:rPr lang="en-US" dirty="0"/>
              <a:t>, …</a:t>
            </a:r>
          </a:p>
        </p:txBody>
      </p:sp>
      <p:pic>
        <p:nvPicPr>
          <p:cNvPr id="43" name="Picture 4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091" y="932327"/>
            <a:ext cx="1108364" cy="55601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472655" y="1073272"/>
            <a:ext cx="364491" cy="390636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r>
              <a:rPr lang="en-US" dirty="0"/>
              <a:t>Q</a:t>
            </a:r>
          </a:p>
        </p:txBody>
      </p:sp>
      <p:grpSp>
        <p:nvGrpSpPr>
          <p:cNvPr id="3" name="Group 45"/>
          <p:cNvGrpSpPr/>
          <p:nvPr/>
        </p:nvGrpSpPr>
        <p:grpSpPr>
          <a:xfrm>
            <a:off x="6373091" y="1680882"/>
            <a:ext cx="4496744" cy="803522"/>
            <a:chOff x="5334000" y="1905000"/>
            <a:chExt cx="4946419" cy="910658"/>
          </a:xfrm>
        </p:grpSpPr>
        <p:sp>
          <p:nvSpPr>
            <p:cNvPr id="37" name="TextBox 36"/>
            <p:cNvSpPr txBox="1"/>
            <p:nvPr/>
          </p:nvSpPr>
          <p:spPr>
            <a:xfrm>
              <a:off x="5334000" y="1905000"/>
              <a:ext cx="4946419" cy="4534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Fourier transform of the </a:t>
              </a:r>
              <a:r>
                <a:rPr lang="en-US" dirty="0" smtClean="0"/>
                <a:t>t-dependence</a:t>
              </a:r>
              <a:endParaRPr lang="en-US" dirty="0"/>
            </a:p>
          </p:txBody>
        </p:sp>
        <p:sp>
          <p:nvSpPr>
            <p:cNvPr id="44" name="Right Arrow 43"/>
            <p:cNvSpPr/>
            <p:nvPr/>
          </p:nvSpPr>
          <p:spPr>
            <a:xfrm flipV="1">
              <a:off x="5410200" y="2438400"/>
              <a:ext cx="533400" cy="228599"/>
            </a:xfrm>
            <a:prstGeom prst="rightArrow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096000" y="2362200"/>
              <a:ext cx="3691864" cy="4534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n-lt"/>
                </a:rPr>
                <a:t>Spatial imaging of glue density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0972800" y="91440"/>
            <a:ext cx="1101777" cy="1319136"/>
            <a:chOff x="919288" y="-207452"/>
            <a:chExt cx="7011971" cy="7342673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6"/>
            <a:srcRect b="17441"/>
            <a:stretch/>
          </p:blipFill>
          <p:spPr>
            <a:xfrm>
              <a:off x="2221906" y="2109106"/>
              <a:ext cx="4403747" cy="3639622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3028949" y="-207452"/>
              <a:ext cx="2792649" cy="2439480"/>
              <a:chOff x="3273570" y="2042616"/>
              <a:chExt cx="2596254" cy="2245864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68" name="Hexagon 67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9" name="Hexagon 4"/>
              <p:cNvSpPr txBox="1"/>
              <p:nvPr/>
            </p:nvSpPr>
            <p:spPr>
              <a:xfrm>
                <a:off x="3703807" y="2572642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Spin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3028949" y="4695741"/>
              <a:ext cx="2792649" cy="2439480"/>
              <a:chOff x="3273570" y="2042616"/>
              <a:chExt cx="2596254" cy="2245864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66" name="Hexagon 65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7" name="Hexagon 4"/>
              <p:cNvSpPr txBox="1"/>
              <p:nvPr/>
            </p:nvSpPr>
            <p:spPr>
              <a:xfrm>
                <a:off x="3703807" y="2526624"/>
                <a:ext cx="1623062" cy="122609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rgbClr val="0070C0"/>
                    </a:solidFill>
                  </a:rPr>
                  <a:t>Other</a:t>
                </a:r>
                <a:endParaRPr lang="en-US" sz="600" dirty="0"/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5138609" y="3486936"/>
              <a:ext cx="2792649" cy="2439480"/>
              <a:chOff x="3273570" y="2042616"/>
              <a:chExt cx="2596254" cy="2245864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64" name="Hexagon 63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5" name="Hexagon 4"/>
              <p:cNvSpPr txBox="1"/>
              <p:nvPr/>
            </p:nvSpPr>
            <p:spPr>
              <a:xfrm>
                <a:off x="3703807" y="2414787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Mass</a:t>
                </a: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5138610" y="1021778"/>
              <a:ext cx="2792649" cy="2439480"/>
              <a:chOff x="3273570" y="2042616"/>
              <a:chExt cx="2596254" cy="2245864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62" name="Hexagon 61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3" name="Hexagon 4"/>
              <p:cNvSpPr txBox="1"/>
              <p:nvPr/>
            </p:nvSpPr>
            <p:spPr>
              <a:xfrm>
                <a:off x="3703801" y="2494693"/>
                <a:ext cx="1623062" cy="9371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Tomography</a:t>
                </a: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919288" y="3486936"/>
              <a:ext cx="2792649" cy="2439480"/>
              <a:chOff x="3273570" y="2042616"/>
              <a:chExt cx="2596254" cy="2245864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60" name="Hexagon 59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1" name="Hexagon 4"/>
              <p:cNvSpPr txBox="1"/>
              <p:nvPr/>
            </p:nvSpPr>
            <p:spPr>
              <a:xfrm>
                <a:off x="3826927" y="2663258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 err="1">
                    <a:solidFill>
                      <a:schemeClr val="accent1">
                        <a:lumMod val="75000"/>
                      </a:schemeClr>
                    </a:solidFill>
                  </a:rPr>
                  <a:t>Nucleii</a:t>
                </a:r>
                <a:endParaRPr lang="en-US" sz="600" dirty="0"/>
              </a:p>
              <a:p>
                <a:pPr marL="285750" indent="-285750" algn="ctr" defTabSz="755650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Char char="•"/>
                </a:pPr>
                <a:endParaRPr lang="en-US" sz="600" dirty="0"/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919288" y="1021778"/>
              <a:ext cx="2792649" cy="2439480"/>
              <a:chOff x="3273570" y="2042616"/>
              <a:chExt cx="2596254" cy="2245864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58" name="Hexagon 57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9" name="Hexagon 4"/>
              <p:cNvSpPr txBox="1"/>
              <p:nvPr/>
            </p:nvSpPr>
            <p:spPr>
              <a:xfrm>
                <a:off x="3773831" y="2517108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Low-x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70" name="Picture 6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6606" y="3768697"/>
            <a:ext cx="4256201" cy="2515631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6275945" y="2966661"/>
            <a:ext cx="5135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70C0"/>
              </a:buClr>
            </a:pPr>
            <a:r>
              <a:rPr lang="en-US" i="1" dirty="0">
                <a:latin typeface="+mn-lt"/>
                <a:cs typeface="Arial Rounded MT Bold"/>
              </a:rPr>
              <a:t>Only possible at the EIC: From the valence quark </a:t>
            </a:r>
            <a:endParaRPr lang="en-US" i="1" dirty="0" smtClean="0">
              <a:latin typeface="+mn-lt"/>
              <a:cs typeface="Arial Rounded MT Bold"/>
            </a:endParaRPr>
          </a:p>
          <a:p>
            <a:pPr algn="ctr">
              <a:buClr>
                <a:srgbClr val="0070C0"/>
              </a:buClr>
            </a:pPr>
            <a:r>
              <a:rPr lang="en-US" i="1" dirty="0" smtClean="0">
                <a:latin typeface="+mn-lt"/>
                <a:cs typeface="Arial Rounded MT Bold"/>
              </a:rPr>
              <a:t>region deep </a:t>
            </a:r>
            <a:r>
              <a:rPr lang="en-US" i="1" dirty="0">
                <a:latin typeface="+mn-lt"/>
                <a:cs typeface="Arial Rounded MT Bold"/>
              </a:rPr>
              <a:t>into the sea quark region</a:t>
            </a:r>
          </a:p>
        </p:txBody>
      </p:sp>
    </p:spTree>
    <p:extLst>
      <p:ext uri="{BB962C8B-B14F-4D97-AF65-F5344CB8AC3E}">
        <p14:creationId xmlns:p14="http://schemas.microsoft.com/office/powerpoint/2010/main" val="321560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Di-hadron de-correlations  to cleanly probe saturation</a:t>
            </a:r>
            <a:endParaRPr kumimoji="1" lang="ja-JP" alt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87720" y="5096559"/>
            <a:ext cx="7886700" cy="134849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Measure back-to-back hadron(jet) - hadron or hadron(jet) - photon correlations</a:t>
            </a:r>
          </a:p>
          <a:p>
            <a:r>
              <a:rPr lang="en-US" dirty="0" smtClean="0"/>
              <a:t>Suppression of away peak as indication for saturation</a:t>
            </a:r>
          </a:p>
          <a:p>
            <a:r>
              <a:rPr lang="en-US" dirty="0" smtClean="0"/>
              <a:t>Different probes to access different low-x gluon TMDs 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results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1DAD5C-1AD1-42C7-BEE6-904C71A61AB5}" type="slidenum">
              <a:rPr lang="en-US" altLang="ja-JP" smtClean="0"/>
              <a:pPr>
                <a:defRPr/>
              </a:pPr>
              <a:t>28</a:t>
            </a:fld>
            <a:endParaRPr lang="en-US" altLang="ja-JP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45" y="1473248"/>
            <a:ext cx="77914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601232" y="1200674"/>
          <a:ext cx="3732799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endParaRPr lang="ja-JP" altLang="en-US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hlinkClick r:id="rId3"/>
                        </a:rPr>
                        <a:t>PRD89 (2014) 074037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10972800" y="91440"/>
            <a:ext cx="1101777" cy="1319136"/>
            <a:chOff x="919288" y="-207452"/>
            <a:chExt cx="7011971" cy="734267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b="17441"/>
            <a:stretch/>
          </p:blipFill>
          <p:spPr>
            <a:xfrm>
              <a:off x="2221906" y="2109106"/>
              <a:ext cx="4403747" cy="3639622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3028949" y="-207452"/>
              <a:ext cx="2792649" cy="2439480"/>
              <a:chOff x="3273570" y="2042616"/>
              <a:chExt cx="2596254" cy="2245864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28" name="Hexagon 27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Hexagon 4"/>
              <p:cNvSpPr txBox="1"/>
              <p:nvPr/>
            </p:nvSpPr>
            <p:spPr>
              <a:xfrm>
                <a:off x="3703807" y="2572642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Spin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3028949" y="4695741"/>
              <a:ext cx="2792649" cy="2439480"/>
              <a:chOff x="3273570" y="2042616"/>
              <a:chExt cx="2596254" cy="2245864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6" name="Hexagon 25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Hexagon 4"/>
              <p:cNvSpPr txBox="1"/>
              <p:nvPr/>
            </p:nvSpPr>
            <p:spPr>
              <a:xfrm>
                <a:off x="3703807" y="2526624"/>
                <a:ext cx="1623062" cy="122609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rgbClr val="0070C0"/>
                    </a:solidFill>
                  </a:rPr>
                  <a:t>Other</a:t>
                </a:r>
                <a:endParaRPr lang="en-US" sz="600" dirty="0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5138609" y="3486936"/>
              <a:ext cx="2792649" cy="2439480"/>
              <a:chOff x="3273570" y="2042616"/>
              <a:chExt cx="2596254" cy="2245864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24" name="Hexagon 23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5" name="Hexagon 4"/>
              <p:cNvSpPr txBox="1"/>
              <p:nvPr/>
            </p:nvSpPr>
            <p:spPr>
              <a:xfrm>
                <a:off x="3703807" y="2414787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Mass</a:t>
                </a: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5138610" y="1021778"/>
              <a:ext cx="2792649" cy="2439480"/>
              <a:chOff x="3273570" y="2042616"/>
              <a:chExt cx="2596254" cy="2245864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2" name="Hexagon 21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3" name="Hexagon 4"/>
              <p:cNvSpPr txBox="1"/>
              <p:nvPr/>
            </p:nvSpPr>
            <p:spPr>
              <a:xfrm>
                <a:off x="3703801" y="2494693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Tomography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919288" y="3486936"/>
              <a:ext cx="2792649" cy="2439480"/>
              <a:chOff x="3273570" y="2042616"/>
              <a:chExt cx="2596254" cy="2245864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20" name="Hexagon 19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1" name="Hexagon 4"/>
              <p:cNvSpPr txBox="1"/>
              <p:nvPr/>
            </p:nvSpPr>
            <p:spPr>
              <a:xfrm>
                <a:off x="3826927" y="2663258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 err="1">
                    <a:solidFill>
                      <a:schemeClr val="accent1">
                        <a:lumMod val="75000"/>
                      </a:schemeClr>
                    </a:solidFill>
                  </a:rPr>
                  <a:t>Nucleii</a:t>
                </a:r>
                <a:endParaRPr lang="en-US" sz="600" dirty="0"/>
              </a:p>
              <a:p>
                <a:pPr marL="285750" indent="-285750" algn="ctr" defTabSz="755650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Char char="•"/>
                </a:pPr>
                <a:endParaRPr lang="en-US" sz="600" dirty="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919288" y="1021778"/>
              <a:ext cx="2792649" cy="2439480"/>
              <a:chOff x="3273570" y="2042616"/>
              <a:chExt cx="2596254" cy="2245864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18" name="Hexagon 17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Hexagon 4"/>
              <p:cNvSpPr txBox="1"/>
              <p:nvPr/>
            </p:nvSpPr>
            <p:spPr>
              <a:xfrm>
                <a:off x="3773831" y="2517108"/>
                <a:ext cx="1623062" cy="9371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Low-x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32" y="2286000"/>
            <a:ext cx="3163388" cy="2218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753032"/>
            <a:ext cx="1434118" cy="8493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4311" y="4749848"/>
            <a:ext cx="1448317" cy="83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82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Unpolarized</a:t>
            </a:r>
            <a:r>
              <a:rPr lang="en-US" dirty="0" smtClean="0"/>
              <a:t> PDFs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32771"/>
            <a:ext cx="4521200" cy="4644192"/>
          </a:xfrm>
        </p:spPr>
        <p:txBody>
          <a:bodyPr/>
          <a:lstStyle/>
          <a:p>
            <a:r>
              <a:rPr lang="en-US" dirty="0" smtClean="0"/>
              <a:t>Impact on </a:t>
            </a:r>
            <a:r>
              <a:rPr lang="en-US" dirty="0" err="1" smtClean="0"/>
              <a:t>unpolarized</a:t>
            </a:r>
            <a:r>
              <a:rPr lang="en-US" dirty="0" smtClean="0"/>
              <a:t> PDFs from plain (NC) DIS, PV (CC) DIS and SIDIS </a:t>
            </a:r>
          </a:p>
          <a:p>
            <a:r>
              <a:rPr lang="en-US" dirty="0" smtClean="0"/>
              <a:t>SIDIS (flavor sensitivity)</a:t>
            </a:r>
            <a:r>
              <a:rPr lang="en-US" dirty="0" smtClean="0">
                <a:sym typeface="Wingdings" panose="05000000000000000000" pitchFamily="2" charset="2"/>
              </a:rPr>
              <a:t>Sea quarks, especially strangeness suppression</a:t>
            </a:r>
            <a:endParaRPr lang="en-US" dirty="0" smtClean="0"/>
          </a:p>
          <a:p>
            <a:r>
              <a:rPr lang="en-US" dirty="0" smtClean="0"/>
              <a:t>Also potential access to intrinsic charm? 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Ralf Seidl: experimental results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29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0" y="1430428"/>
            <a:ext cx="3627298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823914"/>
            <a:ext cx="3627298" cy="36576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0972800" y="91440"/>
            <a:ext cx="1101777" cy="1319136"/>
            <a:chOff x="919288" y="-207452"/>
            <a:chExt cx="7011970" cy="734267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/>
            <a:srcRect b="17441"/>
            <a:stretch/>
          </p:blipFill>
          <p:spPr>
            <a:xfrm>
              <a:off x="2221906" y="2109106"/>
              <a:ext cx="4403747" cy="3639622"/>
            </a:xfrm>
            <a:prstGeom prst="rect">
              <a:avLst/>
            </a:prstGeom>
          </p:spPr>
        </p:pic>
        <p:grpSp>
          <p:nvGrpSpPr>
            <p:cNvPr id="33" name="Group 32"/>
            <p:cNvGrpSpPr/>
            <p:nvPr/>
          </p:nvGrpSpPr>
          <p:grpSpPr>
            <a:xfrm>
              <a:off x="3028949" y="-207452"/>
              <a:ext cx="2792649" cy="2439480"/>
              <a:chOff x="3273570" y="2042616"/>
              <a:chExt cx="2596254" cy="2245864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49" name="Hexagon 48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0" name="Hexagon 4"/>
              <p:cNvSpPr txBox="1"/>
              <p:nvPr/>
            </p:nvSpPr>
            <p:spPr>
              <a:xfrm>
                <a:off x="3703807" y="2572642"/>
                <a:ext cx="1623062" cy="937167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Spin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3028949" y="4695741"/>
              <a:ext cx="2792649" cy="2439480"/>
              <a:chOff x="3273570" y="2042616"/>
              <a:chExt cx="2596254" cy="2245864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47" name="Hexagon 46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8" name="Hexagon 4"/>
              <p:cNvSpPr txBox="1"/>
              <p:nvPr/>
            </p:nvSpPr>
            <p:spPr>
              <a:xfrm>
                <a:off x="3703807" y="2526624"/>
                <a:ext cx="1623062" cy="1226096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rgbClr val="0070C0"/>
                    </a:solidFill>
                  </a:rPr>
                  <a:t>Other</a:t>
                </a:r>
                <a:endParaRPr lang="en-US" sz="600" dirty="0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5138609" y="3486936"/>
              <a:ext cx="2792649" cy="2439480"/>
              <a:chOff x="3273570" y="2042616"/>
              <a:chExt cx="2596254" cy="2245864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45" name="Hexagon 44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6" name="Hexagon 4"/>
              <p:cNvSpPr txBox="1"/>
              <p:nvPr/>
            </p:nvSpPr>
            <p:spPr>
              <a:xfrm>
                <a:off x="3703807" y="2749360"/>
                <a:ext cx="1623062" cy="937167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Mass</a:t>
                </a: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5138610" y="1021777"/>
              <a:ext cx="2792647" cy="2439481"/>
              <a:chOff x="3273570" y="2042615"/>
              <a:chExt cx="2596252" cy="2245865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43" name="Hexagon 42"/>
              <p:cNvSpPr/>
              <p:nvPr/>
            </p:nvSpPr>
            <p:spPr>
              <a:xfrm>
                <a:off x="3273570" y="2042615"/>
                <a:ext cx="2596252" cy="2245865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4" name="Hexagon 4"/>
              <p:cNvSpPr txBox="1"/>
              <p:nvPr/>
            </p:nvSpPr>
            <p:spPr>
              <a:xfrm>
                <a:off x="3703801" y="2494693"/>
                <a:ext cx="1623062" cy="937167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Tomography</a:t>
                </a: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919288" y="3486936"/>
              <a:ext cx="2792649" cy="2439480"/>
              <a:chOff x="3273570" y="2042616"/>
              <a:chExt cx="2596254" cy="2245864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41" name="Hexagon 40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2" name="Hexagon 4"/>
              <p:cNvSpPr txBox="1"/>
              <p:nvPr/>
            </p:nvSpPr>
            <p:spPr>
              <a:xfrm>
                <a:off x="3826927" y="2663258"/>
                <a:ext cx="1623062" cy="937167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 err="1">
                    <a:solidFill>
                      <a:schemeClr val="accent1">
                        <a:lumMod val="75000"/>
                      </a:schemeClr>
                    </a:solidFill>
                  </a:rPr>
                  <a:t>Nucleii</a:t>
                </a:r>
                <a:endParaRPr lang="en-US" sz="600" dirty="0"/>
              </a:p>
              <a:p>
                <a:pPr marL="285750" indent="-285750" algn="ctr" defTabSz="755650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Char char="•"/>
                </a:pPr>
                <a:endParaRPr lang="en-US" sz="600" dirty="0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919288" y="1021778"/>
              <a:ext cx="2792649" cy="2439480"/>
              <a:chOff x="3273570" y="2042616"/>
              <a:chExt cx="2596254" cy="2245864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39" name="Hexagon 38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0" name="Hexagon 4"/>
              <p:cNvSpPr txBox="1"/>
              <p:nvPr/>
            </p:nvSpPr>
            <p:spPr>
              <a:xfrm>
                <a:off x="3773831" y="2517108"/>
                <a:ext cx="1623062" cy="937167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Low-x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30" name="TextBox 29"/>
          <p:cNvSpPr txBox="1"/>
          <p:nvPr/>
        </p:nvSpPr>
        <p:spPr>
          <a:xfrm>
            <a:off x="6324600" y="6304853"/>
            <a:ext cx="3218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YR</a:t>
            </a:r>
            <a:r>
              <a:rPr lang="en-US" dirty="0" smtClean="0"/>
              <a:t> </a:t>
            </a:r>
            <a:r>
              <a:rPr lang="en-US" dirty="0"/>
              <a:t>Figs 7.8, </a:t>
            </a:r>
            <a:r>
              <a:rPr lang="en-US" dirty="0" err="1"/>
              <a:t>Aschenauer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11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Generalized Parton distributions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Spatial 3D structure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results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2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Fragmentation functions provide information on struck </a:t>
            </a:r>
            <a:r>
              <a:rPr lang="en-US" dirty="0" err="1" smtClean="0"/>
              <a:t>parton</a:t>
            </a:r>
            <a:r>
              <a:rPr lang="en-US" dirty="0" smtClean="0"/>
              <a:t>, its flavor and spin</a:t>
            </a:r>
          </a:p>
          <a:p>
            <a:r>
              <a:rPr lang="en-US" dirty="0" smtClean="0"/>
              <a:t>They are a staple of </a:t>
            </a:r>
            <a:r>
              <a:rPr lang="en-US" dirty="0" smtClean="0">
                <a:solidFill>
                  <a:srgbClr val="FF0000"/>
                </a:solidFill>
              </a:rPr>
              <a:t>all</a:t>
            </a:r>
            <a:r>
              <a:rPr lang="en-US" dirty="0" smtClean="0"/>
              <a:t> SIDIS measurements</a:t>
            </a:r>
          </a:p>
          <a:p>
            <a:r>
              <a:rPr lang="en-US" dirty="0" smtClean="0"/>
              <a:t>Also their understanding will improve further with the EIC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Ralf Seidl: experimental results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30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228600"/>
            <a:ext cx="3006956" cy="3036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885" y="3276600"/>
            <a:ext cx="2989575" cy="29667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972800" y="91440"/>
            <a:ext cx="1101777" cy="1319136"/>
            <a:chOff x="919288" y="-207452"/>
            <a:chExt cx="7011970" cy="734267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b="17441"/>
            <a:stretch/>
          </p:blipFill>
          <p:spPr>
            <a:xfrm>
              <a:off x="2221906" y="2109106"/>
              <a:ext cx="4403747" cy="3639622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3028949" y="-207452"/>
              <a:ext cx="2792649" cy="2439480"/>
              <a:chOff x="3273570" y="2042616"/>
              <a:chExt cx="2596254" cy="2245864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28" name="Hexagon 27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Hexagon 4"/>
              <p:cNvSpPr txBox="1"/>
              <p:nvPr/>
            </p:nvSpPr>
            <p:spPr>
              <a:xfrm>
                <a:off x="3703807" y="2572642"/>
                <a:ext cx="1623062" cy="937167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Spin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3028949" y="4695741"/>
              <a:ext cx="2792649" cy="2439480"/>
              <a:chOff x="3273570" y="2042616"/>
              <a:chExt cx="2596254" cy="2245864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6" name="Hexagon 25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Hexagon 4"/>
              <p:cNvSpPr txBox="1"/>
              <p:nvPr/>
            </p:nvSpPr>
            <p:spPr>
              <a:xfrm>
                <a:off x="3703807" y="2526624"/>
                <a:ext cx="1623062" cy="1226096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rgbClr val="0070C0"/>
                    </a:solidFill>
                  </a:rPr>
                  <a:t>Other</a:t>
                </a:r>
                <a:endParaRPr lang="en-US" sz="600" dirty="0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5138609" y="3486936"/>
              <a:ext cx="2792649" cy="2439480"/>
              <a:chOff x="3273570" y="2042616"/>
              <a:chExt cx="2596254" cy="2245864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24" name="Hexagon 23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5" name="Hexagon 4"/>
              <p:cNvSpPr txBox="1"/>
              <p:nvPr/>
            </p:nvSpPr>
            <p:spPr>
              <a:xfrm>
                <a:off x="3703807" y="2749360"/>
                <a:ext cx="1623062" cy="937167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Mass</a:t>
                </a: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5138610" y="1021777"/>
              <a:ext cx="2792647" cy="2439481"/>
              <a:chOff x="3273570" y="2042615"/>
              <a:chExt cx="2596252" cy="2245865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2" name="Hexagon 21"/>
              <p:cNvSpPr/>
              <p:nvPr/>
            </p:nvSpPr>
            <p:spPr>
              <a:xfrm>
                <a:off x="3273570" y="2042615"/>
                <a:ext cx="2596252" cy="2245865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3" name="Hexagon 4"/>
              <p:cNvSpPr txBox="1"/>
              <p:nvPr/>
            </p:nvSpPr>
            <p:spPr>
              <a:xfrm>
                <a:off x="3703801" y="2494693"/>
                <a:ext cx="1623062" cy="937167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Tomography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919288" y="3486936"/>
              <a:ext cx="2792649" cy="2439480"/>
              <a:chOff x="3273570" y="2042616"/>
              <a:chExt cx="2596254" cy="2245864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20" name="Hexagon 19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1" name="Hexagon 4"/>
              <p:cNvSpPr txBox="1"/>
              <p:nvPr/>
            </p:nvSpPr>
            <p:spPr>
              <a:xfrm>
                <a:off x="3826927" y="2663258"/>
                <a:ext cx="1623062" cy="937167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 err="1">
                    <a:solidFill>
                      <a:schemeClr val="accent1">
                        <a:lumMod val="75000"/>
                      </a:schemeClr>
                    </a:solidFill>
                  </a:rPr>
                  <a:t>Nucleii</a:t>
                </a:r>
                <a:endParaRPr lang="en-US" sz="600" dirty="0"/>
              </a:p>
              <a:p>
                <a:pPr marL="285750" indent="-285750" algn="ctr" defTabSz="755650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Char char="•"/>
                </a:pPr>
                <a:endParaRPr lang="en-US" sz="600" dirty="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919288" y="1021778"/>
              <a:ext cx="2792649" cy="2439480"/>
              <a:chOff x="3273570" y="2042616"/>
              <a:chExt cx="2596254" cy="2245864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18" name="Hexagon 17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Hexagon 4"/>
              <p:cNvSpPr txBox="1"/>
              <p:nvPr/>
            </p:nvSpPr>
            <p:spPr>
              <a:xfrm>
                <a:off x="3773831" y="2517108"/>
                <a:ext cx="1623062" cy="937167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Low-x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6781800" y="6324600"/>
            <a:ext cx="3044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YR</a:t>
            </a:r>
            <a:r>
              <a:rPr lang="en-US" dirty="0" smtClean="0"/>
              <a:t> </a:t>
            </a:r>
            <a:r>
              <a:rPr lang="en-US" dirty="0"/>
              <a:t>Fig 7.84, </a:t>
            </a:r>
            <a:r>
              <a:rPr lang="en-US" dirty="0" err="1"/>
              <a:t>Aschenauer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37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PDFs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Very precise nuclear PDFs will open way to quantitative HI physics</a:t>
            </a:r>
          </a:p>
          <a:p>
            <a:r>
              <a:rPr lang="en-US" dirty="0" smtClean="0"/>
              <a:t>Also F</a:t>
            </a:r>
            <a:r>
              <a:rPr lang="en-US" baseline="-25000" dirty="0" smtClean="0"/>
              <a:t>L</a:t>
            </a:r>
            <a:r>
              <a:rPr lang="en-US" dirty="0" smtClean="0"/>
              <a:t> and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L,charm</a:t>
            </a:r>
            <a:r>
              <a:rPr lang="en-US" dirty="0" smtClean="0"/>
              <a:t> for nuclei will be extracted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19317" y="4373620"/>
            <a:ext cx="3155708" cy="248438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Ralf Seidl: experimental results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31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426725" y="3973510"/>
            <a:ext cx="1509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EPPS16*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762" y="3978300"/>
            <a:ext cx="5527238" cy="2879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15206"/>
            <a:ext cx="3530184" cy="395830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0976422" y="91440"/>
            <a:ext cx="1101777" cy="1319136"/>
            <a:chOff x="919288" y="-207452"/>
            <a:chExt cx="7011971" cy="734267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/>
            <a:srcRect b="17441"/>
            <a:stretch/>
          </p:blipFill>
          <p:spPr>
            <a:xfrm>
              <a:off x="2221906" y="2109106"/>
              <a:ext cx="4403747" cy="3639622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3028949" y="-207452"/>
              <a:ext cx="2792649" cy="2439480"/>
              <a:chOff x="3273570" y="2042616"/>
              <a:chExt cx="2596254" cy="2245864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33" name="Hexagon 32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4" name="Hexagon 4"/>
              <p:cNvSpPr txBox="1"/>
              <p:nvPr/>
            </p:nvSpPr>
            <p:spPr>
              <a:xfrm>
                <a:off x="3703807" y="2572642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Spin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028949" y="4695741"/>
              <a:ext cx="2792649" cy="2439480"/>
              <a:chOff x="3273570" y="2042616"/>
              <a:chExt cx="2596254" cy="2245864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1" name="Hexagon 30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2" name="Hexagon 4"/>
              <p:cNvSpPr txBox="1"/>
              <p:nvPr/>
            </p:nvSpPr>
            <p:spPr>
              <a:xfrm>
                <a:off x="3703807" y="2526624"/>
                <a:ext cx="1623062" cy="122609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rgbClr val="0070C0"/>
                    </a:solidFill>
                  </a:rPr>
                  <a:t>Other</a:t>
                </a:r>
                <a:endParaRPr lang="en-US" sz="600" dirty="0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5138609" y="3486936"/>
              <a:ext cx="2792649" cy="2439480"/>
              <a:chOff x="3273570" y="2042616"/>
              <a:chExt cx="2596254" cy="2245864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29" name="Hexagon 28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0" name="Hexagon 4"/>
              <p:cNvSpPr txBox="1"/>
              <p:nvPr/>
            </p:nvSpPr>
            <p:spPr>
              <a:xfrm>
                <a:off x="3703807" y="2414787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Mass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5138610" y="1021778"/>
              <a:ext cx="2792649" cy="2439480"/>
              <a:chOff x="3273570" y="2042616"/>
              <a:chExt cx="2596254" cy="2245864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7" name="Hexagon 26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8" name="Hexagon 4"/>
              <p:cNvSpPr txBox="1"/>
              <p:nvPr/>
            </p:nvSpPr>
            <p:spPr>
              <a:xfrm>
                <a:off x="3703801" y="2494693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Tomography</a:t>
                </a: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919288" y="3486936"/>
              <a:ext cx="2792649" cy="2439480"/>
              <a:chOff x="3273570" y="2042616"/>
              <a:chExt cx="2596254" cy="2245864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25" name="Hexagon 24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" name="Hexagon 4"/>
              <p:cNvSpPr txBox="1"/>
              <p:nvPr/>
            </p:nvSpPr>
            <p:spPr>
              <a:xfrm>
                <a:off x="3826927" y="2663258"/>
                <a:ext cx="1623062" cy="9371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 err="1">
                    <a:solidFill>
                      <a:schemeClr val="accent1">
                        <a:lumMod val="75000"/>
                      </a:schemeClr>
                    </a:solidFill>
                  </a:rPr>
                  <a:t>Nucleii</a:t>
                </a:r>
                <a:endParaRPr lang="en-US" sz="600" dirty="0"/>
              </a:p>
              <a:p>
                <a:pPr marL="285750" indent="-285750" algn="ctr" defTabSz="755650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Char char="•"/>
                </a:pPr>
                <a:endParaRPr lang="en-US" sz="600" dirty="0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919288" y="1021778"/>
              <a:ext cx="2792649" cy="2439480"/>
              <a:chOff x="3273570" y="2042616"/>
              <a:chExt cx="2596254" cy="2245864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23" name="Hexagon 22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4" name="Hexagon 4"/>
              <p:cNvSpPr txBox="1"/>
              <p:nvPr/>
            </p:nvSpPr>
            <p:spPr>
              <a:xfrm>
                <a:off x="3773831" y="2517108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Low-x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9384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6"/>
            <a:ext cx="6296806" cy="1009249"/>
          </a:xfrm>
        </p:spPr>
        <p:txBody>
          <a:bodyPr>
            <a:normAutofit/>
          </a:bodyPr>
          <a:lstStyle/>
          <a:p>
            <a:r>
              <a:rPr kumimoji="1" lang="en-US" altLang="ja-JP" sz="3200" dirty="0"/>
              <a:t>Fragmentation in the nucleus</a:t>
            </a:r>
            <a:endParaRPr kumimoji="1" lang="ja-JP" alt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results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1DAD5C-1AD1-42C7-BEE6-904C71A61AB5}" type="slidenum">
              <a:rPr lang="en-US" altLang="ja-JP" smtClean="0"/>
              <a:pPr>
                <a:defRPr/>
              </a:pPr>
              <a:t>32</a:t>
            </a:fld>
            <a:endParaRPr lang="en-US" altLang="ja-JP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763" y="2098234"/>
            <a:ext cx="684847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71698" descr="Macintosh HD:Users:ullrich:Documents:EIC:WhitePaper:WhitePaperInWords:tex:figures:figures_eA-cold:MR_v7_portrait_Pions.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389" y="2107517"/>
            <a:ext cx="3152848" cy="37811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217" name="Picture 71699" descr="Macintosh HD:Users:ullrich:Documents:EIC:WhitePaper:WhitePaperInWords:tex:figures:figures_eA-cold:MR_v7_portrait_Dmesons.e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386" y="2112088"/>
            <a:ext cx="3151938" cy="37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52651" y="5836184"/>
            <a:ext cx="7113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Comparison of Multiplicity ratios for light and heavy hadrons and various </a:t>
            </a:r>
            <a:r>
              <a:rPr lang="en-US" dirty="0" err="1"/>
              <a:t>parton</a:t>
            </a:r>
            <a:r>
              <a:rPr lang="en-US" dirty="0"/>
              <a:t> energies </a:t>
            </a:r>
            <a:r>
              <a:rPr lang="en-US" dirty="0">
                <a:latin typeface="Symbol" panose="05050102010706020507" pitchFamily="18" charset="2"/>
              </a:rPr>
              <a:t>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05554" y="1573865"/>
            <a:ext cx="7113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Does the it affect hadron/quark mass?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972800" y="91440"/>
            <a:ext cx="1101777" cy="1319136"/>
            <a:chOff x="919288" y="-207452"/>
            <a:chExt cx="7011971" cy="734267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b="17441"/>
            <a:stretch/>
          </p:blipFill>
          <p:spPr>
            <a:xfrm>
              <a:off x="2221906" y="2109106"/>
              <a:ext cx="4403747" cy="3639622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3028949" y="-207452"/>
              <a:ext cx="2792649" cy="2439480"/>
              <a:chOff x="3273570" y="2042616"/>
              <a:chExt cx="2596254" cy="2245864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29" name="Hexagon 28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0" name="Hexagon 4"/>
              <p:cNvSpPr txBox="1"/>
              <p:nvPr/>
            </p:nvSpPr>
            <p:spPr>
              <a:xfrm>
                <a:off x="3703807" y="2572642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Spin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3028949" y="4695741"/>
              <a:ext cx="2792649" cy="2439480"/>
              <a:chOff x="3273570" y="2042616"/>
              <a:chExt cx="2596254" cy="2245864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7" name="Hexagon 26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8" name="Hexagon 4"/>
              <p:cNvSpPr txBox="1"/>
              <p:nvPr/>
            </p:nvSpPr>
            <p:spPr>
              <a:xfrm>
                <a:off x="3703807" y="2526624"/>
                <a:ext cx="1623062" cy="122609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rgbClr val="0070C0"/>
                    </a:solidFill>
                  </a:rPr>
                  <a:t>Other</a:t>
                </a:r>
                <a:endParaRPr lang="en-US" sz="600" dirty="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5138609" y="3486936"/>
              <a:ext cx="2792649" cy="2439480"/>
              <a:chOff x="3273570" y="2042616"/>
              <a:chExt cx="2596254" cy="2245864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25" name="Hexagon 24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" name="Hexagon 4"/>
              <p:cNvSpPr txBox="1"/>
              <p:nvPr/>
            </p:nvSpPr>
            <p:spPr>
              <a:xfrm>
                <a:off x="3703807" y="2414787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Mass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5138610" y="1021778"/>
              <a:ext cx="2792649" cy="2439480"/>
              <a:chOff x="3273570" y="2042616"/>
              <a:chExt cx="2596254" cy="2245864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3" name="Hexagon 22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4" name="Hexagon 4"/>
              <p:cNvSpPr txBox="1"/>
              <p:nvPr/>
            </p:nvSpPr>
            <p:spPr>
              <a:xfrm>
                <a:off x="3703801" y="2494693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Tomography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919288" y="3486936"/>
              <a:ext cx="2792649" cy="2439480"/>
              <a:chOff x="3273570" y="2042616"/>
              <a:chExt cx="2596254" cy="2245864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21" name="Hexagon 20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2" name="Hexagon 4"/>
              <p:cNvSpPr txBox="1"/>
              <p:nvPr/>
            </p:nvSpPr>
            <p:spPr>
              <a:xfrm>
                <a:off x="3826927" y="2663258"/>
                <a:ext cx="1623062" cy="9371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 err="1">
                    <a:solidFill>
                      <a:schemeClr val="accent1">
                        <a:lumMod val="75000"/>
                      </a:schemeClr>
                    </a:solidFill>
                  </a:rPr>
                  <a:t>Nucleii</a:t>
                </a:r>
                <a:endParaRPr lang="en-US" sz="600" dirty="0"/>
              </a:p>
              <a:p>
                <a:pPr marL="285750" indent="-285750" algn="ctr" defTabSz="755650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Char char="•"/>
                </a:pPr>
                <a:endParaRPr lang="en-US" sz="600" dirty="0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919288" y="1021778"/>
              <a:ext cx="2792649" cy="2439480"/>
              <a:chOff x="3273570" y="2042616"/>
              <a:chExt cx="2596254" cy="2245864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19" name="Hexagon 18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Hexagon 4"/>
              <p:cNvSpPr txBox="1"/>
              <p:nvPr/>
            </p:nvSpPr>
            <p:spPr>
              <a:xfrm>
                <a:off x="3773831" y="2517108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Low-x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871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32771"/>
            <a:ext cx="4673600" cy="4644192"/>
          </a:xfrm>
        </p:spPr>
        <p:txBody>
          <a:bodyPr/>
          <a:lstStyle/>
          <a:p>
            <a:r>
              <a:rPr lang="en-US" dirty="0" smtClean="0"/>
              <a:t>Expected impact from EIC on light hadron nuclear FFs</a:t>
            </a:r>
          </a:p>
          <a:p>
            <a:r>
              <a:rPr lang="en-US" dirty="0" smtClean="0"/>
              <a:t>Also more sophisticated studies ongoing (transverse momentum broadening, nu dependence,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r>
              <a:rPr lang="en-US" dirty="0" smtClean="0"/>
              <a:t>Similar studies for heavy flavor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Ralf Seidl: experimental results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33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059"/>
          <a:stretch/>
        </p:blipFill>
        <p:spPr>
          <a:xfrm>
            <a:off x="5486400" y="3596550"/>
            <a:ext cx="5181600" cy="2118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626" y="1454707"/>
            <a:ext cx="5214375" cy="21054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972800" y="91440"/>
            <a:ext cx="1101777" cy="1319136"/>
            <a:chOff x="919288" y="-207452"/>
            <a:chExt cx="7011971" cy="734267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b="17441"/>
            <a:stretch/>
          </p:blipFill>
          <p:spPr>
            <a:xfrm>
              <a:off x="2221906" y="2109106"/>
              <a:ext cx="4403747" cy="3639622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3028949" y="-207452"/>
              <a:ext cx="2792649" cy="2439480"/>
              <a:chOff x="3273570" y="2042616"/>
              <a:chExt cx="2596254" cy="2245864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28" name="Hexagon 27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Hexagon 4"/>
              <p:cNvSpPr txBox="1"/>
              <p:nvPr/>
            </p:nvSpPr>
            <p:spPr>
              <a:xfrm>
                <a:off x="3703807" y="2572642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Spin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3028949" y="4695741"/>
              <a:ext cx="2792649" cy="2439480"/>
              <a:chOff x="3273570" y="2042616"/>
              <a:chExt cx="2596254" cy="2245864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6" name="Hexagon 25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Hexagon 4"/>
              <p:cNvSpPr txBox="1"/>
              <p:nvPr/>
            </p:nvSpPr>
            <p:spPr>
              <a:xfrm>
                <a:off x="3703807" y="2526624"/>
                <a:ext cx="1623062" cy="122609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rgbClr val="0070C0"/>
                    </a:solidFill>
                  </a:rPr>
                  <a:t>Other</a:t>
                </a:r>
                <a:endParaRPr lang="en-US" sz="600" dirty="0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5138609" y="3486936"/>
              <a:ext cx="2792649" cy="2439480"/>
              <a:chOff x="3273570" y="2042616"/>
              <a:chExt cx="2596254" cy="2245864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24" name="Hexagon 23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5" name="Hexagon 4"/>
              <p:cNvSpPr txBox="1"/>
              <p:nvPr/>
            </p:nvSpPr>
            <p:spPr>
              <a:xfrm>
                <a:off x="3703807" y="2749360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Mass</a:t>
                </a: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5138610" y="1021778"/>
              <a:ext cx="2792649" cy="2439480"/>
              <a:chOff x="3273570" y="2042616"/>
              <a:chExt cx="2596254" cy="2245864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2" name="Hexagon 21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3" name="Hexagon 4"/>
              <p:cNvSpPr txBox="1"/>
              <p:nvPr/>
            </p:nvSpPr>
            <p:spPr>
              <a:xfrm>
                <a:off x="3703801" y="2494693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Tomography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919288" y="3486936"/>
              <a:ext cx="2792649" cy="2439480"/>
              <a:chOff x="3273570" y="2042616"/>
              <a:chExt cx="2596254" cy="2245864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20" name="Hexagon 19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1" name="Hexagon 4"/>
              <p:cNvSpPr txBox="1"/>
              <p:nvPr/>
            </p:nvSpPr>
            <p:spPr>
              <a:xfrm>
                <a:off x="3826927" y="2663258"/>
                <a:ext cx="1623062" cy="9371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 err="1">
                    <a:solidFill>
                      <a:schemeClr val="accent1">
                        <a:lumMod val="75000"/>
                      </a:schemeClr>
                    </a:solidFill>
                  </a:rPr>
                  <a:t>Nucleii</a:t>
                </a:r>
                <a:endParaRPr lang="en-US" sz="600" dirty="0"/>
              </a:p>
              <a:p>
                <a:pPr marL="285750" indent="-285750" algn="ctr" defTabSz="755650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Char char="•"/>
                </a:pPr>
                <a:endParaRPr lang="en-US" sz="600" dirty="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919288" y="1021778"/>
              <a:ext cx="2792649" cy="2439480"/>
              <a:chOff x="3273570" y="2042616"/>
              <a:chExt cx="2596254" cy="2245864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18" name="Hexagon 17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Hexagon 4"/>
              <p:cNvSpPr txBox="1"/>
              <p:nvPr/>
            </p:nvSpPr>
            <p:spPr>
              <a:xfrm>
                <a:off x="3773831" y="2517108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Low-x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30" name="TextBox 29"/>
          <p:cNvSpPr txBox="1"/>
          <p:nvPr/>
        </p:nvSpPr>
        <p:spPr>
          <a:xfrm>
            <a:off x="6324600" y="5791200"/>
            <a:ext cx="3218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YR</a:t>
            </a:r>
            <a:r>
              <a:rPr lang="en-US" dirty="0" smtClean="0"/>
              <a:t> </a:t>
            </a:r>
            <a:r>
              <a:rPr lang="en-US" dirty="0"/>
              <a:t>Figs 7.90, 7.91, </a:t>
            </a:r>
            <a:r>
              <a:rPr lang="en-US" dirty="0" err="1"/>
              <a:t>Zurita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5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1981200" y="274320"/>
            <a:ext cx="5568846" cy="822960"/>
          </a:xfrm>
        </p:spPr>
        <p:txBody>
          <a:bodyPr>
            <a:normAutofit fontScale="90000"/>
          </a:bodyPr>
          <a:lstStyle/>
          <a:p>
            <a:r>
              <a:rPr lang="en-US" dirty="0"/>
              <a:t>Understanding Mass of </a:t>
            </a:r>
            <a:r>
              <a:rPr lang="en-US" dirty="0" smtClean="0"/>
              <a:t>Hadrons</a:t>
            </a:r>
            <a:endParaRPr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sz="half" idx="1"/>
          </p:nvPr>
        </p:nvSpPr>
        <p:spPr>
          <a:xfrm>
            <a:off x="652429" y="3232089"/>
            <a:ext cx="4237182" cy="3095665"/>
          </a:xfrm>
        </p:spPr>
        <p:txBody>
          <a:bodyPr>
            <a:normAutofit/>
          </a:bodyPr>
          <a:lstStyle/>
          <a:p>
            <a:r>
              <a:rPr lang="en-US" dirty="0" smtClean="0"/>
              <a:t>Access at the EIC:</a:t>
            </a:r>
          </a:p>
          <a:p>
            <a:pPr lvl="1"/>
            <a:r>
              <a:rPr lang="en-US" dirty="0" smtClean="0"/>
              <a:t>Study trace anomaly contribution via J/Psi/</a:t>
            </a:r>
            <a:r>
              <a:rPr lang="en-US" dirty="0" smtClean="0">
                <a:latin typeface="Symbol" panose="05050102010706020507" pitchFamily="18" charset="2"/>
              </a:rPr>
              <a:t>U</a:t>
            </a:r>
            <a:r>
              <a:rPr lang="en-US" dirty="0" smtClean="0"/>
              <a:t> production at</a:t>
            </a:r>
            <a:r>
              <a:rPr lang="en-US" dirty="0"/>
              <a:t> </a:t>
            </a:r>
            <a:r>
              <a:rPr lang="en-US" dirty="0" smtClean="0"/>
              <a:t>threshold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Ralf Seidl: experimental results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D830A-08ED-2C4A-8C06-9EED5011CB5C}" type="slidenum">
              <a:rPr lang="en-US" smtClean="0"/>
              <a:t>34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117614" y="0"/>
            <a:ext cx="2550386" cy="1401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6962783" y="222527"/>
            <a:ext cx="2484762" cy="1365552"/>
            <a:chOff x="297152" y="1017031"/>
            <a:chExt cx="2379137" cy="1258788"/>
          </a:xfrm>
          <a:solidFill>
            <a:srgbClr val="FFFFFF"/>
          </a:solidFill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7666" y="1017031"/>
              <a:ext cx="1467531" cy="1258788"/>
            </a:xfrm>
            <a:prstGeom prst="rect">
              <a:avLst/>
            </a:prstGeom>
            <a:grpFill/>
          </p:spPr>
        </p:pic>
        <p:sp>
          <p:nvSpPr>
            <p:cNvPr id="8" name="TextBox 7"/>
            <p:cNvSpPr txBox="1"/>
            <p:nvPr/>
          </p:nvSpPr>
          <p:spPr>
            <a:xfrm>
              <a:off x="297152" y="1673753"/>
              <a:ext cx="583554" cy="31208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0000FF"/>
                  </a:solidFill>
                  <a:latin typeface="Arial Rounded MT Bold"/>
                  <a:cs typeface="Arial Rounded MT Bold"/>
                </a:rPr>
                <a:t>GeV</a:t>
              </a:r>
              <a:endParaRPr lang="en-US" sz="1600" dirty="0">
                <a:solidFill>
                  <a:srgbClr val="0000FF"/>
                </a:solidFill>
                <a:latin typeface="Arial Rounded MT Bold"/>
                <a:cs typeface="Arial Rounded MT Bold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83526" y="1063327"/>
              <a:ext cx="592763" cy="31208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  <a:latin typeface="Arial Rounded MT Bold"/>
                  <a:cs typeface="Arial Rounded MT Bold"/>
                </a:rPr>
                <a:t>MeV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317921" y="1140223"/>
            <a:ext cx="5228158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>
                <a:solidFill>
                  <a:srgbClr val="0000FF"/>
                </a:solidFill>
                <a:cs typeface="Arial Rounded MT Bold"/>
              </a:rPr>
              <a:t>“… The vast majority of the nucleon’s mass is due to quantum fluctuations of quark-antiquark pairs, the gluons, and the energy associated with quarks moving around at close to the speed of light. …”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00200" y="2288008"/>
            <a:ext cx="43024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cs typeface="Arial Rounded MT Bold"/>
              </a:rPr>
              <a:t>The 2015 Long Range Plan for Nuclear Science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5484428" y="2959514"/>
            <a:ext cx="1684264" cy="1647834"/>
            <a:chOff x="7435142" y="3816616"/>
            <a:chExt cx="1428020" cy="1272487"/>
          </a:xfrm>
        </p:grpSpPr>
        <p:sp>
          <p:nvSpPr>
            <p:cNvPr id="55" name="TextBox 54"/>
            <p:cNvSpPr txBox="1"/>
            <p:nvPr/>
          </p:nvSpPr>
          <p:spPr>
            <a:xfrm>
              <a:off x="8149153" y="3816616"/>
              <a:ext cx="506110" cy="230355"/>
            </a:xfrm>
            <a:prstGeom prst="rect">
              <a:avLst/>
            </a:prstGeom>
            <a:noFill/>
          </p:spPr>
          <p:txBody>
            <a:bodyPr wrap="none" lIns="82058" tIns="41029" rIns="82058" bIns="41029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r>
                <a:rPr lang="en-US" sz="1400" dirty="0">
                  <a:solidFill>
                    <a:srgbClr val="FF0000"/>
                  </a:solidFill>
                  <a:latin typeface="Symbol" panose="05050102010706020507" pitchFamily="18" charset="2"/>
                  <a:cs typeface="Arial" panose="020B0604020202020204" pitchFamily="34" charset="0"/>
                </a:rPr>
                <a:t>/</a:t>
              </a:r>
              <a:r>
                <a:rPr lang="en-US" sz="1400">
                  <a:solidFill>
                    <a:srgbClr val="FF0000"/>
                  </a:solidFill>
                  <a:latin typeface="Symbol" panose="05050102010706020507" pitchFamily="18" charset="2"/>
                  <a:cs typeface="Arial" panose="020B0604020202020204" pitchFamily="34" charset="0"/>
                </a:rPr>
                <a:t>y,U</a:t>
              </a:r>
              <a:endParaRPr lang="en-US" sz="1400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</p:txBody>
        </p:sp>
        <p:pic>
          <p:nvPicPr>
            <p:cNvPr id="56" name="Picture 55" descr="Screen Shot 2017-03-16 at 4.27.42 PM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5142" y="4027103"/>
              <a:ext cx="1428020" cy="1062000"/>
            </a:xfrm>
            <a:prstGeom prst="rect">
              <a:avLst/>
            </a:prstGeom>
          </p:spPr>
        </p:pic>
        <p:sp>
          <p:nvSpPr>
            <p:cNvPr id="57" name="Oval 56"/>
            <p:cNvSpPr/>
            <p:nvPr/>
          </p:nvSpPr>
          <p:spPr>
            <a:xfrm>
              <a:off x="7743310" y="4743151"/>
              <a:ext cx="815724" cy="345952"/>
            </a:xfrm>
            <a:prstGeom prst="ellipse">
              <a:avLst/>
            </a:prstGeom>
            <a:solidFill>
              <a:srgbClr val="E68727"/>
            </a:solidFill>
            <a:ln>
              <a:solidFill>
                <a:srgbClr val="E6872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8009242" y="4229413"/>
              <a:ext cx="312108" cy="258285"/>
            </a:xfrm>
            <a:prstGeom prst="ellipse">
              <a:avLst/>
            </a:prstGeom>
            <a:solidFill>
              <a:srgbClr val="E68727"/>
            </a:solidFill>
            <a:ln>
              <a:solidFill>
                <a:srgbClr val="E6872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22" y="1806856"/>
            <a:ext cx="4932478" cy="498923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0972800" y="91440"/>
            <a:ext cx="1101777" cy="1319136"/>
            <a:chOff x="919288" y="-207452"/>
            <a:chExt cx="7011971" cy="734267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b="17441"/>
            <a:stretch/>
          </p:blipFill>
          <p:spPr>
            <a:xfrm>
              <a:off x="2221906" y="2109106"/>
              <a:ext cx="4403747" cy="3639622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3028949" y="-207452"/>
              <a:ext cx="2792649" cy="2439480"/>
              <a:chOff x="3273570" y="2042616"/>
              <a:chExt cx="2596254" cy="2245864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43" name="Hexagon 42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4" name="Hexagon 4"/>
              <p:cNvSpPr txBox="1"/>
              <p:nvPr/>
            </p:nvSpPr>
            <p:spPr>
              <a:xfrm>
                <a:off x="3703807" y="2572642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Spin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028949" y="4695741"/>
              <a:ext cx="2792649" cy="2439480"/>
              <a:chOff x="3273570" y="2042616"/>
              <a:chExt cx="2596254" cy="2245864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41" name="Hexagon 40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2" name="Hexagon 4"/>
              <p:cNvSpPr txBox="1"/>
              <p:nvPr/>
            </p:nvSpPr>
            <p:spPr>
              <a:xfrm>
                <a:off x="3703807" y="2526624"/>
                <a:ext cx="1623062" cy="122609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rgbClr val="0070C0"/>
                    </a:solidFill>
                  </a:rPr>
                  <a:t>Other</a:t>
                </a:r>
                <a:endParaRPr lang="en-US" sz="600" dirty="0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5138609" y="3486936"/>
              <a:ext cx="2792649" cy="2439480"/>
              <a:chOff x="3273570" y="2042616"/>
              <a:chExt cx="2596254" cy="2245864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39" name="Hexagon 38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0" name="Hexagon 4"/>
              <p:cNvSpPr txBox="1"/>
              <p:nvPr/>
            </p:nvSpPr>
            <p:spPr>
              <a:xfrm>
                <a:off x="3703807" y="2414787"/>
                <a:ext cx="1623062" cy="9371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Mass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5138610" y="1021778"/>
              <a:ext cx="2792649" cy="2439480"/>
              <a:chOff x="3273570" y="2042616"/>
              <a:chExt cx="2596254" cy="2245864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37" name="Hexagon 36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8" name="Hexagon 4"/>
              <p:cNvSpPr txBox="1"/>
              <p:nvPr/>
            </p:nvSpPr>
            <p:spPr>
              <a:xfrm>
                <a:off x="3703801" y="2494693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Tomography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919288" y="3486936"/>
              <a:ext cx="2792649" cy="2439480"/>
              <a:chOff x="3273570" y="2042616"/>
              <a:chExt cx="2596254" cy="2245864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35" name="Hexagon 34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6" name="Hexagon 4"/>
              <p:cNvSpPr txBox="1"/>
              <p:nvPr/>
            </p:nvSpPr>
            <p:spPr>
              <a:xfrm>
                <a:off x="3826927" y="2663258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 err="1">
                    <a:solidFill>
                      <a:schemeClr val="accent1">
                        <a:lumMod val="75000"/>
                      </a:schemeClr>
                    </a:solidFill>
                  </a:rPr>
                  <a:t>Nucleii</a:t>
                </a:r>
                <a:endParaRPr lang="en-US" sz="600" dirty="0"/>
              </a:p>
              <a:p>
                <a:pPr marL="285750" indent="-285750" algn="ctr" defTabSz="755650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Char char="•"/>
                </a:pPr>
                <a:endParaRPr lang="en-US" sz="600" dirty="0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919288" y="1021778"/>
              <a:ext cx="2792649" cy="2439480"/>
              <a:chOff x="3273570" y="2042616"/>
              <a:chExt cx="2596254" cy="2245864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33" name="Hexagon 32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4" name="Hexagon 4"/>
              <p:cNvSpPr txBox="1"/>
              <p:nvPr/>
            </p:nvSpPr>
            <p:spPr>
              <a:xfrm>
                <a:off x="3773831" y="2517108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Low-x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715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Pion/Kaon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Quark-gluon </a:t>
            </a:r>
            <a:r>
              <a:rPr lang="en-US" dirty="0"/>
              <a:t>energy </a:t>
            </a:r>
            <a:r>
              <a:rPr lang="en-US" dirty="0" smtClean="0"/>
              <a:t>contribution to mass: </a:t>
            </a:r>
            <a:r>
              <a:rPr lang="en-US" dirty="0"/>
              <a:t>Use </a:t>
            </a:r>
            <a:r>
              <a:rPr lang="en-US" dirty="0" smtClean="0"/>
              <a:t>Sullivan process (scattering on virtual meson emitted from nucleon) to extract pion/Kaon Form Factors and PDFs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62600" y="3718053"/>
            <a:ext cx="4249797" cy="291151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Ralf Seidl: experimental results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35</a:t>
            </a:fld>
            <a:endParaRPr lang="en-US"/>
          </a:p>
        </p:txBody>
      </p:sp>
      <p:pic>
        <p:nvPicPr>
          <p:cNvPr id="9" name="Picture 8" descr="Screen Shot 2017-04-11 at 12.48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551" y="1057581"/>
            <a:ext cx="1878919" cy="15560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5622" y="2201672"/>
            <a:ext cx="3398954" cy="204157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972800" y="91440"/>
            <a:ext cx="1101777" cy="1319136"/>
            <a:chOff x="919288" y="-207452"/>
            <a:chExt cx="7011971" cy="734267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b="17441"/>
            <a:stretch/>
          </p:blipFill>
          <p:spPr>
            <a:xfrm>
              <a:off x="2221906" y="2109106"/>
              <a:ext cx="4403747" cy="3639622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3028949" y="-207452"/>
              <a:ext cx="2792649" cy="2439480"/>
              <a:chOff x="3273570" y="2042616"/>
              <a:chExt cx="2596254" cy="2245864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30" name="Hexagon 29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1" name="Hexagon 4"/>
              <p:cNvSpPr txBox="1"/>
              <p:nvPr/>
            </p:nvSpPr>
            <p:spPr>
              <a:xfrm>
                <a:off x="3703807" y="2572642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Spin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3028949" y="4695741"/>
              <a:ext cx="2792649" cy="2439480"/>
              <a:chOff x="3273570" y="2042616"/>
              <a:chExt cx="2596254" cy="2245864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8" name="Hexagon 27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Hexagon 4"/>
              <p:cNvSpPr txBox="1"/>
              <p:nvPr/>
            </p:nvSpPr>
            <p:spPr>
              <a:xfrm>
                <a:off x="3703807" y="2526624"/>
                <a:ext cx="1623062" cy="122609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rgbClr val="0070C0"/>
                    </a:solidFill>
                  </a:rPr>
                  <a:t>Other</a:t>
                </a:r>
                <a:endParaRPr lang="en-US" sz="600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5138609" y="3486936"/>
              <a:ext cx="2792649" cy="2439480"/>
              <a:chOff x="3273570" y="2042616"/>
              <a:chExt cx="2596254" cy="2245864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26" name="Hexagon 25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Hexagon 4"/>
              <p:cNvSpPr txBox="1"/>
              <p:nvPr/>
            </p:nvSpPr>
            <p:spPr>
              <a:xfrm>
                <a:off x="3703807" y="2749360"/>
                <a:ext cx="1623062" cy="93716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Mass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5138610" y="1021778"/>
              <a:ext cx="2792649" cy="2439480"/>
              <a:chOff x="3273570" y="2042616"/>
              <a:chExt cx="2596254" cy="2245864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4" name="Hexagon 23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5" name="Hexagon 4"/>
              <p:cNvSpPr txBox="1"/>
              <p:nvPr/>
            </p:nvSpPr>
            <p:spPr>
              <a:xfrm>
                <a:off x="3703801" y="2494693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Tomography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919288" y="3486936"/>
              <a:ext cx="2792649" cy="2439480"/>
              <a:chOff x="3273570" y="2042616"/>
              <a:chExt cx="2596254" cy="2245864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22" name="Hexagon 21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3" name="Hexagon 4"/>
              <p:cNvSpPr txBox="1"/>
              <p:nvPr/>
            </p:nvSpPr>
            <p:spPr>
              <a:xfrm>
                <a:off x="3826927" y="2663258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 err="1">
                    <a:solidFill>
                      <a:schemeClr val="accent1">
                        <a:lumMod val="75000"/>
                      </a:schemeClr>
                    </a:solidFill>
                  </a:rPr>
                  <a:t>Nucleii</a:t>
                </a:r>
                <a:endParaRPr lang="en-US" sz="600" dirty="0"/>
              </a:p>
              <a:p>
                <a:pPr marL="285750" indent="-285750" algn="ctr" defTabSz="755650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Char char="•"/>
                </a:pPr>
                <a:endParaRPr lang="en-US" sz="600" dirty="0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919288" y="1021778"/>
              <a:ext cx="2792649" cy="2439480"/>
              <a:chOff x="3273570" y="2042616"/>
              <a:chExt cx="2596254" cy="2245864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20" name="Hexagon 19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1" name="Hexagon 4"/>
              <p:cNvSpPr txBox="1"/>
              <p:nvPr/>
            </p:nvSpPr>
            <p:spPr>
              <a:xfrm>
                <a:off x="3773831" y="2517108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Low-x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482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From HERA +LHC good knowledge on </a:t>
            </a:r>
            <a:r>
              <a:rPr lang="en-US" dirty="0" err="1" smtClean="0"/>
              <a:t>unpolarized</a:t>
            </a:r>
            <a:r>
              <a:rPr lang="en-US" dirty="0" smtClean="0"/>
              <a:t> PDFs, but still open questions</a:t>
            </a:r>
          </a:p>
          <a:p>
            <a:r>
              <a:rPr lang="en-US" dirty="0" smtClean="0"/>
              <a:t>Spin sum rule: 30% by quark spins, substantial gluon polarization, but low x for integrals, role of strange sea, etc. still needed to measure</a:t>
            </a:r>
          </a:p>
          <a:p>
            <a:r>
              <a:rPr lang="en-US" dirty="0" smtClean="0"/>
              <a:t>Many transverse spin effects </a:t>
            </a:r>
            <a:r>
              <a:rPr lang="en-US" dirty="0" smtClean="0"/>
              <a:t>discovered, but detailed three-dimensional momentum picture still elusive</a:t>
            </a:r>
          </a:p>
          <a:p>
            <a:r>
              <a:rPr lang="en-US" dirty="0" smtClean="0"/>
              <a:t>GPDs to access 3D position structure</a:t>
            </a:r>
            <a:endParaRPr lang="en-US" dirty="0" smtClean="0"/>
          </a:p>
          <a:p>
            <a:r>
              <a:rPr lang="en-US" dirty="0" smtClean="0"/>
              <a:t>The future at the EIC: A dedicated accelerator to study </a:t>
            </a:r>
            <a:r>
              <a:rPr lang="en-US" dirty="0" smtClean="0"/>
              <a:t>QCD and answer most of the questions I mentioned in this lecture  </a:t>
            </a:r>
            <a:endParaRPr kumimoji="1" lang="ja-JP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Ralf Seidl: experimental results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CAE70B-A6FF-47F0-817A-8FB3FDBC860D}" type="slidenum">
              <a:rPr lang="en-US" altLang="ja-JP" smtClean="0"/>
              <a:pPr>
                <a:defRPr/>
              </a:pPr>
              <a:t>36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8287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03"/>
    </mc:Choice>
    <mc:Fallback xmlns="">
      <p:transition spd="slow" advTm="117903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Content Placeholder 3"/>
              <p:cNvSpPr txBox="1">
                <a:spLocks/>
              </p:cNvSpPr>
              <p:nvPr/>
            </p:nvSpPr>
            <p:spPr>
              <a:xfrm>
                <a:off x="6858000" y="1776768"/>
                <a:ext cx="5281453" cy="500760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Aft>
                    <a:spcPts val="0"/>
                  </a:spcAft>
                </a:pPr>
                <a:endParaRPr kumimoji="1" lang="en-US" altLang="ja-JP" sz="2400" dirty="0" smtClean="0"/>
              </a:p>
              <a:p>
                <a:pPr fontAlgn="auto">
                  <a:spcAft>
                    <a:spcPts val="0"/>
                  </a:spcAft>
                </a:pPr>
                <a:endParaRPr kumimoji="1" lang="en-US" altLang="ja-JP" sz="2400" dirty="0"/>
              </a:p>
              <a:p>
                <a:pPr fontAlgn="auto">
                  <a:spcAft>
                    <a:spcPts val="0"/>
                  </a:spcAft>
                </a:pPr>
                <a:r>
                  <a:rPr kumimoji="1" lang="en-US" altLang="ja-JP" sz="2400" dirty="0" smtClean="0"/>
                  <a:t>GPDs related to regular </a:t>
                </a:r>
                <a:r>
                  <a:rPr lang="en-US" altLang="ja-JP" sz="2400" dirty="0" smtClean="0"/>
                  <a:t>PDF</a:t>
                </a:r>
                <a:r>
                  <a:rPr kumimoji="1" lang="en-US" altLang="ja-JP" sz="2400" dirty="0" smtClean="0"/>
                  <a:t>s and form factors:</a:t>
                </a:r>
                <a:r>
                  <a:rPr kumimoji="1" lang="en-US" altLang="ja-JP" sz="2400" dirty="0"/>
                  <a:t> </a:t>
                </a:r>
                <a:r>
                  <a:rPr kumimoji="1" lang="en-US" altLang="ja-JP" sz="2400" dirty="0" smtClean="0"/>
                  <a:t> </a:t>
                </a:r>
              </a:p>
              <a:p>
                <a:pPr marL="0" indent="0" fontAlgn="auto">
                  <a:spcAft>
                    <a:spcPts val="0"/>
                  </a:spcAft>
                  <a:buFont typeface="Arial" panose="020B0604020202020204" pitchFamily="34" charset="0"/>
                  <a:buNone/>
                </a:pPr>
                <a:r>
                  <a:rPr kumimoji="1" lang="en-US" altLang="ja-JP" sz="2400" dirty="0" smtClean="0"/>
                  <a:t>    </a:t>
                </a:r>
                <a14:m>
                  <m:oMath xmlns:m="http://schemas.openxmlformats.org/officeDocument/2006/math">
                    <m:r>
                      <a:rPr kumimoji="1" lang="en-US" altLang="ja-JP" sz="2400" i="1" smtClean="0">
                        <a:latin typeface="Cambria Math"/>
                      </a:rPr>
                      <m:t>𝐻</m:t>
                    </m:r>
                  </m:oMath>
                </a14:m>
                <a:r>
                  <a:rPr kumimoji="1" lang="en-US" altLang="ja-JP" sz="2400" dirty="0" smtClean="0">
                    <a:sym typeface="Wingdings" panose="05000000000000000000" pitchFamily="2" charset="2"/>
                  </a:rPr>
                  <a:t></a:t>
                </a:r>
                <a:r>
                  <a:rPr kumimoji="1" lang="en-US" altLang="ja-JP" sz="2400" dirty="0" smtClean="0"/>
                  <a:t> q,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kumimoji="1" lang="en-US" altLang="ja-JP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2400" i="1" smtClean="0">
                            <a:latin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kumimoji="1" lang="en-US" altLang="ja-JP" sz="2400" dirty="0" smtClean="0"/>
                  <a:t> </a:t>
                </a:r>
                <a:r>
                  <a:rPr kumimoji="1" lang="en-US" altLang="ja-JP" sz="2400" dirty="0" smtClean="0">
                    <a:sym typeface="Wingdings" panose="05000000000000000000" pitchFamily="2" charset="2"/>
                  </a:rPr>
                  <a:t></a:t>
                </a:r>
                <a:r>
                  <a:rPr kumimoji="1" lang="en-US" altLang="ja-JP" sz="2400" dirty="0" err="1" smtClean="0">
                    <a:latin typeface="Symbol" panose="05050102010706020507" pitchFamily="18" charset="2"/>
                    <a:sym typeface="Wingdings" panose="05000000000000000000" pitchFamily="2" charset="2"/>
                  </a:rPr>
                  <a:t>D</a:t>
                </a:r>
                <a:r>
                  <a:rPr kumimoji="1" lang="en-US" altLang="ja-JP" sz="2400" dirty="0" err="1" smtClean="0">
                    <a:sym typeface="Wingdings" panose="05000000000000000000" pitchFamily="2" charset="2"/>
                  </a:rPr>
                  <a:t>q</a:t>
                </a:r>
                <a:r>
                  <a:rPr kumimoji="1" lang="en-US" altLang="ja-JP" sz="2400" dirty="0" smtClean="0"/>
                  <a:t> for </a:t>
                </a:r>
                <a:r>
                  <a:rPr kumimoji="1" lang="en-US" altLang="ja-JP" sz="2400" dirty="0" smtClean="0">
                    <a:latin typeface="Symbol" panose="05050102010706020507" pitchFamily="18" charset="2"/>
                  </a:rPr>
                  <a:t>x</a:t>
                </a:r>
                <a:r>
                  <a:rPr kumimoji="1" lang="en-US" altLang="ja-JP" sz="2400" dirty="0" smtClean="0"/>
                  <a:t> </a:t>
                </a:r>
                <a:r>
                  <a:rPr kumimoji="1" lang="en-US" altLang="ja-JP" sz="2400" dirty="0" smtClean="0">
                    <a:sym typeface="Wingdings" panose="05000000000000000000" pitchFamily="2" charset="2"/>
                  </a:rPr>
                  <a:t>0</a:t>
                </a:r>
                <a:endParaRPr kumimoji="1" lang="en-US" altLang="ja-JP" sz="2400" dirty="0"/>
              </a:p>
              <a:p>
                <a:pPr marL="0" indent="0" fontAlgn="auto">
                  <a:spcAft>
                    <a:spcPts val="0"/>
                  </a:spcAft>
                  <a:buFont typeface="Arial" panose="020B0604020202020204" pitchFamily="34" charset="0"/>
                  <a:buNone/>
                </a:pPr>
                <a:endParaRPr kumimoji="1" lang="en-US" altLang="ja-JP" sz="2400" dirty="0"/>
              </a:p>
              <a:p>
                <a:pPr fontAlgn="auto">
                  <a:spcAft>
                    <a:spcPts val="0"/>
                  </a:spcAft>
                </a:pPr>
                <a:endParaRPr kumimoji="1" lang="en-US" altLang="ja-JP" sz="2400" dirty="0" smtClean="0"/>
              </a:p>
              <a:p>
                <a:pPr fontAlgn="auto">
                  <a:spcAft>
                    <a:spcPts val="0"/>
                  </a:spcAft>
                </a:pPr>
                <a:r>
                  <a:rPr kumimoji="1" lang="en-US" altLang="ja-JP" sz="2400" dirty="0" smtClean="0"/>
                  <a:t>Any access to gluon OAM only via Twist 3</a:t>
                </a:r>
              </a:p>
              <a:p>
                <a:pPr fontAlgn="auto">
                  <a:spcAft>
                    <a:spcPts val="0"/>
                  </a:spcAft>
                </a:pPr>
                <a:r>
                  <a:rPr lang="en-US" altLang="ja-JP" sz="2400" dirty="0" smtClean="0"/>
                  <a:t>t-dependence as FT of impact parameter </a:t>
                </a:r>
                <a:r>
                  <a:rPr lang="en-US" altLang="ja-JP" sz="2400" dirty="0" smtClean="0">
                    <a:sym typeface="Wingdings" panose="05000000000000000000" pitchFamily="2" charset="2"/>
                  </a:rPr>
                  <a:t>spatial imaging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133" name="Content Placehold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1776768"/>
                <a:ext cx="5281453" cy="5007600"/>
              </a:xfrm>
              <a:prstGeom prst="rect">
                <a:avLst/>
              </a:prstGeom>
              <a:blipFill>
                <a:blip r:embed="rId3"/>
                <a:stretch>
                  <a:fillRect l="-1501" r="-2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222209" y="1214062"/>
            <a:ext cx="5056325" cy="42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1949" tIns="40973" rIns="81949" bIns="40973">
            <a:prstTxWarp prst="textNoShape">
              <a:avLst/>
            </a:prstTxWarp>
            <a:spAutoFit/>
          </a:bodyPr>
          <a:lstStyle/>
          <a:p>
            <a:pPr algn="l">
              <a:buClr>
                <a:srgbClr val="0070C0"/>
              </a:buClr>
            </a:pPr>
            <a:r>
              <a:rPr lang="en-US" sz="2200" dirty="0">
                <a:solidFill>
                  <a:srgbClr val="0070C0"/>
                </a:solidFill>
                <a:latin typeface="Arial Rounded MT Bold" charset="0"/>
              </a:rPr>
              <a:t> </a:t>
            </a:r>
            <a:r>
              <a:rPr lang="en-US" sz="2200" dirty="0" smtClean="0">
                <a:solidFill>
                  <a:srgbClr val="0070C0"/>
                </a:solidFill>
                <a:latin typeface="Arial Rounded MT Bold" charset="0"/>
              </a:rPr>
              <a:t>Deeply virtual Compton scattering:</a:t>
            </a:r>
            <a:endParaRPr lang="en-US" sz="2200" dirty="0">
              <a:solidFill>
                <a:srgbClr val="0070C0"/>
              </a:solidFill>
              <a:latin typeface="Arial Rounded MT Bold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results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3965D6-BDF6-B148-993F-4DA70ADE2AD2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228600"/>
            <a:ext cx="10515600" cy="1140090"/>
          </a:xfrm>
        </p:spPr>
        <p:txBody>
          <a:bodyPr>
            <a:noAutofit/>
          </a:bodyPr>
          <a:lstStyle/>
          <a:p>
            <a:r>
              <a:rPr lang="en-US" altLang="ja-JP" sz="3200" kern="0" dirty="0">
                <a:ea typeface="ＭＳ Ｐゴシック" charset="-128"/>
                <a:cs typeface="Arial"/>
              </a:rPr>
              <a:t>Spatial imaging of </a:t>
            </a:r>
            <a:r>
              <a:rPr lang="en-US" altLang="ja-JP" sz="3200" kern="0" dirty="0" smtClean="0">
                <a:ea typeface="ＭＳ Ｐゴシック" charset="-128"/>
                <a:cs typeface="Arial"/>
              </a:rPr>
              <a:t>quarks </a:t>
            </a:r>
            <a:r>
              <a:rPr lang="en-US" altLang="ja-JP" sz="3200" kern="0" dirty="0" smtClean="0">
                <a:ea typeface="ＭＳ Ｐゴシック" charset="-128"/>
                <a:cs typeface="Arial"/>
                <a:sym typeface="Wingdings" panose="05000000000000000000" pitchFamily="2" charset="2"/>
              </a:rPr>
              <a:t>DVCS</a:t>
            </a:r>
            <a:endParaRPr kumimoji="1" lang="ja-JP" altLang="en-US" sz="3200" dirty="0"/>
          </a:p>
        </p:txBody>
      </p:sp>
      <p:grpSp>
        <p:nvGrpSpPr>
          <p:cNvPr id="40" name="Group 39"/>
          <p:cNvGrpSpPr/>
          <p:nvPr/>
        </p:nvGrpSpPr>
        <p:grpSpPr>
          <a:xfrm>
            <a:off x="10972800" y="91440"/>
            <a:ext cx="1101777" cy="1319136"/>
            <a:chOff x="919288" y="-207452"/>
            <a:chExt cx="7011971" cy="7342673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4"/>
            <a:srcRect b="17441"/>
            <a:stretch/>
          </p:blipFill>
          <p:spPr>
            <a:xfrm>
              <a:off x="2221906" y="2109106"/>
              <a:ext cx="4403747" cy="3639622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3028949" y="-207452"/>
              <a:ext cx="2792649" cy="2439480"/>
              <a:chOff x="3273570" y="2042616"/>
              <a:chExt cx="2596254" cy="2245864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68" name="Hexagon 67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9" name="Hexagon 4"/>
              <p:cNvSpPr txBox="1"/>
              <p:nvPr/>
            </p:nvSpPr>
            <p:spPr>
              <a:xfrm>
                <a:off x="3703807" y="2572642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Spin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3028949" y="4695741"/>
              <a:ext cx="2792649" cy="2439480"/>
              <a:chOff x="3273570" y="2042616"/>
              <a:chExt cx="2596254" cy="2245864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66" name="Hexagon 65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7" name="Hexagon 4"/>
              <p:cNvSpPr txBox="1"/>
              <p:nvPr/>
            </p:nvSpPr>
            <p:spPr>
              <a:xfrm>
                <a:off x="3703807" y="2526624"/>
                <a:ext cx="1623062" cy="122609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rgbClr val="0070C0"/>
                    </a:solidFill>
                  </a:rPr>
                  <a:t>Other</a:t>
                </a:r>
                <a:endParaRPr lang="en-US" sz="600" dirty="0"/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5138609" y="3486936"/>
              <a:ext cx="2792649" cy="2439480"/>
              <a:chOff x="3273570" y="2042616"/>
              <a:chExt cx="2596254" cy="2245864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64" name="Hexagon 63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5" name="Hexagon 4"/>
              <p:cNvSpPr txBox="1"/>
              <p:nvPr/>
            </p:nvSpPr>
            <p:spPr>
              <a:xfrm>
                <a:off x="3703807" y="2414787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Mass</a:t>
                </a: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5138610" y="1021778"/>
              <a:ext cx="2792649" cy="2439480"/>
              <a:chOff x="3273570" y="2042616"/>
              <a:chExt cx="2596254" cy="2245864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62" name="Hexagon 61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3" name="Hexagon 4"/>
              <p:cNvSpPr txBox="1"/>
              <p:nvPr/>
            </p:nvSpPr>
            <p:spPr>
              <a:xfrm>
                <a:off x="3703801" y="2494693"/>
                <a:ext cx="1623062" cy="9371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Tomography</a:t>
                </a: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919288" y="3486936"/>
              <a:ext cx="2792649" cy="2439480"/>
              <a:chOff x="3273570" y="2042616"/>
              <a:chExt cx="2596254" cy="2245864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60" name="Hexagon 59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1" name="Hexagon 4"/>
              <p:cNvSpPr txBox="1"/>
              <p:nvPr/>
            </p:nvSpPr>
            <p:spPr>
              <a:xfrm>
                <a:off x="3826927" y="2663258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 err="1">
                    <a:solidFill>
                      <a:schemeClr val="accent1">
                        <a:lumMod val="75000"/>
                      </a:schemeClr>
                    </a:solidFill>
                  </a:rPr>
                  <a:t>Nucleii</a:t>
                </a:r>
                <a:endParaRPr lang="en-US" sz="600" dirty="0"/>
              </a:p>
              <a:p>
                <a:pPr marL="285750" indent="-285750" algn="ctr" defTabSz="755650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Char char="•"/>
                </a:pPr>
                <a:endParaRPr lang="en-US" sz="600" dirty="0"/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919288" y="1021778"/>
              <a:ext cx="2792649" cy="2439480"/>
              <a:chOff x="3273570" y="2042616"/>
              <a:chExt cx="2596254" cy="2245864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58" name="Hexagon 57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9" name="Hexagon 4"/>
              <p:cNvSpPr txBox="1"/>
              <p:nvPr/>
            </p:nvSpPr>
            <p:spPr>
              <a:xfrm>
                <a:off x="3773831" y="2517108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600" dirty="0">
                    <a:solidFill>
                      <a:schemeClr val="accent1">
                        <a:lumMod val="75000"/>
                      </a:schemeClr>
                    </a:solidFill>
                  </a:rPr>
                  <a:t>Low-x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70" name="Group 69"/>
          <p:cNvGrpSpPr/>
          <p:nvPr/>
        </p:nvGrpSpPr>
        <p:grpSpPr>
          <a:xfrm>
            <a:off x="6613169" y="967702"/>
            <a:ext cx="2726092" cy="1849639"/>
            <a:chOff x="158750" y="908050"/>
            <a:chExt cx="4343900" cy="2700346"/>
          </a:xfrm>
        </p:grpSpPr>
        <p:grpSp>
          <p:nvGrpSpPr>
            <p:cNvPr id="71" name="Group 159"/>
            <p:cNvGrpSpPr>
              <a:grpSpLocks noChangeAspect="1"/>
            </p:cNvGrpSpPr>
            <p:nvPr/>
          </p:nvGrpSpPr>
          <p:grpSpPr bwMode="auto">
            <a:xfrm rot="-2865258">
              <a:off x="1467654" y="1456538"/>
              <a:ext cx="128587" cy="546105"/>
              <a:chOff x="1324" y="1002"/>
              <a:chExt cx="146" cy="462"/>
            </a:xfrm>
          </p:grpSpPr>
          <p:sp>
            <p:nvSpPr>
              <p:cNvPr id="125" name="Freeform 160"/>
              <p:cNvSpPr>
                <a:spLocks noChangeAspect="1"/>
              </p:cNvSpPr>
              <p:nvPr/>
            </p:nvSpPr>
            <p:spPr bwMode="auto">
              <a:xfrm>
                <a:off x="1326" y="1002"/>
                <a:ext cx="143" cy="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8" y="9"/>
                  </a:cxn>
                  <a:cxn ang="0">
                    <a:pos x="12" y="11"/>
                  </a:cxn>
                  <a:cxn ang="0">
                    <a:pos x="129" y="58"/>
                  </a:cxn>
                  <a:cxn ang="0">
                    <a:pos x="135" y="60"/>
                  </a:cxn>
                  <a:cxn ang="0">
                    <a:pos x="139" y="63"/>
                  </a:cxn>
                  <a:cxn ang="0">
                    <a:pos x="142" y="65"/>
                  </a:cxn>
                  <a:cxn ang="0">
                    <a:pos x="141" y="69"/>
                  </a:cxn>
                  <a:cxn ang="0">
                    <a:pos x="141" y="71"/>
                  </a:cxn>
                  <a:cxn ang="0">
                    <a:pos x="138" y="74"/>
                  </a:cxn>
                  <a:cxn ang="0">
                    <a:pos x="11" y="60"/>
                  </a:cxn>
                  <a:cxn ang="0">
                    <a:pos x="10" y="61"/>
                  </a:cxn>
                  <a:cxn ang="0">
                    <a:pos x="4" y="59"/>
                  </a:cxn>
                  <a:cxn ang="0">
                    <a:pos x="4" y="60"/>
                  </a:cxn>
                  <a:cxn ang="0">
                    <a:pos x="2" y="62"/>
                  </a:cxn>
                  <a:cxn ang="0">
                    <a:pos x="0" y="65"/>
                  </a:cxn>
                </a:cxnLst>
                <a:rect l="0" t="0" r="r" b="b"/>
                <a:pathLst>
                  <a:path w="143" h="75">
                    <a:moveTo>
                      <a:pt x="0" y="0"/>
                    </a:moveTo>
                    <a:lnTo>
                      <a:pt x="0" y="4"/>
                    </a:lnTo>
                    <a:lnTo>
                      <a:pt x="4" y="7"/>
                    </a:lnTo>
                    <a:lnTo>
                      <a:pt x="8" y="9"/>
                    </a:lnTo>
                    <a:lnTo>
                      <a:pt x="12" y="11"/>
                    </a:lnTo>
                    <a:lnTo>
                      <a:pt x="129" y="58"/>
                    </a:lnTo>
                    <a:lnTo>
                      <a:pt x="135" y="60"/>
                    </a:lnTo>
                    <a:lnTo>
                      <a:pt x="139" y="63"/>
                    </a:lnTo>
                    <a:lnTo>
                      <a:pt x="142" y="65"/>
                    </a:lnTo>
                    <a:lnTo>
                      <a:pt x="141" y="69"/>
                    </a:lnTo>
                    <a:lnTo>
                      <a:pt x="141" y="71"/>
                    </a:lnTo>
                    <a:lnTo>
                      <a:pt x="138" y="74"/>
                    </a:lnTo>
                    <a:lnTo>
                      <a:pt x="11" y="60"/>
                    </a:lnTo>
                    <a:lnTo>
                      <a:pt x="10" y="61"/>
                    </a:lnTo>
                    <a:lnTo>
                      <a:pt x="4" y="59"/>
                    </a:lnTo>
                    <a:lnTo>
                      <a:pt x="4" y="60"/>
                    </a:lnTo>
                    <a:lnTo>
                      <a:pt x="2" y="62"/>
                    </a:lnTo>
                    <a:lnTo>
                      <a:pt x="0" y="65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161"/>
              <p:cNvSpPr>
                <a:spLocks noChangeAspect="1"/>
              </p:cNvSpPr>
              <p:nvPr/>
            </p:nvSpPr>
            <p:spPr bwMode="auto">
              <a:xfrm>
                <a:off x="1324" y="1069"/>
                <a:ext cx="143" cy="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4" y="4"/>
                  </a:cxn>
                  <a:cxn ang="0">
                    <a:pos x="6" y="6"/>
                  </a:cxn>
                  <a:cxn ang="0">
                    <a:pos x="10" y="7"/>
                  </a:cxn>
                  <a:cxn ang="0">
                    <a:pos x="133" y="57"/>
                  </a:cxn>
                  <a:cxn ang="0">
                    <a:pos x="137" y="61"/>
                  </a:cxn>
                  <a:cxn ang="0">
                    <a:pos x="140" y="61"/>
                  </a:cxn>
                  <a:cxn ang="0">
                    <a:pos x="141" y="65"/>
                  </a:cxn>
                  <a:cxn ang="0">
                    <a:pos x="141" y="66"/>
                  </a:cxn>
                  <a:cxn ang="0">
                    <a:pos x="142" y="71"/>
                  </a:cxn>
                  <a:cxn ang="0">
                    <a:pos x="137" y="71"/>
                  </a:cxn>
                  <a:cxn ang="0">
                    <a:pos x="12" y="59"/>
                  </a:cxn>
                  <a:cxn ang="0">
                    <a:pos x="7" y="59"/>
                  </a:cxn>
                  <a:cxn ang="0">
                    <a:pos x="6" y="59"/>
                  </a:cxn>
                  <a:cxn ang="0">
                    <a:pos x="4" y="59"/>
                  </a:cxn>
                  <a:cxn ang="0">
                    <a:pos x="1" y="59"/>
                  </a:cxn>
                  <a:cxn ang="0">
                    <a:pos x="0" y="61"/>
                  </a:cxn>
                </a:cxnLst>
                <a:rect l="0" t="0" r="r" b="b"/>
                <a:pathLst>
                  <a:path w="143" h="72">
                    <a:moveTo>
                      <a:pt x="0" y="0"/>
                    </a:moveTo>
                    <a:lnTo>
                      <a:pt x="1" y="2"/>
                    </a:lnTo>
                    <a:lnTo>
                      <a:pt x="4" y="4"/>
                    </a:lnTo>
                    <a:lnTo>
                      <a:pt x="6" y="6"/>
                    </a:lnTo>
                    <a:lnTo>
                      <a:pt x="10" y="7"/>
                    </a:lnTo>
                    <a:lnTo>
                      <a:pt x="133" y="57"/>
                    </a:lnTo>
                    <a:lnTo>
                      <a:pt x="137" y="61"/>
                    </a:lnTo>
                    <a:lnTo>
                      <a:pt x="140" y="61"/>
                    </a:lnTo>
                    <a:lnTo>
                      <a:pt x="141" y="65"/>
                    </a:lnTo>
                    <a:lnTo>
                      <a:pt x="141" y="66"/>
                    </a:lnTo>
                    <a:lnTo>
                      <a:pt x="142" y="71"/>
                    </a:lnTo>
                    <a:lnTo>
                      <a:pt x="137" y="71"/>
                    </a:lnTo>
                    <a:lnTo>
                      <a:pt x="12" y="59"/>
                    </a:lnTo>
                    <a:lnTo>
                      <a:pt x="7" y="59"/>
                    </a:lnTo>
                    <a:lnTo>
                      <a:pt x="6" y="59"/>
                    </a:lnTo>
                    <a:lnTo>
                      <a:pt x="4" y="59"/>
                    </a:lnTo>
                    <a:lnTo>
                      <a:pt x="1" y="59"/>
                    </a:lnTo>
                    <a:lnTo>
                      <a:pt x="0" y="61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Freeform 162"/>
              <p:cNvSpPr>
                <a:spLocks noChangeAspect="1"/>
              </p:cNvSpPr>
              <p:nvPr/>
            </p:nvSpPr>
            <p:spPr bwMode="auto">
              <a:xfrm>
                <a:off x="1326" y="1131"/>
                <a:ext cx="144" cy="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"/>
                  </a:cxn>
                  <a:cxn ang="0">
                    <a:pos x="2" y="7"/>
                  </a:cxn>
                  <a:cxn ang="0">
                    <a:pos x="7" y="9"/>
                  </a:cxn>
                  <a:cxn ang="0">
                    <a:pos x="10" y="11"/>
                  </a:cxn>
                  <a:cxn ang="0">
                    <a:pos x="133" y="59"/>
                  </a:cxn>
                  <a:cxn ang="0">
                    <a:pos x="136" y="63"/>
                  </a:cxn>
                  <a:cxn ang="0">
                    <a:pos x="139" y="65"/>
                  </a:cxn>
                  <a:cxn ang="0">
                    <a:pos x="143" y="67"/>
                  </a:cxn>
                  <a:cxn ang="0">
                    <a:pos x="143" y="71"/>
                  </a:cxn>
                  <a:cxn ang="0">
                    <a:pos x="141" y="74"/>
                  </a:cxn>
                  <a:cxn ang="0">
                    <a:pos x="138" y="75"/>
                  </a:cxn>
                  <a:cxn ang="0">
                    <a:pos x="9" y="63"/>
                  </a:cxn>
                  <a:cxn ang="0">
                    <a:pos x="6" y="62"/>
                  </a:cxn>
                  <a:cxn ang="0">
                    <a:pos x="6" y="63"/>
                  </a:cxn>
                  <a:cxn ang="0">
                    <a:pos x="3" y="62"/>
                  </a:cxn>
                  <a:cxn ang="0">
                    <a:pos x="0" y="64"/>
                  </a:cxn>
                  <a:cxn ang="0">
                    <a:pos x="0" y="66"/>
                  </a:cxn>
                </a:cxnLst>
                <a:rect l="0" t="0" r="r" b="b"/>
                <a:pathLst>
                  <a:path w="144" h="76">
                    <a:moveTo>
                      <a:pt x="0" y="0"/>
                    </a:moveTo>
                    <a:lnTo>
                      <a:pt x="0" y="3"/>
                    </a:lnTo>
                    <a:lnTo>
                      <a:pt x="2" y="7"/>
                    </a:lnTo>
                    <a:lnTo>
                      <a:pt x="7" y="9"/>
                    </a:lnTo>
                    <a:lnTo>
                      <a:pt x="10" y="11"/>
                    </a:lnTo>
                    <a:lnTo>
                      <a:pt x="133" y="59"/>
                    </a:lnTo>
                    <a:lnTo>
                      <a:pt x="136" y="63"/>
                    </a:lnTo>
                    <a:lnTo>
                      <a:pt x="139" y="65"/>
                    </a:lnTo>
                    <a:lnTo>
                      <a:pt x="143" y="67"/>
                    </a:lnTo>
                    <a:lnTo>
                      <a:pt x="143" y="71"/>
                    </a:lnTo>
                    <a:lnTo>
                      <a:pt x="141" y="74"/>
                    </a:lnTo>
                    <a:lnTo>
                      <a:pt x="138" y="75"/>
                    </a:lnTo>
                    <a:lnTo>
                      <a:pt x="9" y="63"/>
                    </a:lnTo>
                    <a:lnTo>
                      <a:pt x="6" y="62"/>
                    </a:lnTo>
                    <a:lnTo>
                      <a:pt x="6" y="63"/>
                    </a:lnTo>
                    <a:lnTo>
                      <a:pt x="3" y="62"/>
                    </a:lnTo>
                    <a:lnTo>
                      <a:pt x="0" y="64"/>
                    </a:lnTo>
                    <a:lnTo>
                      <a:pt x="0" y="66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Freeform 163"/>
              <p:cNvSpPr>
                <a:spLocks noChangeAspect="1"/>
              </p:cNvSpPr>
              <p:nvPr/>
            </p:nvSpPr>
            <p:spPr bwMode="auto">
              <a:xfrm>
                <a:off x="1325" y="1202"/>
                <a:ext cx="144" cy="7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4" y="4"/>
                  </a:cxn>
                  <a:cxn ang="0">
                    <a:pos x="6" y="6"/>
                  </a:cxn>
                  <a:cxn ang="0">
                    <a:pos x="11" y="7"/>
                  </a:cxn>
                  <a:cxn ang="0">
                    <a:pos x="131" y="54"/>
                  </a:cxn>
                  <a:cxn ang="0">
                    <a:pos x="136" y="58"/>
                  </a:cxn>
                  <a:cxn ang="0">
                    <a:pos x="139" y="59"/>
                  </a:cxn>
                  <a:cxn ang="0">
                    <a:pos x="143" y="63"/>
                  </a:cxn>
                  <a:cxn ang="0">
                    <a:pos x="143" y="66"/>
                  </a:cxn>
                  <a:cxn ang="0">
                    <a:pos x="140" y="69"/>
                  </a:cxn>
                  <a:cxn ang="0">
                    <a:pos x="138" y="69"/>
                  </a:cxn>
                  <a:cxn ang="0">
                    <a:pos x="11" y="57"/>
                  </a:cxn>
                  <a:cxn ang="0">
                    <a:pos x="7" y="58"/>
                  </a:cxn>
                  <a:cxn ang="0">
                    <a:pos x="4" y="57"/>
                  </a:cxn>
                  <a:cxn ang="0">
                    <a:pos x="1" y="57"/>
                  </a:cxn>
                  <a:cxn ang="0">
                    <a:pos x="1" y="59"/>
                  </a:cxn>
                  <a:cxn ang="0">
                    <a:pos x="0" y="62"/>
                  </a:cxn>
                </a:cxnLst>
                <a:rect l="0" t="0" r="r" b="b"/>
                <a:pathLst>
                  <a:path w="144" h="70">
                    <a:moveTo>
                      <a:pt x="0" y="0"/>
                    </a:moveTo>
                    <a:lnTo>
                      <a:pt x="0" y="0"/>
                    </a:lnTo>
                    <a:lnTo>
                      <a:pt x="4" y="4"/>
                    </a:lnTo>
                    <a:lnTo>
                      <a:pt x="6" y="6"/>
                    </a:lnTo>
                    <a:lnTo>
                      <a:pt x="11" y="7"/>
                    </a:lnTo>
                    <a:lnTo>
                      <a:pt x="131" y="54"/>
                    </a:lnTo>
                    <a:lnTo>
                      <a:pt x="136" y="58"/>
                    </a:lnTo>
                    <a:lnTo>
                      <a:pt x="139" y="59"/>
                    </a:lnTo>
                    <a:lnTo>
                      <a:pt x="143" y="63"/>
                    </a:lnTo>
                    <a:lnTo>
                      <a:pt x="143" y="66"/>
                    </a:lnTo>
                    <a:lnTo>
                      <a:pt x="140" y="69"/>
                    </a:lnTo>
                    <a:lnTo>
                      <a:pt x="138" y="69"/>
                    </a:lnTo>
                    <a:lnTo>
                      <a:pt x="11" y="57"/>
                    </a:lnTo>
                    <a:lnTo>
                      <a:pt x="7" y="58"/>
                    </a:lnTo>
                    <a:lnTo>
                      <a:pt x="4" y="57"/>
                    </a:lnTo>
                    <a:lnTo>
                      <a:pt x="1" y="57"/>
                    </a:lnTo>
                    <a:lnTo>
                      <a:pt x="1" y="59"/>
                    </a:lnTo>
                    <a:lnTo>
                      <a:pt x="0" y="62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Freeform 164"/>
              <p:cNvSpPr>
                <a:spLocks noChangeAspect="1"/>
              </p:cNvSpPr>
              <p:nvPr/>
            </p:nvSpPr>
            <p:spPr bwMode="auto">
              <a:xfrm>
                <a:off x="1327" y="1260"/>
                <a:ext cx="142" cy="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8"/>
                  </a:cxn>
                  <a:cxn ang="0">
                    <a:pos x="11" y="11"/>
                  </a:cxn>
                  <a:cxn ang="0">
                    <a:pos x="132" y="61"/>
                  </a:cxn>
                  <a:cxn ang="0">
                    <a:pos x="137" y="64"/>
                  </a:cxn>
                  <a:cxn ang="0">
                    <a:pos x="137" y="65"/>
                  </a:cxn>
                  <a:cxn ang="0">
                    <a:pos x="140" y="68"/>
                  </a:cxn>
                  <a:cxn ang="0">
                    <a:pos x="141" y="71"/>
                  </a:cxn>
                  <a:cxn ang="0">
                    <a:pos x="139" y="74"/>
                  </a:cxn>
                  <a:cxn ang="0">
                    <a:pos x="136" y="75"/>
                  </a:cxn>
                  <a:cxn ang="0">
                    <a:pos x="11" y="62"/>
                  </a:cxn>
                  <a:cxn ang="0">
                    <a:pos x="8" y="62"/>
                  </a:cxn>
                  <a:cxn ang="0">
                    <a:pos x="6" y="62"/>
                  </a:cxn>
                  <a:cxn ang="0">
                    <a:pos x="4" y="62"/>
                  </a:cxn>
                  <a:cxn ang="0">
                    <a:pos x="2" y="63"/>
                  </a:cxn>
                  <a:cxn ang="0">
                    <a:pos x="2" y="66"/>
                  </a:cxn>
                </a:cxnLst>
                <a:rect l="0" t="0" r="r" b="b"/>
                <a:pathLst>
                  <a:path w="142" h="76">
                    <a:moveTo>
                      <a:pt x="0" y="0"/>
                    </a:moveTo>
                    <a:lnTo>
                      <a:pt x="0" y="4"/>
                    </a:lnTo>
                    <a:lnTo>
                      <a:pt x="3" y="7"/>
                    </a:lnTo>
                    <a:lnTo>
                      <a:pt x="6" y="8"/>
                    </a:lnTo>
                    <a:lnTo>
                      <a:pt x="11" y="11"/>
                    </a:lnTo>
                    <a:lnTo>
                      <a:pt x="132" y="61"/>
                    </a:lnTo>
                    <a:lnTo>
                      <a:pt x="137" y="64"/>
                    </a:lnTo>
                    <a:lnTo>
                      <a:pt x="137" y="65"/>
                    </a:lnTo>
                    <a:lnTo>
                      <a:pt x="140" y="68"/>
                    </a:lnTo>
                    <a:lnTo>
                      <a:pt x="141" y="71"/>
                    </a:lnTo>
                    <a:lnTo>
                      <a:pt x="139" y="74"/>
                    </a:lnTo>
                    <a:lnTo>
                      <a:pt x="136" y="75"/>
                    </a:lnTo>
                    <a:lnTo>
                      <a:pt x="11" y="62"/>
                    </a:lnTo>
                    <a:lnTo>
                      <a:pt x="8" y="62"/>
                    </a:lnTo>
                    <a:lnTo>
                      <a:pt x="6" y="62"/>
                    </a:lnTo>
                    <a:lnTo>
                      <a:pt x="4" y="62"/>
                    </a:lnTo>
                    <a:lnTo>
                      <a:pt x="2" y="63"/>
                    </a:lnTo>
                    <a:lnTo>
                      <a:pt x="2" y="66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Freeform 165"/>
              <p:cNvSpPr>
                <a:spLocks noChangeAspect="1"/>
              </p:cNvSpPr>
              <p:nvPr/>
            </p:nvSpPr>
            <p:spPr bwMode="auto">
              <a:xfrm>
                <a:off x="1326" y="1328"/>
                <a:ext cx="142" cy="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  <a:cxn ang="0">
                    <a:pos x="4" y="5"/>
                  </a:cxn>
                  <a:cxn ang="0">
                    <a:pos x="10" y="8"/>
                  </a:cxn>
                  <a:cxn ang="0">
                    <a:pos x="129" y="57"/>
                  </a:cxn>
                  <a:cxn ang="0">
                    <a:pos x="136" y="59"/>
                  </a:cxn>
                  <a:cxn ang="0">
                    <a:pos x="138" y="62"/>
                  </a:cxn>
                  <a:cxn ang="0">
                    <a:pos x="139" y="66"/>
                  </a:cxn>
                  <a:cxn ang="0">
                    <a:pos x="141" y="68"/>
                  </a:cxn>
                  <a:cxn ang="0">
                    <a:pos x="140" y="70"/>
                  </a:cxn>
                  <a:cxn ang="0">
                    <a:pos x="136" y="73"/>
                  </a:cxn>
                  <a:cxn ang="0">
                    <a:pos x="12" y="59"/>
                  </a:cxn>
                  <a:cxn ang="0">
                    <a:pos x="8" y="59"/>
                  </a:cxn>
                  <a:cxn ang="0">
                    <a:pos x="4" y="59"/>
                  </a:cxn>
                  <a:cxn ang="0">
                    <a:pos x="3" y="59"/>
                  </a:cxn>
                  <a:cxn ang="0">
                    <a:pos x="3" y="61"/>
                  </a:cxn>
                  <a:cxn ang="0">
                    <a:pos x="2" y="64"/>
                  </a:cxn>
                </a:cxnLst>
                <a:rect l="0" t="0" r="r" b="b"/>
                <a:pathLst>
                  <a:path w="142" h="74">
                    <a:moveTo>
                      <a:pt x="0" y="0"/>
                    </a:moveTo>
                    <a:lnTo>
                      <a:pt x="2" y="2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10" y="8"/>
                    </a:lnTo>
                    <a:lnTo>
                      <a:pt x="129" y="57"/>
                    </a:lnTo>
                    <a:lnTo>
                      <a:pt x="136" y="59"/>
                    </a:lnTo>
                    <a:lnTo>
                      <a:pt x="138" y="62"/>
                    </a:lnTo>
                    <a:lnTo>
                      <a:pt x="139" y="66"/>
                    </a:lnTo>
                    <a:lnTo>
                      <a:pt x="141" y="68"/>
                    </a:lnTo>
                    <a:lnTo>
                      <a:pt x="140" y="70"/>
                    </a:lnTo>
                    <a:lnTo>
                      <a:pt x="136" y="73"/>
                    </a:lnTo>
                    <a:lnTo>
                      <a:pt x="12" y="59"/>
                    </a:lnTo>
                    <a:lnTo>
                      <a:pt x="8" y="59"/>
                    </a:lnTo>
                    <a:lnTo>
                      <a:pt x="4" y="59"/>
                    </a:lnTo>
                    <a:lnTo>
                      <a:pt x="3" y="59"/>
                    </a:lnTo>
                    <a:lnTo>
                      <a:pt x="3" y="61"/>
                    </a:lnTo>
                    <a:lnTo>
                      <a:pt x="2" y="64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Freeform 166"/>
              <p:cNvSpPr>
                <a:spLocks noChangeAspect="1"/>
              </p:cNvSpPr>
              <p:nvPr/>
            </p:nvSpPr>
            <p:spPr bwMode="auto">
              <a:xfrm>
                <a:off x="1326" y="1391"/>
                <a:ext cx="142" cy="7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"/>
                  </a:cxn>
                  <a:cxn ang="0">
                    <a:pos x="1" y="7"/>
                  </a:cxn>
                  <a:cxn ang="0">
                    <a:pos x="5" y="9"/>
                  </a:cxn>
                  <a:cxn ang="0">
                    <a:pos x="11" y="10"/>
                  </a:cxn>
                  <a:cxn ang="0">
                    <a:pos x="129" y="59"/>
                  </a:cxn>
                  <a:cxn ang="0">
                    <a:pos x="137" y="61"/>
                  </a:cxn>
                  <a:cxn ang="0">
                    <a:pos x="138" y="63"/>
                  </a:cxn>
                  <a:cxn ang="0">
                    <a:pos x="141" y="67"/>
                  </a:cxn>
                  <a:cxn ang="0">
                    <a:pos x="141" y="69"/>
                  </a:cxn>
                  <a:cxn ang="0">
                    <a:pos x="140" y="72"/>
                  </a:cxn>
                  <a:cxn ang="0">
                    <a:pos x="135" y="72"/>
                  </a:cxn>
                  <a:cxn ang="0">
                    <a:pos x="73" y="65"/>
                  </a:cxn>
                </a:cxnLst>
                <a:rect l="0" t="0" r="r" b="b"/>
                <a:pathLst>
                  <a:path w="142" h="73">
                    <a:moveTo>
                      <a:pt x="0" y="0"/>
                    </a:moveTo>
                    <a:lnTo>
                      <a:pt x="0" y="3"/>
                    </a:lnTo>
                    <a:lnTo>
                      <a:pt x="1" y="7"/>
                    </a:lnTo>
                    <a:lnTo>
                      <a:pt x="5" y="9"/>
                    </a:lnTo>
                    <a:lnTo>
                      <a:pt x="11" y="10"/>
                    </a:lnTo>
                    <a:lnTo>
                      <a:pt x="129" y="59"/>
                    </a:lnTo>
                    <a:lnTo>
                      <a:pt x="137" y="61"/>
                    </a:lnTo>
                    <a:lnTo>
                      <a:pt x="138" y="63"/>
                    </a:lnTo>
                    <a:lnTo>
                      <a:pt x="141" y="67"/>
                    </a:lnTo>
                    <a:lnTo>
                      <a:pt x="141" y="69"/>
                    </a:lnTo>
                    <a:lnTo>
                      <a:pt x="140" y="72"/>
                    </a:lnTo>
                    <a:lnTo>
                      <a:pt x="135" y="72"/>
                    </a:lnTo>
                    <a:lnTo>
                      <a:pt x="73" y="65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2" name="Line 168"/>
            <p:cNvSpPr>
              <a:spLocks noChangeShapeType="1"/>
            </p:cNvSpPr>
            <p:nvPr/>
          </p:nvSpPr>
          <p:spPr bwMode="auto">
            <a:xfrm flipV="1">
              <a:off x="1477963" y="1919288"/>
              <a:ext cx="3048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169"/>
            <p:cNvSpPr>
              <a:spLocks noChangeShapeType="1"/>
            </p:cNvSpPr>
            <p:nvPr/>
          </p:nvSpPr>
          <p:spPr bwMode="auto">
            <a:xfrm rot="18742695" flipV="1">
              <a:off x="2767013" y="1912938"/>
              <a:ext cx="303212" cy="61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Line 172"/>
            <p:cNvSpPr>
              <a:spLocks noChangeShapeType="1"/>
            </p:cNvSpPr>
            <p:nvPr/>
          </p:nvSpPr>
          <p:spPr bwMode="auto">
            <a:xfrm rot="12777622" flipV="1">
              <a:off x="3529013" y="2678113"/>
              <a:ext cx="6858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77"/>
            <p:cNvSpPr>
              <a:spLocks/>
            </p:cNvSpPr>
            <p:nvPr/>
          </p:nvSpPr>
          <p:spPr bwMode="auto">
            <a:xfrm>
              <a:off x="415925" y="1268413"/>
              <a:ext cx="1439863" cy="441325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32" y="96"/>
                </a:cxn>
                <a:cxn ang="0">
                  <a:pos x="672" y="0"/>
                </a:cxn>
              </a:cxnLst>
              <a:rect l="0" t="0" r="r" b="b"/>
              <a:pathLst>
                <a:path w="672" h="144">
                  <a:moveTo>
                    <a:pt x="0" y="144"/>
                  </a:moveTo>
                  <a:lnTo>
                    <a:pt x="432" y="96"/>
                  </a:lnTo>
                  <a:lnTo>
                    <a:pt x="672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Text Box 179"/>
            <p:cNvSpPr txBox="1">
              <a:spLocks noChangeArrowheads="1"/>
            </p:cNvSpPr>
            <p:nvPr/>
          </p:nvSpPr>
          <p:spPr bwMode="auto">
            <a:xfrm>
              <a:off x="1568452" y="908050"/>
              <a:ext cx="620237" cy="404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Times New Roman" pitchFamily="-112" charset="0"/>
                </a:rPr>
                <a:t>e’</a:t>
              </a:r>
            </a:p>
          </p:txBody>
        </p:sp>
        <p:sp>
          <p:nvSpPr>
            <p:cNvPr id="89" name="Line 203"/>
            <p:cNvSpPr>
              <a:spLocks noChangeShapeType="1"/>
            </p:cNvSpPr>
            <p:nvPr/>
          </p:nvSpPr>
          <p:spPr bwMode="auto">
            <a:xfrm flipV="1">
              <a:off x="487363" y="2794000"/>
              <a:ext cx="6858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Line 204"/>
            <p:cNvSpPr>
              <a:spLocks noChangeShapeType="1"/>
            </p:cNvSpPr>
            <p:nvPr/>
          </p:nvSpPr>
          <p:spPr bwMode="auto">
            <a:xfrm rot="12777622" flipV="1">
              <a:off x="3513138" y="2708275"/>
              <a:ext cx="6858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1" name="Group 344"/>
            <p:cNvGrpSpPr>
              <a:grpSpLocks/>
            </p:cNvGrpSpPr>
            <p:nvPr/>
          </p:nvGrpSpPr>
          <p:grpSpPr bwMode="auto">
            <a:xfrm>
              <a:off x="385763" y="1168402"/>
              <a:ext cx="3825887" cy="2439994"/>
              <a:chOff x="243" y="736"/>
              <a:chExt cx="2410" cy="1537"/>
            </a:xfrm>
          </p:grpSpPr>
          <p:sp>
            <p:nvSpPr>
              <p:cNvPr id="94" name="Freeform 174"/>
              <p:cNvSpPr>
                <a:spLocks/>
              </p:cNvSpPr>
              <p:nvPr/>
            </p:nvSpPr>
            <p:spPr bwMode="auto">
              <a:xfrm flipV="1">
                <a:off x="427" y="1847"/>
                <a:ext cx="2033" cy="224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624" y="0"/>
                  </a:cxn>
                  <a:cxn ang="0">
                    <a:pos x="1200" y="48"/>
                  </a:cxn>
                </a:cxnLst>
                <a:rect l="0" t="0" r="r" b="b"/>
                <a:pathLst>
                  <a:path w="1200" h="48">
                    <a:moveTo>
                      <a:pt x="0" y="48"/>
                    </a:moveTo>
                    <a:cubicBezTo>
                      <a:pt x="212" y="24"/>
                      <a:pt x="424" y="0"/>
                      <a:pt x="624" y="0"/>
                    </a:cubicBezTo>
                    <a:cubicBezTo>
                      <a:pt x="824" y="0"/>
                      <a:pt x="1012" y="24"/>
                      <a:pt x="1200" y="48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 type="none" w="med" len="med"/>
                <a:tailEnd type="arrow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Text Box 175"/>
              <p:cNvSpPr txBox="1">
                <a:spLocks noChangeArrowheads="1"/>
              </p:cNvSpPr>
              <p:nvPr/>
            </p:nvSpPr>
            <p:spPr bwMode="auto">
              <a:xfrm>
                <a:off x="1403" y="2039"/>
                <a:ext cx="192" cy="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050" b="1" dirty="0" err="1">
                    <a:latin typeface="Times New Roman" pitchFamily="-112" charset="0"/>
                  </a:rPr>
                  <a:t>t</a:t>
                </a:r>
                <a:endParaRPr lang="en-US" sz="1050" b="1" dirty="0">
                  <a:latin typeface="Times New Roman" pitchFamily="-112" charset="0"/>
                </a:endParaRPr>
              </a:p>
            </p:txBody>
          </p:sp>
          <p:sp>
            <p:nvSpPr>
              <p:cNvPr id="96" name="Line 176"/>
              <p:cNvSpPr>
                <a:spLocks noChangeShapeType="1"/>
              </p:cNvSpPr>
              <p:nvPr/>
            </p:nvSpPr>
            <p:spPr bwMode="auto">
              <a:xfrm flipV="1">
                <a:off x="1123" y="1207"/>
                <a:ext cx="623" cy="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97" name="Group 184"/>
              <p:cNvGrpSpPr>
                <a:grpSpLocks/>
              </p:cNvGrpSpPr>
              <p:nvPr/>
            </p:nvGrpSpPr>
            <p:grpSpPr bwMode="auto">
              <a:xfrm>
                <a:off x="243" y="856"/>
                <a:ext cx="2410" cy="1108"/>
                <a:chOff x="100" y="798"/>
                <a:chExt cx="2410" cy="1108"/>
              </a:xfrm>
            </p:grpSpPr>
            <p:sp>
              <p:nvSpPr>
                <p:cNvPr id="107" name="Text Box 185"/>
                <p:cNvSpPr txBox="1">
                  <a:spLocks noChangeArrowheads="1"/>
                </p:cNvSpPr>
                <p:nvPr/>
              </p:nvSpPr>
              <p:spPr bwMode="auto">
                <a:xfrm>
                  <a:off x="476" y="1026"/>
                  <a:ext cx="565" cy="2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1050" b="1" dirty="0">
                      <a:latin typeface="Times New Roman" pitchFamily="-112" charset="0"/>
                    </a:rPr>
                    <a:t>(Q</a:t>
                  </a:r>
                  <a:r>
                    <a:rPr lang="en-US" sz="1050" b="1" baseline="30000" dirty="0">
                      <a:latin typeface="Times New Roman" pitchFamily="-112" charset="0"/>
                    </a:rPr>
                    <a:t>2</a:t>
                  </a:r>
                  <a:r>
                    <a:rPr lang="en-US" sz="1050" b="1" dirty="0">
                      <a:latin typeface="Times New Roman" pitchFamily="-112" charset="0"/>
                    </a:rPr>
                    <a:t>)</a:t>
                  </a:r>
                </a:p>
              </p:txBody>
            </p:sp>
            <p:sp>
              <p:nvSpPr>
                <p:cNvPr id="108" name="Text Box 186"/>
                <p:cNvSpPr txBox="1">
                  <a:spLocks noChangeArrowheads="1"/>
                </p:cNvSpPr>
                <p:nvPr/>
              </p:nvSpPr>
              <p:spPr bwMode="auto">
                <a:xfrm>
                  <a:off x="100" y="798"/>
                  <a:ext cx="325" cy="2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>
                      <a:latin typeface="Times New Roman" pitchFamily="-112" charset="0"/>
                    </a:rPr>
                    <a:t>e</a:t>
                  </a:r>
                </a:p>
              </p:txBody>
            </p:sp>
            <p:sp>
              <p:nvSpPr>
                <p:cNvPr id="109" name="Text Box 187"/>
                <p:cNvSpPr txBox="1">
                  <a:spLocks noChangeArrowheads="1"/>
                </p:cNvSpPr>
                <p:nvPr/>
              </p:nvSpPr>
              <p:spPr bwMode="auto">
                <a:xfrm>
                  <a:off x="293" y="1006"/>
                  <a:ext cx="481" cy="2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100" b="1" dirty="0" err="1">
                      <a:latin typeface="Symbol" pitchFamily="-112" charset="2"/>
                    </a:rPr>
                    <a:t>g</a:t>
                  </a:r>
                  <a:r>
                    <a:rPr lang="en-US" sz="1100" b="1" baseline="-25000" dirty="0" err="1">
                      <a:latin typeface="Times New Roman" pitchFamily="-112" charset="0"/>
                    </a:rPr>
                    <a:t>L</a:t>
                  </a:r>
                  <a:r>
                    <a:rPr lang="en-US" sz="1100" b="1" dirty="0">
                      <a:latin typeface="Times New Roman" pitchFamily="-112" charset="0"/>
                    </a:rPr>
                    <a:t>*</a:t>
                  </a:r>
                </a:p>
              </p:txBody>
            </p:sp>
            <p:grpSp>
              <p:nvGrpSpPr>
                <p:cNvPr id="110" name="Group 188"/>
                <p:cNvGrpSpPr>
                  <a:grpSpLocks/>
                </p:cNvGrpSpPr>
                <p:nvPr/>
              </p:nvGrpSpPr>
              <p:grpSpPr bwMode="auto">
                <a:xfrm>
                  <a:off x="159" y="1253"/>
                  <a:ext cx="2351" cy="653"/>
                  <a:chOff x="159" y="1253"/>
                  <a:chExt cx="2351" cy="653"/>
                </a:xfrm>
              </p:grpSpPr>
              <p:sp>
                <p:nvSpPr>
                  <p:cNvPr id="111" name="Text Box 18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2" y="1253"/>
                    <a:ext cx="592" cy="23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050" b="1" dirty="0" err="1">
                        <a:latin typeface="Times New Roman" pitchFamily="-112" charset="0"/>
                      </a:rPr>
                      <a:t>x+ξ</a:t>
                    </a:r>
                    <a:r>
                      <a:rPr lang="en-US" sz="1050" b="1" dirty="0">
                        <a:latin typeface="Times New Roman" pitchFamily="-112" charset="0"/>
                      </a:rPr>
                      <a:t> </a:t>
                    </a:r>
                  </a:p>
                </p:txBody>
              </p:sp>
              <p:sp>
                <p:nvSpPr>
                  <p:cNvPr id="112" name="Text Box 19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98" y="1260"/>
                    <a:ext cx="476" cy="23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050" b="1">
                        <a:latin typeface="Times New Roman" pitchFamily="-112" charset="0"/>
                      </a:rPr>
                      <a:t>x-ξ </a:t>
                    </a:r>
                  </a:p>
                </p:txBody>
              </p:sp>
              <p:sp>
                <p:nvSpPr>
                  <p:cNvPr id="113" name="Line 191"/>
                  <p:cNvSpPr>
                    <a:spLocks noChangeShapeType="1"/>
                  </p:cNvSpPr>
                  <p:nvPr/>
                </p:nvSpPr>
                <p:spPr bwMode="auto">
                  <a:xfrm rot="12777622" flipV="1">
                    <a:off x="2078" y="1692"/>
                    <a:ext cx="432" cy="1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4" name="Line 192"/>
                  <p:cNvSpPr>
                    <a:spLocks noChangeShapeType="1"/>
                  </p:cNvSpPr>
                  <p:nvPr/>
                </p:nvSpPr>
                <p:spPr bwMode="auto">
                  <a:xfrm>
                    <a:off x="431" y="1298"/>
                    <a:ext cx="1723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115" name="Group 193"/>
                  <p:cNvGrpSpPr>
                    <a:grpSpLocks/>
                  </p:cNvGrpSpPr>
                  <p:nvPr/>
                </p:nvGrpSpPr>
                <p:grpSpPr bwMode="auto">
                  <a:xfrm>
                    <a:off x="159" y="1358"/>
                    <a:ext cx="2042" cy="548"/>
                    <a:chOff x="159" y="1358"/>
                    <a:chExt cx="2042" cy="548"/>
                  </a:xfrm>
                </p:grpSpPr>
                <p:grpSp>
                  <p:nvGrpSpPr>
                    <p:cNvPr id="116" name="Group 19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9" y="1358"/>
                      <a:ext cx="2042" cy="548"/>
                      <a:chOff x="241" y="604"/>
                      <a:chExt cx="2042" cy="548"/>
                    </a:xfrm>
                  </p:grpSpPr>
                  <p:grpSp>
                    <p:nvGrpSpPr>
                      <p:cNvPr id="118" name="Group 19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1" y="604"/>
                        <a:ext cx="2042" cy="548"/>
                        <a:chOff x="241" y="604"/>
                        <a:chExt cx="2042" cy="548"/>
                      </a:xfrm>
                    </p:grpSpPr>
                    <p:grpSp>
                      <p:nvGrpSpPr>
                        <p:cNvPr id="120" name="Group 19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672" y="604"/>
                          <a:ext cx="1611" cy="548"/>
                          <a:chOff x="672" y="604"/>
                          <a:chExt cx="1611" cy="548"/>
                        </a:xfrm>
                      </p:grpSpPr>
                      <p:sp>
                        <p:nvSpPr>
                          <p:cNvPr id="122" name="Oval 19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72" y="746"/>
                            <a:ext cx="1492" cy="384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0000"/>
                              </a:gs>
                              <a:gs pos="100000">
                                <a:srgbClr val="FF0000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23" name="Text Box 198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47" y="756"/>
                            <a:ext cx="1536" cy="396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>
                            <a:prstTxWarp prst="textNoShape">
                              <a:avLst/>
                            </a:prstTxWarp>
                            <a:spAutoFit/>
                          </a:bodyPr>
                          <a:lstStyle/>
                          <a:p>
                            <a:pPr algn="ctr">
                              <a:spcBef>
                                <a:spcPct val="50000"/>
                              </a:spcBef>
                            </a:pPr>
                            <a:r>
                              <a:rPr lang="en-US" sz="1100" b="1" dirty="0">
                                <a:solidFill>
                                  <a:schemeClr val="bg1"/>
                                </a:solidFill>
                                <a:latin typeface="Bookman Old Style" pitchFamily="-112" charset="0"/>
                              </a:rPr>
                              <a:t>H, H, E, E (</a:t>
                            </a:r>
                            <a:r>
                              <a:rPr lang="en-US" sz="1100" b="1" dirty="0" err="1">
                                <a:solidFill>
                                  <a:schemeClr val="bg1"/>
                                </a:solidFill>
                                <a:latin typeface="Bookman Old Style" pitchFamily="-112" charset="0"/>
                              </a:rPr>
                              <a:t>x,ξ,t</a:t>
                            </a:r>
                            <a:r>
                              <a:rPr lang="en-US" sz="1100" b="1" dirty="0">
                                <a:solidFill>
                                  <a:schemeClr val="bg1"/>
                                </a:solidFill>
                                <a:latin typeface="Bookman Old Style" pitchFamily="-112" charset="0"/>
                              </a:rPr>
                              <a:t>)</a:t>
                            </a:r>
                          </a:p>
                        </p:txBody>
                      </p:sp>
                      <p:sp>
                        <p:nvSpPr>
                          <p:cNvPr id="124" name="Text Box 199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69" y="604"/>
                            <a:ext cx="192" cy="36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>
                            <a:prstTxWarp prst="textNoShape">
                              <a:avLst/>
                            </a:prstTxWarp>
                            <a:spAutoFit/>
                          </a:bodyPr>
                          <a:lstStyle/>
                          <a:p>
                            <a:pPr algn="ctr">
                              <a:spcBef>
                                <a:spcPct val="50000"/>
                              </a:spcBef>
                            </a:pPr>
                            <a:r>
                              <a:rPr lang="en-US" b="1" dirty="0">
                                <a:solidFill>
                                  <a:schemeClr val="bg1"/>
                                </a:solidFill>
                                <a:latin typeface="Times New Roman" pitchFamily="-112" charset="0"/>
                              </a:rPr>
                              <a:t>~</a:t>
                            </a:r>
                          </a:p>
                        </p:txBody>
                      </p:sp>
                    </p:grpSp>
                    <p:sp>
                      <p:nvSpPr>
                        <p:cNvPr id="121" name="Line 20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41" y="936"/>
                          <a:ext cx="432" cy="14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19" name="Line 20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56" y="962"/>
                        <a:ext cx="432" cy="144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117" name="Text Box 20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43" y="1358"/>
                      <a:ext cx="407" cy="36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Times New Roman" pitchFamily="-112" charset="0"/>
                          <a:ea typeface="Times New Roman" pitchFamily="-112" charset="0"/>
                          <a:cs typeface="Times New Roman" pitchFamily="-112" charset="0"/>
                        </a:rPr>
                        <a:t>~</a:t>
                      </a:r>
                    </a:p>
                  </p:txBody>
                </p:sp>
              </p:grpSp>
            </p:grpSp>
          </p:grpSp>
          <p:grpSp>
            <p:nvGrpSpPr>
              <p:cNvPr id="98" name="Group 205"/>
              <p:cNvGrpSpPr>
                <a:grpSpLocks noChangeAspect="1"/>
              </p:cNvGrpSpPr>
              <p:nvPr/>
            </p:nvGrpSpPr>
            <p:grpSpPr bwMode="auto">
              <a:xfrm rot="2775006">
                <a:off x="1826" y="897"/>
                <a:ext cx="81" cy="345"/>
                <a:chOff x="1324" y="1002"/>
                <a:chExt cx="146" cy="462"/>
              </a:xfrm>
            </p:grpSpPr>
            <p:sp>
              <p:nvSpPr>
                <p:cNvPr id="100" name="Freeform 206"/>
                <p:cNvSpPr>
                  <a:spLocks noChangeAspect="1"/>
                </p:cNvSpPr>
                <p:nvPr/>
              </p:nvSpPr>
              <p:spPr bwMode="auto">
                <a:xfrm>
                  <a:off x="1326" y="1002"/>
                  <a:ext cx="143" cy="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4" y="7"/>
                    </a:cxn>
                    <a:cxn ang="0">
                      <a:pos x="8" y="9"/>
                    </a:cxn>
                    <a:cxn ang="0">
                      <a:pos x="12" y="11"/>
                    </a:cxn>
                    <a:cxn ang="0">
                      <a:pos x="129" y="58"/>
                    </a:cxn>
                    <a:cxn ang="0">
                      <a:pos x="135" y="60"/>
                    </a:cxn>
                    <a:cxn ang="0">
                      <a:pos x="139" y="63"/>
                    </a:cxn>
                    <a:cxn ang="0">
                      <a:pos x="142" y="65"/>
                    </a:cxn>
                    <a:cxn ang="0">
                      <a:pos x="141" y="69"/>
                    </a:cxn>
                    <a:cxn ang="0">
                      <a:pos x="141" y="71"/>
                    </a:cxn>
                    <a:cxn ang="0">
                      <a:pos x="138" y="74"/>
                    </a:cxn>
                    <a:cxn ang="0">
                      <a:pos x="11" y="60"/>
                    </a:cxn>
                    <a:cxn ang="0">
                      <a:pos x="10" y="61"/>
                    </a:cxn>
                    <a:cxn ang="0">
                      <a:pos x="4" y="59"/>
                    </a:cxn>
                    <a:cxn ang="0">
                      <a:pos x="4" y="60"/>
                    </a:cxn>
                    <a:cxn ang="0">
                      <a:pos x="2" y="62"/>
                    </a:cxn>
                    <a:cxn ang="0">
                      <a:pos x="0" y="65"/>
                    </a:cxn>
                  </a:cxnLst>
                  <a:rect l="0" t="0" r="r" b="b"/>
                  <a:pathLst>
                    <a:path w="143" h="75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4" y="7"/>
                      </a:lnTo>
                      <a:lnTo>
                        <a:pt x="8" y="9"/>
                      </a:lnTo>
                      <a:lnTo>
                        <a:pt x="12" y="11"/>
                      </a:lnTo>
                      <a:lnTo>
                        <a:pt x="129" y="58"/>
                      </a:lnTo>
                      <a:lnTo>
                        <a:pt x="135" y="60"/>
                      </a:lnTo>
                      <a:lnTo>
                        <a:pt x="139" y="63"/>
                      </a:lnTo>
                      <a:lnTo>
                        <a:pt x="142" y="65"/>
                      </a:lnTo>
                      <a:lnTo>
                        <a:pt x="141" y="69"/>
                      </a:lnTo>
                      <a:lnTo>
                        <a:pt x="141" y="71"/>
                      </a:lnTo>
                      <a:lnTo>
                        <a:pt x="138" y="74"/>
                      </a:lnTo>
                      <a:lnTo>
                        <a:pt x="11" y="60"/>
                      </a:lnTo>
                      <a:lnTo>
                        <a:pt x="10" y="61"/>
                      </a:lnTo>
                      <a:lnTo>
                        <a:pt x="4" y="59"/>
                      </a:lnTo>
                      <a:lnTo>
                        <a:pt x="4" y="60"/>
                      </a:lnTo>
                      <a:lnTo>
                        <a:pt x="2" y="62"/>
                      </a:lnTo>
                      <a:lnTo>
                        <a:pt x="0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1" name="Freeform 207"/>
                <p:cNvSpPr>
                  <a:spLocks noChangeAspect="1"/>
                </p:cNvSpPr>
                <p:nvPr/>
              </p:nvSpPr>
              <p:spPr bwMode="auto">
                <a:xfrm>
                  <a:off x="1324" y="1069"/>
                  <a:ext cx="143" cy="7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2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0" y="7"/>
                    </a:cxn>
                    <a:cxn ang="0">
                      <a:pos x="133" y="57"/>
                    </a:cxn>
                    <a:cxn ang="0">
                      <a:pos x="137" y="61"/>
                    </a:cxn>
                    <a:cxn ang="0">
                      <a:pos x="140" y="61"/>
                    </a:cxn>
                    <a:cxn ang="0">
                      <a:pos x="141" y="65"/>
                    </a:cxn>
                    <a:cxn ang="0">
                      <a:pos x="141" y="66"/>
                    </a:cxn>
                    <a:cxn ang="0">
                      <a:pos x="142" y="71"/>
                    </a:cxn>
                    <a:cxn ang="0">
                      <a:pos x="137" y="71"/>
                    </a:cxn>
                    <a:cxn ang="0">
                      <a:pos x="12" y="59"/>
                    </a:cxn>
                    <a:cxn ang="0">
                      <a:pos x="7" y="59"/>
                    </a:cxn>
                    <a:cxn ang="0">
                      <a:pos x="6" y="59"/>
                    </a:cxn>
                    <a:cxn ang="0">
                      <a:pos x="4" y="59"/>
                    </a:cxn>
                    <a:cxn ang="0">
                      <a:pos x="1" y="59"/>
                    </a:cxn>
                    <a:cxn ang="0">
                      <a:pos x="0" y="61"/>
                    </a:cxn>
                  </a:cxnLst>
                  <a:rect l="0" t="0" r="r" b="b"/>
                  <a:pathLst>
                    <a:path w="143" h="7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0" y="7"/>
                      </a:lnTo>
                      <a:lnTo>
                        <a:pt x="133" y="57"/>
                      </a:lnTo>
                      <a:lnTo>
                        <a:pt x="137" y="61"/>
                      </a:lnTo>
                      <a:lnTo>
                        <a:pt x="140" y="61"/>
                      </a:lnTo>
                      <a:lnTo>
                        <a:pt x="141" y="65"/>
                      </a:lnTo>
                      <a:lnTo>
                        <a:pt x="141" y="66"/>
                      </a:lnTo>
                      <a:lnTo>
                        <a:pt x="142" y="71"/>
                      </a:lnTo>
                      <a:lnTo>
                        <a:pt x="137" y="71"/>
                      </a:lnTo>
                      <a:lnTo>
                        <a:pt x="12" y="59"/>
                      </a:lnTo>
                      <a:lnTo>
                        <a:pt x="7" y="59"/>
                      </a:lnTo>
                      <a:lnTo>
                        <a:pt x="6" y="59"/>
                      </a:lnTo>
                      <a:lnTo>
                        <a:pt x="4" y="59"/>
                      </a:lnTo>
                      <a:lnTo>
                        <a:pt x="1" y="59"/>
                      </a:lnTo>
                      <a:lnTo>
                        <a:pt x="0" y="61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2" name="Freeform 208"/>
                <p:cNvSpPr>
                  <a:spLocks noChangeAspect="1"/>
                </p:cNvSpPr>
                <p:nvPr/>
              </p:nvSpPr>
              <p:spPr bwMode="auto">
                <a:xfrm>
                  <a:off x="1326" y="1131"/>
                  <a:ext cx="144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2" y="7"/>
                    </a:cxn>
                    <a:cxn ang="0">
                      <a:pos x="7" y="9"/>
                    </a:cxn>
                    <a:cxn ang="0">
                      <a:pos x="10" y="11"/>
                    </a:cxn>
                    <a:cxn ang="0">
                      <a:pos x="133" y="59"/>
                    </a:cxn>
                    <a:cxn ang="0">
                      <a:pos x="136" y="63"/>
                    </a:cxn>
                    <a:cxn ang="0">
                      <a:pos x="139" y="65"/>
                    </a:cxn>
                    <a:cxn ang="0">
                      <a:pos x="143" y="67"/>
                    </a:cxn>
                    <a:cxn ang="0">
                      <a:pos x="143" y="71"/>
                    </a:cxn>
                    <a:cxn ang="0">
                      <a:pos x="141" y="74"/>
                    </a:cxn>
                    <a:cxn ang="0">
                      <a:pos x="138" y="75"/>
                    </a:cxn>
                    <a:cxn ang="0">
                      <a:pos x="9" y="63"/>
                    </a:cxn>
                    <a:cxn ang="0">
                      <a:pos x="6" y="62"/>
                    </a:cxn>
                    <a:cxn ang="0">
                      <a:pos x="6" y="63"/>
                    </a:cxn>
                    <a:cxn ang="0">
                      <a:pos x="3" y="62"/>
                    </a:cxn>
                    <a:cxn ang="0">
                      <a:pos x="0" y="64"/>
                    </a:cxn>
                    <a:cxn ang="0">
                      <a:pos x="0" y="66"/>
                    </a:cxn>
                  </a:cxnLst>
                  <a:rect l="0" t="0" r="r" b="b"/>
                  <a:pathLst>
                    <a:path w="144" h="76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2" y="7"/>
                      </a:lnTo>
                      <a:lnTo>
                        <a:pt x="7" y="9"/>
                      </a:lnTo>
                      <a:lnTo>
                        <a:pt x="10" y="11"/>
                      </a:lnTo>
                      <a:lnTo>
                        <a:pt x="133" y="59"/>
                      </a:lnTo>
                      <a:lnTo>
                        <a:pt x="136" y="63"/>
                      </a:lnTo>
                      <a:lnTo>
                        <a:pt x="139" y="65"/>
                      </a:lnTo>
                      <a:lnTo>
                        <a:pt x="143" y="67"/>
                      </a:lnTo>
                      <a:lnTo>
                        <a:pt x="143" y="71"/>
                      </a:lnTo>
                      <a:lnTo>
                        <a:pt x="141" y="74"/>
                      </a:lnTo>
                      <a:lnTo>
                        <a:pt x="138" y="75"/>
                      </a:lnTo>
                      <a:lnTo>
                        <a:pt x="9" y="63"/>
                      </a:lnTo>
                      <a:lnTo>
                        <a:pt x="6" y="62"/>
                      </a:lnTo>
                      <a:lnTo>
                        <a:pt x="6" y="63"/>
                      </a:lnTo>
                      <a:lnTo>
                        <a:pt x="3" y="62"/>
                      </a:lnTo>
                      <a:lnTo>
                        <a:pt x="0" y="64"/>
                      </a:lnTo>
                      <a:lnTo>
                        <a:pt x="0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3" name="Freeform 209"/>
                <p:cNvSpPr>
                  <a:spLocks noChangeAspect="1"/>
                </p:cNvSpPr>
                <p:nvPr/>
              </p:nvSpPr>
              <p:spPr bwMode="auto">
                <a:xfrm>
                  <a:off x="1325" y="1202"/>
                  <a:ext cx="144" cy="7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1" y="7"/>
                    </a:cxn>
                    <a:cxn ang="0">
                      <a:pos x="131" y="54"/>
                    </a:cxn>
                    <a:cxn ang="0">
                      <a:pos x="136" y="58"/>
                    </a:cxn>
                    <a:cxn ang="0">
                      <a:pos x="139" y="59"/>
                    </a:cxn>
                    <a:cxn ang="0">
                      <a:pos x="143" y="63"/>
                    </a:cxn>
                    <a:cxn ang="0">
                      <a:pos x="143" y="66"/>
                    </a:cxn>
                    <a:cxn ang="0">
                      <a:pos x="140" y="69"/>
                    </a:cxn>
                    <a:cxn ang="0">
                      <a:pos x="138" y="69"/>
                    </a:cxn>
                    <a:cxn ang="0">
                      <a:pos x="11" y="57"/>
                    </a:cxn>
                    <a:cxn ang="0">
                      <a:pos x="7" y="58"/>
                    </a:cxn>
                    <a:cxn ang="0">
                      <a:pos x="4" y="57"/>
                    </a:cxn>
                    <a:cxn ang="0">
                      <a:pos x="1" y="57"/>
                    </a:cxn>
                    <a:cxn ang="0">
                      <a:pos x="1" y="59"/>
                    </a:cxn>
                    <a:cxn ang="0">
                      <a:pos x="0" y="62"/>
                    </a:cxn>
                  </a:cxnLst>
                  <a:rect l="0" t="0" r="r" b="b"/>
                  <a:pathLst>
                    <a:path w="144" h="7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1" y="7"/>
                      </a:lnTo>
                      <a:lnTo>
                        <a:pt x="131" y="54"/>
                      </a:lnTo>
                      <a:lnTo>
                        <a:pt x="136" y="58"/>
                      </a:lnTo>
                      <a:lnTo>
                        <a:pt x="139" y="59"/>
                      </a:lnTo>
                      <a:lnTo>
                        <a:pt x="143" y="63"/>
                      </a:lnTo>
                      <a:lnTo>
                        <a:pt x="143" y="66"/>
                      </a:lnTo>
                      <a:lnTo>
                        <a:pt x="140" y="69"/>
                      </a:lnTo>
                      <a:lnTo>
                        <a:pt x="138" y="69"/>
                      </a:lnTo>
                      <a:lnTo>
                        <a:pt x="11" y="57"/>
                      </a:lnTo>
                      <a:lnTo>
                        <a:pt x="7" y="58"/>
                      </a:lnTo>
                      <a:lnTo>
                        <a:pt x="4" y="57"/>
                      </a:lnTo>
                      <a:lnTo>
                        <a:pt x="1" y="57"/>
                      </a:lnTo>
                      <a:lnTo>
                        <a:pt x="1" y="59"/>
                      </a:lnTo>
                      <a:lnTo>
                        <a:pt x="0" y="62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4" name="Freeform 210"/>
                <p:cNvSpPr>
                  <a:spLocks noChangeAspect="1"/>
                </p:cNvSpPr>
                <p:nvPr/>
              </p:nvSpPr>
              <p:spPr bwMode="auto">
                <a:xfrm>
                  <a:off x="1327" y="1260"/>
                  <a:ext cx="142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3" y="7"/>
                    </a:cxn>
                    <a:cxn ang="0">
                      <a:pos x="6" y="8"/>
                    </a:cxn>
                    <a:cxn ang="0">
                      <a:pos x="11" y="11"/>
                    </a:cxn>
                    <a:cxn ang="0">
                      <a:pos x="132" y="61"/>
                    </a:cxn>
                    <a:cxn ang="0">
                      <a:pos x="137" y="64"/>
                    </a:cxn>
                    <a:cxn ang="0">
                      <a:pos x="137" y="65"/>
                    </a:cxn>
                    <a:cxn ang="0">
                      <a:pos x="140" y="68"/>
                    </a:cxn>
                    <a:cxn ang="0">
                      <a:pos x="141" y="71"/>
                    </a:cxn>
                    <a:cxn ang="0">
                      <a:pos x="139" y="74"/>
                    </a:cxn>
                    <a:cxn ang="0">
                      <a:pos x="136" y="75"/>
                    </a:cxn>
                    <a:cxn ang="0">
                      <a:pos x="11" y="62"/>
                    </a:cxn>
                    <a:cxn ang="0">
                      <a:pos x="8" y="62"/>
                    </a:cxn>
                    <a:cxn ang="0">
                      <a:pos x="6" y="62"/>
                    </a:cxn>
                    <a:cxn ang="0">
                      <a:pos x="4" y="62"/>
                    </a:cxn>
                    <a:cxn ang="0">
                      <a:pos x="2" y="63"/>
                    </a:cxn>
                    <a:cxn ang="0">
                      <a:pos x="2" y="66"/>
                    </a:cxn>
                  </a:cxnLst>
                  <a:rect l="0" t="0" r="r" b="b"/>
                  <a:pathLst>
                    <a:path w="142" h="76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1" y="11"/>
                      </a:lnTo>
                      <a:lnTo>
                        <a:pt x="132" y="61"/>
                      </a:lnTo>
                      <a:lnTo>
                        <a:pt x="137" y="64"/>
                      </a:lnTo>
                      <a:lnTo>
                        <a:pt x="137" y="65"/>
                      </a:lnTo>
                      <a:lnTo>
                        <a:pt x="140" y="68"/>
                      </a:lnTo>
                      <a:lnTo>
                        <a:pt x="141" y="71"/>
                      </a:lnTo>
                      <a:lnTo>
                        <a:pt x="139" y="74"/>
                      </a:lnTo>
                      <a:lnTo>
                        <a:pt x="136" y="75"/>
                      </a:lnTo>
                      <a:lnTo>
                        <a:pt x="11" y="62"/>
                      </a:lnTo>
                      <a:lnTo>
                        <a:pt x="8" y="62"/>
                      </a:lnTo>
                      <a:lnTo>
                        <a:pt x="6" y="62"/>
                      </a:lnTo>
                      <a:lnTo>
                        <a:pt x="4" y="62"/>
                      </a:lnTo>
                      <a:lnTo>
                        <a:pt x="2" y="63"/>
                      </a:lnTo>
                      <a:lnTo>
                        <a:pt x="2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5" name="Freeform 211"/>
                <p:cNvSpPr>
                  <a:spLocks noChangeAspect="1"/>
                </p:cNvSpPr>
                <p:nvPr/>
              </p:nvSpPr>
              <p:spPr bwMode="auto">
                <a:xfrm>
                  <a:off x="1326" y="1328"/>
                  <a:ext cx="142" cy="7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2"/>
                    </a:cxn>
                    <a:cxn ang="0">
                      <a:pos x="4" y="4"/>
                    </a:cxn>
                    <a:cxn ang="0">
                      <a:pos x="4" y="5"/>
                    </a:cxn>
                    <a:cxn ang="0">
                      <a:pos x="10" y="8"/>
                    </a:cxn>
                    <a:cxn ang="0">
                      <a:pos x="129" y="57"/>
                    </a:cxn>
                    <a:cxn ang="0">
                      <a:pos x="136" y="59"/>
                    </a:cxn>
                    <a:cxn ang="0">
                      <a:pos x="138" y="62"/>
                    </a:cxn>
                    <a:cxn ang="0">
                      <a:pos x="139" y="66"/>
                    </a:cxn>
                    <a:cxn ang="0">
                      <a:pos x="141" y="68"/>
                    </a:cxn>
                    <a:cxn ang="0">
                      <a:pos x="140" y="70"/>
                    </a:cxn>
                    <a:cxn ang="0">
                      <a:pos x="136" y="73"/>
                    </a:cxn>
                    <a:cxn ang="0">
                      <a:pos x="12" y="59"/>
                    </a:cxn>
                    <a:cxn ang="0">
                      <a:pos x="8" y="59"/>
                    </a:cxn>
                    <a:cxn ang="0">
                      <a:pos x="4" y="59"/>
                    </a:cxn>
                    <a:cxn ang="0">
                      <a:pos x="3" y="59"/>
                    </a:cxn>
                    <a:cxn ang="0">
                      <a:pos x="3" y="61"/>
                    </a:cxn>
                    <a:cxn ang="0">
                      <a:pos x="2" y="64"/>
                    </a:cxn>
                  </a:cxnLst>
                  <a:rect l="0" t="0" r="r" b="b"/>
                  <a:pathLst>
                    <a:path w="142" h="74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10" y="8"/>
                      </a:lnTo>
                      <a:lnTo>
                        <a:pt x="129" y="57"/>
                      </a:lnTo>
                      <a:lnTo>
                        <a:pt x="136" y="59"/>
                      </a:lnTo>
                      <a:lnTo>
                        <a:pt x="138" y="62"/>
                      </a:lnTo>
                      <a:lnTo>
                        <a:pt x="139" y="66"/>
                      </a:lnTo>
                      <a:lnTo>
                        <a:pt x="141" y="68"/>
                      </a:lnTo>
                      <a:lnTo>
                        <a:pt x="140" y="70"/>
                      </a:lnTo>
                      <a:lnTo>
                        <a:pt x="136" y="73"/>
                      </a:lnTo>
                      <a:lnTo>
                        <a:pt x="12" y="59"/>
                      </a:lnTo>
                      <a:lnTo>
                        <a:pt x="8" y="59"/>
                      </a:lnTo>
                      <a:lnTo>
                        <a:pt x="4" y="59"/>
                      </a:lnTo>
                      <a:lnTo>
                        <a:pt x="3" y="59"/>
                      </a:lnTo>
                      <a:lnTo>
                        <a:pt x="3" y="61"/>
                      </a:lnTo>
                      <a:lnTo>
                        <a:pt x="2" y="64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6" name="Freeform 212"/>
                <p:cNvSpPr>
                  <a:spLocks noChangeAspect="1"/>
                </p:cNvSpPr>
                <p:nvPr/>
              </p:nvSpPr>
              <p:spPr bwMode="auto">
                <a:xfrm>
                  <a:off x="1326" y="1391"/>
                  <a:ext cx="142" cy="7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1" y="7"/>
                    </a:cxn>
                    <a:cxn ang="0">
                      <a:pos x="5" y="9"/>
                    </a:cxn>
                    <a:cxn ang="0">
                      <a:pos x="11" y="10"/>
                    </a:cxn>
                    <a:cxn ang="0">
                      <a:pos x="129" y="59"/>
                    </a:cxn>
                    <a:cxn ang="0">
                      <a:pos x="137" y="61"/>
                    </a:cxn>
                    <a:cxn ang="0">
                      <a:pos x="138" y="63"/>
                    </a:cxn>
                    <a:cxn ang="0">
                      <a:pos x="141" y="67"/>
                    </a:cxn>
                    <a:cxn ang="0">
                      <a:pos x="141" y="69"/>
                    </a:cxn>
                    <a:cxn ang="0">
                      <a:pos x="140" y="72"/>
                    </a:cxn>
                    <a:cxn ang="0">
                      <a:pos x="135" y="72"/>
                    </a:cxn>
                    <a:cxn ang="0">
                      <a:pos x="73" y="65"/>
                    </a:cxn>
                  </a:cxnLst>
                  <a:rect l="0" t="0" r="r" b="b"/>
                  <a:pathLst>
                    <a:path w="142" h="7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1" y="7"/>
                      </a:lnTo>
                      <a:lnTo>
                        <a:pt x="5" y="9"/>
                      </a:lnTo>
                      <a:lnTo>
                        <a:pt x="11" y="10"/>
                      </a:lnTo>
                      <a:lnTo>
                        <a:pt x="129" y="59"/>
                      </a:lnTo>
                      <a:lnTo>
                        <a:pt x="137" y="61"/>
                      </a:lnTo>
                      <a:lnTo>
                        <a:pt x="138" y="63"/>
                      </a:lnTo>
                      <a:lnTo>
                        <a:pt x="141" y="67"/>
                      </a:lnTo>
                      <a:lnTo>
                        <a:pt x="141" y="69"/>
                      </a:lnTo>
                      <a:lnTo>
                        <a:pt x="140" y="72"/>
                      </a:lnTo>
                      <a:lnTo>
                        <a:pt x="135" y="72"/>
                      </a:lnTo>
                      <a:lnTo>
                        <a:pt x="73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99" name="Text Box 213"/>
              <p:cNvSpPr txBox="1">
                <a:spLocks noChangeArrowheads="1"/>
              </p:cNvSpPr>
              <p:nvPr/>
            </p:nvSpPr>
            <p:spPr bwMode="auto">
              <a:xfrm>
                <a:off x="1778" y="736"/>
                <a:ext cx="489" cy="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50" dirty="0">
                    <a:latin typeface="Symbol" pitchFamily="-112" charset="2"/>
                  </a:rPr>
                  <a:t>g</a:t>
                </a:r>
                <a:r>
                  <a:rPr lang="en-US" sz="1050" b="1" dirty="0">
                    <a:latin typeface="Symbol" pitchFamily="-112" charset="2"/>
                  </a:rPr>
                  <a:t>, </a:t>
                </a:r>
                <a:r>
                  <a:rPr lang="en-US" sz="1050" b="1" dirty="0" smtClean="0">
                    <a:latin typeface="Symbol" pitchFamily="-112" charset="2"/>
                  </a:rPr>
                  <a:t>p</a:t>
                </a:r>
                <a:endParaRPr lang="en-US" sz="1050" b="1" dirty="0">
                  <a:latin typeface="Symbol" pitchFamily="-112" charset="2"/>
                </a:endParaRPr>
              </a:p>
            </p:txBody>
          </p:sp>
        </p:grpSp>
        <p:sp>
          <p:nvSpPr>
            <p:cNvPr id="92" name="Text Box 214"/>
            <p:cNvSpPr txBox="1">
              <a:spLocks noChangeArrowheads="1"/>
            </p:cNvSpPr>
            <p:nvPr/>
          </p:nvSpPr>
          <p:spPr bwMode="auto">
            <a:xfrm>
              <a:off x="158750" y="2874963"/>
              <a:ext cx="535452" cy="381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latin typeface="Times New Roman" pitchFamily="-112" charset="0"/>
                </a:rPr>
                <a:t>p</a:t>
              </a:r>
            </a:p>
          </p:txBody>
        </p:sp>
        <p:sp>
          <p:nvSpPr>
            <p:cNvPr id="93" name="Text Box 215"/>
            <p:cNvSpPr txBox="1">
              <a:spLocks noChangeArrowheads="1"/>
            </p:cNvSpPr>
            <p:nvPr/>
          </p:nvSpPr>
          <p:spPr bwMode="auto">
            <a:xfrm>
              <a:off x="3872632" y="2801239"/>
              <a:ext cx="630018" cy="381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 err="1">
                  <a:latin typeface="Times New Roman" pitchFamily="-112" charset="0"/>
                </a:rPr>
                <a:t>p</a:t>
              </a:r>
              <a:r>
                <a:rPr lang="en-US" sz="1100" b="1" dirty="0">
                  <a:latin typeface="Times New Roman" pitchFamily="-112" charset="0"/>
                </a:rPr>
                <a:t>’</a:t>
              </a:r>
            </a:p>
          </p:txBody>
        </p:sp>
      </p:grpSp>
      <p:sp>
        <p:nvSpPr>
          <p:cNvPr id="132" name="Content Placeholder 2"/>
          <p:cNvSpPr txBox="1">
            <a:spLocks/>
          </p:cNvSpPr>
          <p:nvPr/>
        </p:nvSpPr>
        <p:spPr>
          <a:xfrm>
            <a:off x="318159" y="2514600"/>
            <a:ext cx="5396841" cy="42697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kumimoji="1" lang="en-US" altLang="ja-JP" dirty="0" smtClean="0"/>
              <a:t>Access to generalized </a:t>
            </a:r>
            <a:r>
              <a:rPr kumimoji="1" lang="en-US" altLang="ja-JP" dirty="0" err="1" smtClean="0"/>
              <a:t>parton</a:t>
            </a:r>
            <a:r>
              <a:rPr kumimoji="1" lang="en-US" altLang="ja-JP" dirty="0" smtClean="0"/>
              <a:t> distributions and orbital angular momentum (OAM)</a:t>
            </a:r>
          </a:p>
          <a:p>
            <a:pPr fontAlgn="auto">
              <a:spcAft>
                <a:spcPts val="0"/>
              </a:spcAft>
            </a:pPr>
            <a:r>
              <a:rPr kumimoji="1" lang="en-US" altLang="ja-JP" dirty="0" smtClean="0"/>
              <a:t> Ji sum rule allows access to </a:t>
            </a:r>
            <a:r>
              <a:rPr kumimoji="1" lang="en-US" altLang="ja-JP" dirty="0" err="1" smtClean="0"/>
              <a:t>J</a:t>
            </a:r>
            <a:r>
              <a:rPr kumimoji="1" lang="en-US" altLang="ja-JP" baseline="-25000" dirty="0" err="1" smtClean="0"/>
              <a:t>q</a:t>
            </a:r>
            <a:r>
              <a:rPr kumimoji="1" lang="en-US" altLang="ja-JP" dirty="0" smtClean="0"/>
              <a:t>  (total </a:t>
            </a:r>
            <a:r>
              <a:rPr lang="en-US" altLang="ja-JP" dirty="0" smtClean="0"/>
              <a:t>angular momentum) </a:t>
            </a:r>
            <a:r>
              <a:rPr kumimoji="1" lang="en-US" altLang="ja-JP" dirty="0" smtClean="0"/>
              <a:t>via exclusive reactions:</a:t>
            </a:r>
          </a:p>
          <a:p>
            <a:pPr fontAlgn="auto">
              <a:spcAft>
                <a:spcPts val="0"/>
              </a:spcAft>
            </a:pPr>
            <a:endParaRPr kumimoji="1" lang="en-US" altLang="ja-JP" dirty="0" smtClean="0"/>
          </a:p>
          <a:p>
            <a:pPr fontAlgn="auto">
              <a:spcAft>
                <a:spcPts val="0"/>
              </a:spcAft>
            </a:pPr>
            <a:endParaRPr kumimoji="1" lang="en-US" altLang="ja-JP" dirty="0" smtClean="0"/>
          </a:p>
          <a:p>
            <a:pPr fontAlgn="auto">
              <a:spcAft>
                <a:spcPts val="0"/>
              </a:spcAft>
            </a:pPr>
            <a:endParaRPr kumimoji="1" lang="en-US" altLang="ja-JP" dirty="0" smtClean="0"/>
          </a:p>
          <a:p>
            <a:pPr fontAlgn="auto">
              <a:spcAft>
                <a:spcPts val="0"/>
              </a:spcAft>
            </a:pPr>
            <a:endParaRPr kumimoji="1" lang="ja-JP" altLang="en-US" dirty="0"/>
          </a:p>
        </p:txBody>
      </p:sp>
      <p:pic>
        <p:nvPicPr>
          <p:cNvPr id="13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906" y="4108782"/>
            <a:ext cx="5044139" cy="69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4" y="5067265"/>
            <a:ext cx="6141236" cy="102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03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Generalized Parton Distributions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838200" y="2133600"/>
            <a:ext cx="5156200" cy="40433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4 Chiral-even and 4 chiral odd GPDs at leading twist: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GPDs are off-forward amplitudes </a:t>
            </a:r>
          </a:p>
          <a:p>
            <a:r>
              <a:rPr lang="en-US" dirty="0" smtClean="0"/>
              <a:t>Related to Compton Form Factors that are accessible experimentally</a:t>
            </a:r>
          </a:p>
          <a:p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4095689"/>
            <a:ext cx="5156200" cy="208127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Also related to the Energy-Momentum tensor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results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014633"/>
            <a:ext cx="4235783" cy="1143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31823" y="4095690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Chiral Even           odd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950" y="1335351"/>
            <a:ext cx="6101850" cy="2572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3137" y="205617"/>
            <a:ext cx="1738125" cy="12484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612" y="5799858"/>
            <a:ext cx="4131529" cy="7542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6625" y="4790311"/>
            <a:ext cx="3198150" cy="193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7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DVCS cross sections </a:t>
            </a:r>
            <a:r>
              <a:rPr lang="en-US" dirty="0" smtClean="0">
                <a:sym typeface="Wingdings" panose="05000000000000000000" pitchFamily="2" charset="2"/>
              </a:rPr>
              <a:t> proton size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838200" y="3929819"/>
            <a:ext cx="5791200" cy="224714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At high enough energies (HERA, EIC, ~COMPASS) ability to directly extract the DVCS cross section where dominating over Bethe-</a:t>
            </a:r>
            <a:r>
              <a:rPr lang="en-US" dirty="0" err="1" smtClean="0"/>
              <a:t>Heitler</a:t>
            </a:r>
            <a:endParaRPr lang="en-US" dirty="0" smtClean="0"/>
          </a:p>
          <a:p>
            <a:r>
              <a:rPr lang="en-US" dirty="0" smtClean="0"/>
              <a:t>Extrapolation to t=0 provides the “size” of the nucleon as seen by individual quarks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results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47800"/>
            <a:ext cx="5718432" cy="2131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2111" y="1295400"/>
            <a:ext cx="3962400" cy="28219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511" y="1614488"/>
            <a:ext cx="1811394" cy="7477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0208" y="4389642"/>
            <a:ext cx="3493924" cy="140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7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DVCS and BH amplitudes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results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342" y="2682625"/>
            <a:ext cx="4884132" cy="147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074" y="831617"/>
            <a:ext cx="5770575" cy="30232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8074" y="4034257"/>
            <a:ext cx="5023182" cy="2501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1353381"/>
            <a:ext cx="3493924" cy="14015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574" y="4161625"/>
            <a:ext cx="3928163" cy="226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5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DVCS asymmetries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At lower energies BH plays an important role, but interference terms between DVCS and BH can be accessed via asymmetries</a:t>
            </a:r>
          </a:p>
          <a:p>
            <a:r>
              <a:rPr lang="en-US" dirty="0" smtClean="0"/>
              <a:t>Various asymmetries available (beam helicity, beam charge) related to different parts of </a:t>
            </a:r>
            <a:r>
              <a:rPr lang="en-US" dirty="0"/>
              <a:t>C</a:t>
            </a:r>
            <a:r>
              <a:rPr lang="en-US" dirty="0" smtClean="0"/>
              <a:t>ompton form factors (CFFs) </a:t>
            </a:r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7600" y="2209800"/>
            <a:ext cx="6025800" cy="287586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results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58000" y="1676400"/>
            <a:ext cx="518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Hall A: </a:t>
            </a:r>
            <a:r>
              <a:rPr lang="en-US" dirty="0">
                <a:hlinkClick r:id="rId3"/>
              </a:rPr>
              <a:t>Phys. Rev. Lett. 128, 252002 (2022)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73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HERMES and COMPASS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7537" y="1532771"/>
            <a:ext cx="3073400" cy="4644192"/>
          </a:xfrm>
        </p:spPr>
        <p:txBody>
          <a:bodyPr/>
          <a:lstStyle/>
          <a:p>
            <a:r>
              <a:rPr lang="en-US" dirty="0" smtClean="0"/>
              <a:t>Various azimuthal moments and asymmetries extracted for DVCS and VMs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8707" y="1515967"/>
            <a:ext cx="5156200" cy="4644192"/>
          </a:xfrm>
        </p:spPr>
        <p:txBody>
          <a:bodyPr/>
          <a:lstStyle/>
          <a:p>
            <a:r>
              <a:rPr lang="en-US" dirty="0" smtClean="0"/>
              <a:t>COMPASS Transverse target exclusive </a:t>
            </a:r>
            <a:r>
              <a:rPr lang="en-US" dirty="0" err="1" smtClean="0">
                <a:latin typeface="Symbol" panose="05050102010706020507" pitchFamily="18" charset="2"/>
              </a:rPr>
              <a:t>r,w</a:t>
            </a:r>
            <a:r>
              <a:rPr lang="en-US" dirty="0" smtClean="0"/>
              <a:t> production:  Access to GPD 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results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417" y="1609463"/>
            <a:ext cx="2972194" cy="4567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20" y="3048000"/>
            <a:ext cx="2743180" cy="32253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5813" y="3015343"/>
            <a:ext cx="2555044" cy="25317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12347" y="6112774"/>
            <a:ext cx="3626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COMPASS: </a:t>
            </a:r>
            <a:r>
              <a:rPr lang="en-US" i="1" dirty="0">
                <a:hlinkClick r:id="rId5"/>
              </a:rPr>
              <a:t>Nucl.Phys.B</a:t>
            </a:r>
            <a:r>
              <a:rPr lang="en-US" dirty="0">
                <a:hlinkClick r:id="rId5"/>
              </a:rPr>
              <a:t> 915 (2017) 454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81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697"/>
  <p:tag name="DEFAULTHEIGHT" val="5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4.1807"/>
  <p:tag name="ORIGINALWIDTH" val="2437.195"/>
  <p:tag name="LATEXADDIN" val="\documentclass{article}&#10;\usepackage{amsmath}&#10;\pagestyle{empty}&#10;\begin{document}&#10;&#10;&#10;$$ x_{Au}^{frag} = \left( \langle P_{T1}\rangle e^{-\langle \eta_1\rangle} + \langle P_{T2}\rangle e^{-\langle \eta_2\rangle}\right)/\sqrt{s_{NN}}$$ &#10;&#10;$$x_{Au}^{frag}  &lt; x_{Au}$$&#10;&#10;\end{document}"/>
  <p:tag name="IGUANATEXSIZE" val="20"/>
  <p:tag name="IGUANATEXCURSOR" val="2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2385"/>
  <p:tag name="ORIGINALWIDTH" val="193.4758"/>
  <p:tag name="LATEXADDIN" val="\documentclass{article}&#10;\usepackage{amsmath}&#10;\usepackage[usenames,dvipsnames]{color}&#10;\pagestyle{empty}&#10;\begin{document}&#10;\begin{equation}&#10;{\color{blue}\Delta G} \nonumber&#10;\end{equation}&#10;&#10;\end{document}"/>
  <p:tag name="IGUANATEXSIZE" val="20"/>
  <p:tag name="IGUANATEXCURSOR" val="1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FCNUrawa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FCNUrawa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346639</TotalTime>
  <Words>2044</Words>
  <Application>Microsoft Office PowerPoint</Application>
  <PresentationFormat>Widescreen</PresentationFormat>
  <Paragraphs>413</Paragraphs>
  <Slides>36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52" baseType="lpstr">
      <vt:lpstr>Arial Rounded MT Bold</vt:lpstr>
      <vt:lpstr>Bookman Old Style</vt:lpstr>
      <vt:lpstr>Calibri Light</vt:lpstr>
      <vt:lpstr>Calibri</vt:lpstr>
      <vt:lpstr>Wingdings</vt:lpstr>
      <vt:lpstr>Arial</vt:lpstr>
      <vt:lpstr>Cambria Math</vt:lpstr>
      <vt:lpstr>游ゴシック Light</vt:lpstr>
      <vt:lpstr>Times New Roman</vt:lpstr>
      <vt:lpstr>MS PGothic</vt:lpstr>
      <vt:lpstr>Constantia</vt:lpstr>
      <vt:lpstr>Arial Unicode MS</vt:lpstr>
      <vt:lpstr>游ゴシック</vt:lpstr>
      <vt:lpstr>Symbol</vt:lpstr>
      <vt:lpstr>FCNUrawa2</vt:lpstr>
      <vt:lpstr>1_FCNUrawa2</vt:lpstr>
      <vt:lpstr>Experimental overview of the nucleon (spin) structure leading up to the EIC</vt:lpstr>
      <vt:lpstr>Outline</vt:lpstr>
      <vt:lpstr>Generalized Parton distributions</vt:lpstr>
      <vt:lpstr>Spatial imaging of quarks DVCS</vt:lpstr>
      <vt:lpstr>Generalized Parton Distributions</vt:lpstr>
      <vt:lpstr>DVCS cross sections  proton size</vt:lpstr>
      <vt:lpstr>DVCS and BH amplitudes</vt:lpstr>
      <vt:lpstr>DVCS asymmetries</vt:lpstr>
      <vt:lpstr>HERMES and COMPASS results</vt:lpstr>
      <vt:lpstr>Open questions for GPDs</vt:lpstr>
      <vt:lpstr>Spatial imaging of gluon density </vt:lpstr>
      <vt:lpstr>Nuclear PDFs and low-x physics</vt:lpstr>
      <vt:lpstr>Cold nuclear matter effects</vt:lpstr>
      <vt:lpstr>Current knowledge on nuclear PDFs</vt:lpstr>
      <vt:lpstr>Dijet suppression in dAu vs pp collisions</vt:lpstr>
      <vt:lpstr>Indications of CNM effects at low x</vt:lpstr>
      <vt:lpstr>STAR back-to-back forward pion pairs</vt:lpstr>
      <vt:lpstr>pA data </vt:lpstr>
      <vt:lpstr>CNM effects at moderately forward rapidities</vt:lpstr>
      <vt:lpstr>RCP in pA for charged hadrons</vt:lpstr>
      <vt:lpstr>Diffractive rho/Jpsi production</vt:lpstr>
      <vt:lpstr>Open questions for low-x PDFs</vt:lpstr>
      <vt:lpstr>Inclusive DIS and Dg(x)</vt:lpstr>
      <vt:lpstr>Gluon and sea polarization</vt:lpstr>
      <vt:lpstr>EIC impact for Sivers Functions </vt:lpstr>
      <vt:lpstr>Tensor charges</vt:lpstr>
      <vt:lpstr>Spatial imaging of gluon density </vt:lpstr>
      <vt:lpstr>Di-hadron de-correlations  to cleanly probe saturation</vt:lpstr>
      <vt:lpstr>Unpolarized PDFs</vt:lpstr>
      <vt:lpstr>FFs</vt:lpstr>
      <vt:lpstr>Nuclear PDFs</vt:lpstr>
      <vt:lpstr>Fragmentation in the nucleus</vt:lpstr>
      <vt:lpstr>nFFs</vt:lpstr>
      <vt:lpstr>Understanding Mass of Hadrons</vt:lpstr>
      <vt:lpstr>Pion/Kaon structure</vt:lpstr>
      <vt:lpstr>Summary</vt:lpstr>
    </vt:vector>
  </TitlesOfParts>
  <Company>University of Illinois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 photons</dc:title>
  <dc:creator>rseidl</dc:creator>
  <cp:keywords>SummerSchool</cp:keywords>
  <cp:lastModifiedBy>Ralf Seidl</cp:lastModifiedBy>
  <cp:revision>1197</cp:revision>
  <dcterms:created xsi:type="dcterms:W3CDTF">2005-03-16T12:03:15Z</dcterms:created>
  <dcterms:modified xsi:type="dcterms:W3CDTF">2023-08-30T04:26:59Z</dcterms:modified>
</cp:coreProperties>
</file>