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22"/>
  </p:notesMasterIdLst>
  <p:handoutMasterIdLst>
    <p:handoutMasterId r:id="rId23"/>
  </p:handoutMasterIdLst>
  <p:sldIdLst>
    <p:sldId id="256" r:id="rId2"/>
    <p:sldId id="328" r:id="rId3"/>
    <p:sldId id="329" r:id="rId4"/>
    <p:sldId id="338" r:id="rId5"/>
    <p:sldId id="336" r:id="rId6"/>
    <p:sldId id="335" r:id="rId7"/>
    <p:sldId id="342" r:id="rId8"/>
    <p:sldId id="331" r:id="rId9"/>
    <p:sldId id="340" r:id="rId10"/>
    <p:sldId id="300" r:id="rId11"/>
    <p:sldId id="301" r:id="rId12"/>
    <p:sldId id="320" r:id="rId13"/>
    <p:sldId id="343" r:id="rId14"/>
    <p:sldId id="344" r:id="rId15"/>
    <p:sldId id="334" r:id="rId16"/>
    <p:sldId id="345" r:id="rId17"/>
    <p:sldId id="341" r:id="rId18"/>
    <p:sldId id="330" r:id="rId19"/>
    <p:sldId id="337" r:id="rId20"/>
    <p:sldId id="339" r:id="rId21"/>
  </p:sldIdLst>
  <p:sldSz cx="9144000" cy="6858000" type="screen4x3"/>
  <p:notesSz cx="7104063" cy="102346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85E383B9-C3C2-43DB-88BB-DB8DF4CAD553}">
          <p14:sldIdLst>
            <p14:sldId id="256"/>
            <p14:sldId id="328"/>
            <p14:sldId id="329"/>
            <p14:sldId id="338"/>
            <p14:sldId id="336"/>
            <p14:sldId id="335"/>
            <p14:sldId id="342"/>
            <p14:sldId id="331"/>
            <p14:sldId id="340"/>
            <p14:sldId id="300"/>
            <p14:sldId id="301"/>
            <p14:sldId id="320"/>
            <p14:sldId id="343"/>
            <p14:sldId id="344"/>
            <p14:sldId id="334"/>
            <p14:sldId id="345"/>
            <p14:sldId id="341"/>
            <p14:sldId id="330"/>
            <p14:sldId id="337"/>
            <p14:sldId id="33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WO" initials="O" lastIdx="1" clrIdx="0">
    <p:extLst>
      <p:ext uri="{19B8F6BF-5375-455C-9EA6-DF929625EA0E}">
        <p15:presenceInfo xmlns:p15="http://schemas.microsoft.com/office/powerpoint/2012/main" userId="OW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9999"/>
    <a:srgbClr val="FF3300"/>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中等深淺樣式 3 - 輔色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57" autoAdjust="0"/>
    <p:restoredTop sz="94145" autoAdjust="0"/>
  </p:normalViewPr>
  <p:slideViewPr>
    <p:cSldViewPr snapToGrid="0">
      <p:cViewPr varScale="1">
        <p:scale>
          <a:sx n="102" d="100"/>
          <a:sy n="102" d="100"/>
        </p:scale>
        <p:origin x="1255" y="51"/>
      </p:cViewPr>
      <p:guideLst/>
    </p:cSldViewPr>
  </p:slideViewPr>
  <p:notesTextViewPr>
    <p:cViewPr>
      <p:scale>
        <a:sx n="1" d="1"/>
        <a:sy n="1" d="1"/>
      </p:scale>
      <p:origin x="0" y="0"/>
    </p:cViewPr>
  </p:notesTextViewPr>
  <p:sorterViewPr>
    <p:cViewPr>
      <p:scale>
        <a:sx n="100" d="100"/>
        <a:sy n="100" d="100"/>
      </p:scale>
      <p:origin x="0" y="-1930"/>
    </p:cViewPr>
  </p:sorterViewPr>
  <p:notesViewPr>
    <p:cSldViewPr snapToGrid="0">
      <p:cViewPr varScale="1">
        <p:scale>
          <a:sx n="78" d="100"/>
          <a:sy n="78" d="100"/>
        </p:scale>
        <p:origin x="3984"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6C8007E2-C2D0-4ADA-8100-95FD3ED233F6}" type="datetimeFigureOut">
              <a:rPr lang="zh-TW" altLang="en-US" smtClean="0"/>
              <a:t>2023/11/24</a:t>
            </a:fld>
            <a:endParaRPr lang="zh-TW" altLang="en-US"/>
          </a:p>
        </p:txBody>
      </p:sp>
      <p:sp>
        <p:nvSpPr>
          <p:cNvPr id="4" name="頁尾版面配置區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5EC4B360-392B-48CB-B380-A32B156B1C7A}" type="slidenum">
              <a:rPr lang="zh-TW" altLang="en-US" smtClean="0"/>
              <a:t>‹#›</a:t>
            </a:fld>
            <a:endParaRPr lang="zh-TW" altLang="en-US"/>
          </a:p>
        </p:txBody>
      </p:sp>
    </p:spTree>
    <p:extLst>
      <p:ext uri="{BB962C8B-B14F-4D97-AF65-F5344CB8AC3E}">
        <p14:creationId xmlns:p14="http://schemas.microsoft.com/office/powerpoint/2010/main" val="35711298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zh-TW" altLang="en-US"/>
          </a:p>
        </p:txBody>
      </p:sp>
      <p:sp>
        <p:nvSpPr>
          <p:cNvPr id="3" name="日期版面配置區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5A5B4CD2-4DBD-45D7-A861-BB02CA348C3C}" type="datetimeFigureOut">
              <a:rPr lang="zh-TW" altLang="en-US" smtClean="0"/>
              <a:t>2023/11/24</a:t>
            </a:fld>
            <a:endParaRPr lang="zh-TW" altLang="en-US"/>
          </a:p>
        </p:txBody>
      </p:sp>
      <p:sp>
        <p:nvSpPr>
          <p:cNvPr id="4" name="投影片圖像版面配置區 3"/>
          <p:cNvSpPr>
            <a:spLocks noGrp="1" noRot="1" noChangeAspect="1"/>
          </p:cNvSpPr>
          <p:nvPr>
            <p:ph type="sldImg" idx="2"/>
          </p:nvPr>
        </p:nvSpPr>
        <p:spPr>
          <a:xfrm>
            <a:off x="1249363" y="1279525"/>
            <a:ext cx="4606925" cy="3454400"/>
          </a:xfrm>
          <a:prstGeom prst="rect">
            <a:avLst/>
          </a:prstGeom>
          <a:noFill/>
          <a:ln w="12700">
            <a:solidFill>
              <a:prstClr val="black"/>
            </a:solidFill>
          </a:ln>
        </p:spPr>
        <p:txBody>
          <a:bodyPr vert="horz" lIns="99075" tIns="49538" rIns="99075" bIns="49538" rtlCol="0" anchor="ctr"/>
          <a:lstStyle/>
          <a:p>
            <a:endParaRPr lang="zh-TW" altLang="en-US"/>
          </a:p>
        </p:txBody>
      </p:sp>
      <p:sp>
        <p:nvSpPr>
          <p:cNvPr id="5" name="備忘稿版面配置區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zh-TW" altLang="en-US"/>
          </a:p>
        </p:txBody>
      </p:sp>
      <p:sp>
        <p:nvSpPr>
          <p:cNvPr id="7" name="投影片編號版面配置區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7BF3EE16-8E43-456F-8C10-185AC18AF10D}" type="slidenum">
              <a:rPr lang="zh-TW" altLang="en-US" smtClean="0"/>
              <a:t>‹#›</a:t>
            </a:fld>
            <a:endParaRPr lang="zh-TW" altLang="en-US"/>
          </a:p>
        </p:txBody>
      </p:sp>
    </p:spTree>
    <p:extLst>
      <p:ext uri="{BB962C8B-B14F-4D97-AF65-F5344CB8AC3E}">
        <p14:creationId xmlns:p14="http://schemas.microsoft.com/office/powerpoint/2010/main" val="2579599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249363" y="1279525"/>
            <a:ext cx="4606925" cy="3454400"/>
          </a:xfrm>
        </p:spPr>
      </p:sp>
      <p:sp>
        <p:nvSpPr>
          <p:cNvPr id="3" name="備忘稿版面配置區 2"/>
          <p:cNvSpPr>
            <a:spLocks noGrp="1"/>
          </p:cNvSpPr>
          <p:nvPr>
            <p:ph type="body" idx="1"/>
          </p:nvPr>
        </p:nvSpPr>
        <p:spPr/>
        <p:txBody>
          <a:bodyPr/>
          <a:lstStyle/>
          <a:p>
            <a:r>
              <a:rPr lang="en-US" altLang="zh-TW" dirty="0"/>
              <a:t>To explore the importance of the parametric amplifier is, we start from the axion detecting sensitivity. The axion sensitivity  are proportional to the SNR. To improve the SNR, we commence from two parts . The design of the cavity try to enhance the signal power received by the cavity. The denominator determine by the system noise power. The JPA is the device can significantly reduce the system noise by reasonable gain and quantum limited add noise. </a:t>
            </a:r>
            <a:endParaRPr lang="zh-TW" altLang="en-US" dirty="0"/>
          </a:p>
        </p:txBody>
      </p:sp>
      <p:sp>
        <p:nvSpPr>
          <p:cNvPr id="4" name="投影片編號版面配置區 3"/>
          <p:cNvSpPr>
            <a:spLocks noGrp="1"/>
          </p:cNvSpPr>
          <p:nvPr>
            <p:ph type="sldNum" sz="quarter" idx="5"/>
          </p:nvPr>
        </p:nvSpPr>
        <p:spPr/>
        <p:txBody>
          <a:bodyPr/>
          <a:lstStyle/>
          <a:p>
            <a:fld id="{7BF3EE16-8E43-456F-8C10-185AC18AF10D}" type="slidenum">
              <a:rPr lang="zh-TW" altLang="en-US" smtClean="0"/>
              <a:t>2</a:t>
            </a:fld>
            <a:endParaRPr lang="zh-TW" altLang="en-US"/>
          </a:p>
        </p:txBody>
      </p:sp>
    </p:spTree>
    <p:extLst>
      <p:ext uri="{BB962C8B-B14F-4D97-AF65-F5344CB8AC3E}">
        <p14:creationId xmlns:p14="http://schemas.microsoft.com/office/powerpoint/2010/main" val="2562279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249363" y="1279525"/>
            <a:ext cx="4606925" cy="34544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7BF3EE16-8E43-456F-8C10-185AC18AF10D}" type="slidenum">
              <a:rPr lang="zh-TW" altLang="en-US" smtClean="0"/>
              <a:t>5</a:t>
            </a:fld>
            <a:endParaRPr lang="zh-TW" altLang="en-US"/>
          </a:p>
        </p:txBody>
      </p:sp>
    </p:spTree>
    <p:extLst>
      <p:ext uri="{BB962C8B-B14F-4D97-AF65-F5344CB8AC3E}">
        <p14:creationId xmlns:p14="http://schemas.microsoft.com/office/powerpoint/2010/main" val="2754325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r>
              <a:rPr lang="en-US" altLang="zh-TW" smtClean="0"/>
              <a:t>Feb. 2020</a:t>
            </a:r>
            <a:endParaRPr lang="zh-TW" altLang="en-US" dirty="0"/>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C00C658-7D5C-4B4E-BBF7-4EE267FA3875}" type="slidenum">
              <a:rPr lang="zh-TW" altLang="en-US" smtClean="0"/>
              <a:t>‹#›</a:t>
            </a:fld>
            <a:endParaRPr lang="zh-TW" altLang="en-US"/>
          </a:p>
        </p:txBody>
      </p:sp>
    </p:spTree>
    <p:extLst>
      <p:ext uri="{BB962C8B-B14F-4D97-AF65-F5344CB8AC3E}">
        <p14:creationId xmlns:p14="http://schemas.microsoft.com/office/powerpoint/2010/main" val="2562128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r>
              <a:rPr lang="en-US" altLang="zh-TW" smtClean="0"/>
              <a:t>Feb. 2019</a:t>
            </a:r>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C00C658-7D5C-4B4E-BBF7-4EE267FA3875}" type="slidenum">
              <a:rPr lang="zh-TW" altLang="en-US" smtClean="0"/>
              <a:t>‹#›</a:t>
            </a:fld>
            <a:endParaRPr lang="zh-TW" altLang="en-US"/>
          </a:p>
        </p:txBody>
      </p:sp>
    </p:spTree>
    <p:extLst>
      <p:ext uri="{BB962C8B-B14F-4D97-AF65-F5344CB8AC3E}">
        <p14:creationId xmlns:p14="http://schemas.microsoft.com/office/powerpoint/2010/main" val="29278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r>
              <a:rPr lang="en-US" altLang="zh-TW" smtClean="0"/>
              <a:t>Feb. 2019</a:t>
            </a:r>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C00C658-7D5C-4B4E-BBF7-4EE267FA3875}" type="slidenum">
              <a:rPr lang="zh-TW" altLang="en-US" smtClean="0"/>
              <a:t>‹#›</a:t>
            </a:fld>
            <a:endParaRPr lang="zh-TW" altLang="en-US"/>
          </a:p>
        </p:txBody>
      </p:sp>
    </p:spTree>
    <p:extLst>
      <p:ext uri="{BB962C8B-B14F-4D97-AF65-F5344CB8AC3E}">
        <p14:creationId xmlns:p14="http://schemas.microsoft.com/office/powerpoint/2010/main" val="3132051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a:xfrm>
            <a:off x="491837" y="6492876"/>
            <a:ext cx="2057400" cy="365125"/>
          </a:xfrm>
        </p:spPr>
        <p:txBody>
          <a:bodyPr/>
          <a:lstStyle>
            <a:lvl1pPr>
              <a:defRPr b="1" i="1"/>
            </a:lvl1pPr>
          </a:lstStyle>
          <a:p>
            <a:r>
              <a:rPr lang="en-US" altLang="zh-TW" dirty="0"/>
              <a:t>2023</a:t>
            </a:r>
            <a:endParaRPr lang="zh-TW" altLang="en-US" dirty="0"/>
          </a:p>
        </p:txBody>
      </p:sp>
      <p:sp>
        <p:nvSpPr>
          <p:cNvPr id="6" name="投影片編號版面配置區 5"/>
          <p:cNvSpPr>
            <a:spLocks noGrp="1"/>
          </p:cNvSpPr>
          <p:nvPr>
            <p:ph type="sldNum" sz="quarter" idx="12"/>
          </p:nvPr>
        </p:nvSpPr>
        <p:spPr>
          <a:xfrm>
            <a:off x="0" y="6492876"/>
            <a:ext cx="491837" cy="365125"/>
          </a:xfrm>
        </p:spPr>
        <p:txBody>
          <a:bodyPr/>
          <a:lstStyle>
            <a:lvl1pPr>
              <a:defRPr b="1"/>
            </a:lvl1pPr>
          </a:lstStyle>
          <a:p>
            <a:pPr algn="l"/>
            <a:fld id="{8C00C658-7D5C-4B4E-BBF7-4EE267FA3875}" type="slidenum">
              <a:rPr lang="zh-TW" altLang="en-US" smtClean="0"/>
              <a:pPr algn="l"/>
              <a:t>‹#›</a:t>
            </a:fld>
            <a:endParaRPr lang="zh-TW" altLang="en-US" dirty="0"/>
          </a:p>
        </p:txBody>
      </p:sp>
      <p:cxnSp>
        <p:nvCxnSpPr>
          <p:cNvPr id="9" name="直線接點 8"/>
          <p:cNvCxnSpPr/>
          <p:nvPr userDrawn="1"/>
        </p:nvCxnSpPr>
        <p:spPr>
          <a:xfrm flipV="1">
            <a:off x="0" y="733821"/>
            <a:ext cx="9144000" cy="27710"/>
          </a:xfrm>
          <a:prstGeom prst="line">
            <a:avLst/>
          </a:prstGeom>
          <a:ln w="28575">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 name="標題 1"/>
          <p:cNvSpPr>
            <a:spLocks noGrp="1"/>
          </p:cNvSpPr>
          <p:nvPr>
            <p:ph type="title"/>
          </p:nvPr>
        </p:nvSpPr>
        <p:spPr>
          <a:xfrm>
            <a:off x="0" y="54904"/>
            <a:ext cx="9144001" cy="613927"/>
          </a:xfrm>
        </p:spPr>
        <p:txBody>
          <a:bodyPr>
            <a:normAutofit/>
          </a:bodyPr>
          <a:lstStyle>
            <a:lvl1pPr algn="ctr">
              <a:defRPr sz="2700">
                <a:latin typeface="Arial" panose="020B0604020202020204" pitchFamily="34" charset="0"/>
                <a:cs typeface="Arial" panose="020B0604020202020204" pitchFamily="34" charset="0"/>
              </a:defRPr>
            </a:lvl1pPr>
          </a:lstStyle>
          <a:p>
            <a:r>
              <a:rPr lang="zh-TW" altLang="en-US" dirty="0"/>
              <a:t>按一下以編輯母片標題樣式</a:t>
            </a:r>
          </a:p>
        </p:txBody>
      </p:sp>
      <p:sp>
        <p:nvSpPr>
          <p:cNvPr id="8" name="日期版面配置區 3"/>
          <p:cNvSpPr txBox="1">
            <a:spLocks/>
          </p:cNvSpPr>
          <p:nvPr userDrawn="1"/>
        </p:nvSpPr>
        <p:spPr>
          <a:xfrm>
            <a:off x="8058150" y="6492876"/>
            <a:ext cx="1085850" cy="365125"/>
          </a:xfrm>
          <a:prstGeom prst="rect">
            <a:avLst/>
          </a:prstGeom>
        </p:spPr>
        <p:txBody>
          <a:bodyPr vert="horz" lIns="68580" tIns="34290" rIns="68580" bIns="34290" rtlCol="0" anchor="ctr"/>
          <a:lstStyle>
            <a:defPPr>
              <a:defRPr lang="zh-TW"/>
            </a:defPPr>
            <a:lvl1pPr marL="0" algn="l" defTabSz="914400" rtl="0" eaLnBrk="1" latinLnBrk="0" hangingPunct="1">
              <a:defRPr sz="12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TW" sz="900" dirty="0">
                <a:solidFill>
                  <a:schemeClr val="bg1">
                    <a:lumMod val="75000"/>
                  </a:schemeClr>
                </a:solidFill>
              </a:rPr>
              <a:t>Wei-Cheng Hung</a:t>
            </a:r>
            <a:endParaRPr lang="zh-TW" altLang="en-US" sz="900" dirty="0">
              <a:solidFill>
                <a:schemeClr val="bg1">
                  <a:lumMod val="75000"/>
                </a:schemeClr>
              </a:solidFill>
            </a:endParaRPr>
          </a:p>
        </p:txBody>
      </p:sp>
      <p:pic>
        <p:nvPicPr>
          <p:cNvPr id="5" name="圖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84502" y="35749"/>
            <a:ext cx="539054" cy="698073"/>
          </a:xfrm>
          <a:prstGeom prst="rect">
            <a:avLst/>
          </a:prstGeom>
        </p:spPr>
      </p:pic>
      <p:pic>
        <p:nvPicPr>
          <p:cNvPr id="10" name="圖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46" y="31910"/>
            <a:ext cx="586732" cy="664629"/>
          </a:xfrm>
          <a:prstGeom prst="rect">
            <a:avLst/>
          </a:prstGeom>
        </p:spPr>
      </p:pic>
    </p:spTree>
    <p:extLst>
      <p:ext uri="{BB962C8B-B14F-4D97-AF65-F5344CB8AC3E}">
        <p14:creationId xmlns:p14="http://schemas.microsoft.com/office/powerpoint/2010/main" val="3663312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r>
              <a:rPr lang="en-US" altLang="zh-TW" smtClean="0"/>
              <a:t>Feb. 2019</a:t>
            </a:r>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C00C658-7D5C-4B4E-BBF7-4EE267FA3875}" type="slidenum">
              <a:rPr lang="zh-TW" altLang="en-US" smtClean="0"/>
              <a:t>‹#›</a:t>
            </a:fld>
            <a:endParaRPr lang="zh-TW" altLang="en-US"/>
          </a:p>
        </p:txBody>
      </p:sp>
    </p:spTree>
    <p:extLst>
      <p:ext uri="{BB962C8B-B14F-4D97-AF65-F5344CB8AC3E}">
        <p14:creationId xmlns:p14="http://schemas.microsoft.com/office/powerpoint/2010/main" val="2794438918"/>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Date Placeholder 3"/>
          <p:cNvSpPr>
            <a:spLocks noGrp="1"/>
          </p:cNvSpPr>
          <p:nvPr>
            <p:ph type="dt" sz="half" idx="10"/>
          </p:nvPr>
        </p:nvSpPr>
        <p:spPr/>
        <p:txBody>
          <a:bodyPr/>
          <a:lstStyle/>
          <a:p>
            <a:r>
              <a:rPr lang="en-US" altLang="zh-TW" smtClean="0"/>
              <a:t>Feb. 2019</a:t>
            </a:r>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8C00C658-7D5C-4B4E-BBF7-4EE267FA3875}" type="slidenum">
              <a:rPr lang="zh-TW" altLang="en-US" smtClean="0"/>
              <a:t>‹#›</a:t>
            </a:fld>
            <a:endParaRPr lang="zh-TW" altLang="en-US"/>
          </a:p>
        </p:txBody>
      </p:sp>
    </p:spTree>
    <p:extLst>
      <p:ext uri="{BB962C8B-B14F-4D97-AF65-F5344CB8AC3E}">
        <p14:creationId xmlns:p14="http://schemas.microsoft.com/office/powerpoint/2010/main" val="3677349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r>
              <a:rPr lang="en-US" altLang="zh-TW" smtClean="0"/>
              <a:t>Feb. 2019</a:t>
            </a:r>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8C00C658-7D5C-4B4E-BBF7-4EE267FA3875}" type="slidenum">
              <a:rPr lang="zh-TW" altLang="en-US" smtClean="0"/>
              <a:t>‹#›</a:t>
            </a:fld>
            <a:endParaRPr lang="zh-TW" altLang="en-US"/>
          </a:p>
        </p:txBody>
      </p:sp>
    </p:spTree>
    <p:extLst>
      <p:ext uri="{BB962C8B-B14F-4D97-AF65-F5344CB8AC3E}">
        <p14:creationId xmlns:p14="http://schemas.microsoft.com/office/powerpoint/2010/main" val="2618992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r>
              <a:rPr lang="en-US" altLang="zh-TW" smtClean="0"/>
              <a:t>Feb. 2019</a:t>
            </a:r>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8C00C658-7D5C-4B4E-BBF7-4EE267FA3875}" type="slidenum">
              <a:rPr lang="zh-TW" altLang="en-US" smtClean="0"/>
              <a:t>‹#›</a:t>
            </a:fld>
            <a:endParaRPr lang="zh-TW" altLang="en-US"/>
          </a:p>
        </p:txBody>
      </p:sp>
    </p:spTree>
    <p:extLst>
      <p:ext uri="{BB962C8B-B14F-4D97-AF65-F5344CB8AC3E}">
        <p14:creationId xmlns:p14="http://schemas.microsoft.com/office/powerpoint/2010/main" val="847489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r>
              <a:rPr lang="en-US" altLang="zh-TW" smtClean="0"/>
              <a:t>Feb. 2019</a:t>
            </a:r>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8C00C658-7D5C-4B4E-BBF7-4EE267FA3875}" type="slidenum">
              <a:rPr lang="zh-TW" altLang="en-US" smtClean="0"/>
              <a:t>‹#›</a:t>
            </a:fld>
            <a:endParaRPr lang="zh-TW" altLang="en-US"/>
          </a:p>
        </p:txBody>
      </p:sp>
    </p:spTree>
    <p:extLst>
      <p:ext uri="{BB962C8B-B14F-4D97-AF65-F5344CB8AC3E}">
        <p14:creationId xmlns:p14="http://schemas.microsoft.com/office/powerpoint/2010/main" val="2944180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zh-TW" smtClean="0"/>
              <a:t>Feb. 2019</a:t>
            </a:r>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8C00C658-7D5C-4B4E-BBF7-4EE267FA3875}" type="slidenum">
              <a:rPr lang="zh-TW" altLang="en-US" smtClean="0"/>
              <a:t>‹#›</a:t>
            </a:fld>
            <a:endParaRPr lang="zh-TW" altLang="en-US"/>
          </a:p>
        </p:txBody>
      </p:sp>
    </p:spTree>
    <p:extLst>
      <p:ext uri="{BB962C8B-B14F-4D97-AF65-F5344CB8AC3E}">
        <p14:creationId xmlns:p14="http://schemas.microsoft.com/office/powerpoint/2010/main" val="3788712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r>
              <a:rPr lang="en-US" altLang="zh-TW" smtClean="0"/>
              <a:t>Feb. 2019</a:t>
            </a:r>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8C00C658-7D5C-4B4E-BBF7-4EE267FA3875}" type="slidenum">
              <a:rPr lang="zh-TW" altLang="en-US" smtClean="0"/>
              <a:t>‹#›</a:t>
            </a:fld>
            <a:endParaRPr lang="zh-TW" altLang="en-US"/>
          </a:p>
        </p:txBody>
      </p:sp>
    </p:spTree>
    <p:extLst>
      <p:ext uri="{BB962C8B-B14F-4D97-AF65-F5344CB8AC3E}">
        <p14:creationId xmlns:p14="http://schemas.microsoft.com/office/powerpoint/2010/main" val="1657135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Date Placeholder 4"/>
          <p:cNvSpPr>
            <a:spLocks noGrp="1"/>
          </p:cNvSpPr>
          <p:nvPr>
            <p:ph type="dt" sz="half" idx="10"/>
          </p:nvPr>
        </p:nvSpPr>
        <p:spPr/>
        <p:txBody>
          <a:bodyPr/>
          <a:lstStyle/>
          <a:p>
            <a:r>
              <a:rPr lang="en-US" altLang="zh-TW" smtClean="0"/>
              <a:t>Feb. 2019</a:t>
            </a:r>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8C00C658-7D5C-4B4E-BBF7-4EE267FA3875}" type="slidenum">
              <a:rPr lang="zh-TW" altLang="en-US" smtClean="0"/>
              <a:t>‹#›</a:t>
            </a:fld>
            <a:endParaRPr lang="zh-TW" altLang="en-US"/>
          </a:p>
        </p:txBody>
      </p:sp>
    </p:spTree>
    <p:extLst>
      <p:ext uri="{BB962C8B-B14F-4D97-AF65-F5344CB8AC3E}">
        <p14:creationId xmlns:p14="http://schemas.microsoft.com/office/powerpoint/2010/main" val="3990124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TW" smtClean="0"/>
              <a:t>Feb. 2019</a:t>
            </a:r>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00C658-7D5C-4B4E-BBF7-4EE267FA3875}" type="slidenum">
              <a:rPr lang="zh-TW" altLang="en-US" smtClean="0"/>
              <a:t>‹#›</a:t>
            </a:fld>
            <a:endParaRPr lang="zh-TW" altLang="en-US"/>
          </a:p>
        </p:txBody>
      </p:sp>
    </p:spTree>
    <p:extLst>
      <p:ext uri="{BB962C8B-B14F-4D97-AF65-F5344CB8AC3E}">
        <p14:creationId xmlns:p14="http://schemas.microsoft.com/office/powerpoint/2010/main" val="9413303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1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 Id="rId4" Type="http://schemas.openxmlformats.org/officeDocument/2006/relationships/image" Target="../media/image91.png"/></Relationships>
</file>

<file path=ppt/slides/_rels/slide1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emf"/><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1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emf"/><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2.xml"/><Relationship Id="rId5" Type="http://schemas.openxmlformats.org/officeDocument/2006/relationships/image" Target="../media/image107.png"/><Relationship Id="rId4" Type="http://schemas.openxmlformats.org/officeDocument/2006/relationships/image" Target="../media/image106.png"/></Relationships>
</file>

<file path=ppt/slides/_rels/slide1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8.png"/><Relationship Id="rId7" Type="http://schemas.openxmlformats.org/officeDocument/2006/relationships/image" Target="../media/image110.jpeg"/><Relationship Id="rId2" Type="http://schemas.openxmlformats.org/officeDocument/2006/relationships/image" Target="../media/image103.png"/><Relationship Id="rId1" Type="http://schemas.openxmlformats.org/officeDocument/2006/relationships/slideLayout" Target="../slideLayouts/slideLayout1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9.png"/></Relationships>
</file>

<file path=ppt/slides/_rels/slide18.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18" Type="http://schemas.openxmlformats.org/officeDocument/2006/relationships/image" Target="../media/image127.png"/><Relationship Id="rId3" Type="http://schemas.openxmlformats.org/officeDocument/2006/relationships/image" Target="../media/image56.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26.png"/><Relationship Id="rId2" Type="http://schemas.openxmlformats.org/officeDocument/2006/relationships/image" Target="../media/image112.png"/><Relationship Id="rId16" Type="http://schemas.openxmlformats.org/officeDocument/2006/relationships/image" Target="../media/image125.png"/><Relationship Id="rId1" Type="http://schemas.openxmlformats.org/officeDocument/2006/relationships/slideLayout" Target="../slideLayouts/slideLayout12.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5" Type="http://schemas.openxmlformats.org/officeDocument/2006/relationships/image" Target="../media/image12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s>
</file>

<file path=ppt/slides/_rels/slide19.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18" Type="http://schemas.openxmlformats.org/officeDocument/2006/relationships/image" Target="../media/image143.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png"/><Relationship Id="rId17" Type="http://schemas.openxmlformats.org/officeDocument/2006/relationships/image" Target="../media/image142.png"/><Relationship Id="rId2" Type="http://schemas.openxmlformats.org/officeDocument/2006/relationships/image" Target="../media/image113.png"/><Relationship Id="rId16" Type="http://schemas.openxmlformats.org/officeDocument/2006/relationships/image" Target="../media/image141.png"/><Relationship Id="rId1" Type="http://schemas.openxmlformats.org/officeDocument/2006/relationships/slideLayout" Target="../slideLayouts/slideLayout12.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5" Type="http://schemas.openxmlformats.org/officeDocument/2006/relationships/image" Target="../media/image14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35.png"/><Relationship Id="rId18" Type="http://schemas.openxmlformats.org/officeDocument/2006/relationships/image" Target="../media/image153.png"/><Relationship Id="rId3" Type="http://schemas.openxmlformats.org/officeDocument/2006/relationships/image" Target="../media/image145.png"/><Relationship Id="rId7" Type="http://schemas.openxmlformats.org/officeDocument/2006/relationships/image" Target="../media/image129.png"/><Relationship Id="rId12" Type="http://schemas.openxmlformats.org/officeDocument/2006/relationships/image" Target="../media/image134.png"/><Relationship Id="rId17" Type="http://schemas.openxmlformats.org/officeDocument/2006/relationships/image" Target="../media/image152.png"/><Relationship Id="rId2" Type="http://schemas.openxmlformats.org/officeDocument/2006/relationships/image" Target="../media/image144.png"/><Relationship Id="rId16" Type="http://schemas.openxmlformats.org/officeDocument/2006/relationships/image" Target="../media/image151.png"/><Relationship Id="rId1" Type="http://schemas.openxmlformats.org/officeDocument/2006/relationships/slideLayout" Target="../slideLayouts/slideLayout12.xml"/><Relationship Id="rId6" Type="http://schemas.openxmlformats.org/officeDocument/2006/relationships/image" Target="../media/image56.png"/><Relationship Id="rId11" Type="http://schemas.openxmlformats.org/officeDocument/2006/relationships/image" Target="../media/image133.png"/><Relationship Id="rId5" Type="http://schemas.openxmlformats.org/officeDocument/2006/relationships/image" Target="../media/image147.png"/><Relationship Id="rId15" Type="http://schemas.openxmlformats.org/officeDocument/2006/relationships/image" Target="../media/image150.png"/><Relationship Id="rId10" Type="http://schemas.openxmlformats.org/officeDocument/2006/relationships/image" Target="../media/image132.png"/><Relationship Id="rId4" Type="http://schemas.openxmlformats.org/officeDocument/2006/relationships/image" Target="../media/image146.png"/><Relationship Id="rId9" Type="http://schemas.openxmlformats.org/officeDocument/2006/relationships/image" Target="../media/image131.png"/><Relationship Id="rId14" Type="http://schemas.openxmlformats.org/officeDocument/2006/relationships/image" Target="../media/image14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18.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15669" y="1171463"/>
            <a:ext cx="8155021" cy="1874521"/>
          </a:xfrm>
        </p:spPr>
        <p:txBody>
          <a:bodyPr>
            <a:normAutofit/>
          </a:bodyPr>
          <a:lstStyle/>
          <a:p>
            <a:r>
              <a:rPr lang="en-US" altLang="zh-TW" sz="4050" dirty="0">
                <a:latin typeface="Arial" panose="020B0604020202020204" pitchFamily="34" charset="0"/>
                <a:cs typeface="Arial" panose="020B0604020202020204" pitchFamily="34" charset="0"/>
              </a:rPr>
              <a:t>Implementing JPA in the TASEH Axion Detection Chain</a:t>
            </a:r>
            <a:endParaRPr lang="zh-TW" altLang="en-US" sz="4050" dirty="0">
              <a:latin typeface="Arial" panose="020B0604020202020204" pitchFamily="34" charset="0"/>
              <a:cs typeface="Arial" panose="020B0604020202020204" pitchFamily="34" charset="0"/>
            </a:endParaRPr>
          </a:p>
        </p:txBody>
      </p:sp>
      <p:sp>
        <p:nvSpPr>
          <p:cNvPr id="3" name="副標題 2"/>
          <p:cNvSpPr>
            <a:spLocks noGrp="1"/>
          </p:cNvSpPr>
          <p:nvPr>
            <p:ph type="subTitle" idx="1"/>
          </p:nvPr>
        </p:nvSpPr>
        <p:spPr>
          <a:xfrm>
            <a:off x="1167913" y="3379083"/>
            <a:ext cx="6858000" cy="1377093"/>
          </a:xfrm>
        </p:spPr>
        <p:txBody>
          <a:bodyPr>
            <a:noAutofit/>
          </a:bodyPr>
          <a:lstStyle/>
          <a:p>
            <a:r>
              <a:rPr lang="zh-TW" altLang="en-US" sz="1350" b="1" dirty="0">
                <a:latin typeface="Arial" panose="020B0604020202020204" pitchFamily="34" charset="0"/>
                <a:cs typeface="Arial" panose="020B0604020202020204" pitchFamily="34" charset="0"/>
              </a:rPr>
              <a:t>洪偉晟 </a:t>
            </a:r>
            <a:r>
              <a:rPr lang="en-US" altLang="zh-TW" sz="1350" b="1" dirty="0">
                <a:latin typeface="Arial" panose="020B0604020202020204" pitchFamily="34" charset="0"/>
                <a:cs typeface="Arial" panose="020B0604020202020204" pitchFamily="34" charset="0"/>
              </a:rPr>
              <a:t>(Wei-Cheng Hung</a:t>
            </a:r>
            <a:r>
              <a:rPr lang="en-US" altLang="zh-TW" sz="1350" b="1" dirty="0" smtClean="0">
                <a:latin typeface="Arial" panose="020B0604020202020204" pitchFamily="34" charset="0"/>
                <a:cs typeface="Arial" panose="020B0604020202020204" pitchFamily="34" charset="0"/>
              </a:rPr>
              <a:t>),</a:t>
            </a:r>
            <a:r>
              <a:rPr lang="zh-TW" altLang="en-US" sz="1350" b="1" dirty="0" smtClean="0">
                <a:latin typeface="Arial" panose="020B0604020202020204" pitchFamily="34" charset="0"/>
                <a:cs typeface="Arial" panose="020B0604020202020204" pitchFamily="34" charset="0"/>
              </a:rPr>
              <a:t>張景陽 </a:t>
            </a:r>
            <a:r>
              <a:rPr lang="en-US" altLang="zh-TW" sz="1350" b="1" dirty="0" smtClean="0">
                <a:latin typeface="Arial" panose="020B0604020202020204" pitchFamily="34" charset="0"/>
                <a:cs typeface="Arial" panose="020B0604020202020204" pitchFamily="34" charset="0"/>
              </a:rPr>
              <a:t>(Jing-Yang Chang)</a:t>
            </a:r>
          </a:p>
          <a:p>
            <a:r>
              <a:rPr lang="en-US" altLang="zh-TW" sz="1350" dirty="0" smtClean="0">
                <a:latin typeface="Arial" panose="020B0604020202020204" pitchFamily="34" charset="0"/>
                <a:cs typeface="Arial" panose="020B0604020202020204" pitchFamily="34" charset="0"/>
              </a:rPr>
              <a:t>Advisor : </a:t>
            </a:r>
            <a:r>
              <a:rPr lang="zh-TW" altLang="en-US" sz="1350" b="1" dirty="0" smtClean="0">
                <a:latin typeface="Arial" panose="020B0604020202020204" pitchFamily="34" charset="0"/>
                <a:cs typeface="Arial" panose="020B0604020202020204" pitchFamily="34" charset="0"/>
              </a:rPr>
              <a:t>陳永富</a:t>
            </a:r>
            <a:r>
              <a:rPr lang="en-US" altLang="zh-TW" sz="1350" b="1" dirty="0" smtClean="0">
                <a:latin typeface="Arial" panose="020B0604020202020204" pitchFamily="34" charset="0"/>
                <a:cs typeface="Arial" panose="020B0604020202020204" pitchFamily="34" charset="0"/>
              </a:rPr>
              <a:t>(Yung-Fu Chen), </a:t>
            </a:r>
            <a:r>
              <a:rPr lang="zh-TW" altLang="en-US" sz="1350" b="1" dirty="0" smtClean="0">
                <a:latin typeface="Arial" panose="020B0604020202020204" pitchFamily="34" charset="0"/>
                <a:cs typeface="Arial" panose="020B0604020202020204" pitchFamily="34" charset="0"/>
              </a:rPr>
              <a:t>張元翰</a:t>
            </a:r>
            <a:r>
              <a:rPr lang="en-US" altLang="zh-TW" sz="1350" b="1" dirty="0" smtClean="0">
                <a:latin typeface="Arial" panose="020B0604020202020204" pitchFamily="34" charset="0"/>
                <a:cs typeface="Arial" panose="020B0604020202020204" pitchFamily="34" charset="0"/>
              </a:rPr>
              <a:t>(Yuan-Hann Chang)</a:t>
            </a:r>
          </a:p>
          <a:p>
            <a:r>
              <a:rPr lang="en-US" altLang="zh-TW" sz="1200" dirty="0" smtClean="0">
                <a:latin typeface="Arial" panose="020B0604020202020204" pitchFamily="34" charset="0"/>
                <a:cs typeface="Arial" panose="020B0604020202020204" pitchFamily="34" charset="0"/>
              </a:rPr>
              <a:t>JPAs </a:t>
            </a:r>
            <a:r>
              <a:rPr lang="en-US" altLang="zh-TW" sz="1200" dirty="0">
                <a:latin typeface="Arial" panose="020B0604020202020204" pitchFamily="34" charset="0"/>
                <a:cs typeface="Arial" panose="020B0604020202020204" pitchFamily="34" charset="0"/>
              </a:rPr>
              <a:t>team </a:t>
            </a:r>
            <a:r>
              <a:rPr lang="en-US" altLang="zh-TW" sz="1200" dirty="0">
                <a:latin typeface="Arial" panose="020B0604020202020204" pitchFamily="34" charset="0"/>
                <a:cs typeface="Arial" panose="020B0604020202020204" pitchFamily="34" charset="0"/>
              </a:rPr>
              <a:t>,Low Temperature Physics Lab, NCU</a:t>
            </a:r>
          </a:p>
          <a:p>
            <a:r>
              <a:rPr lang="en-US" altLang="zh-TW" sz="1200" dirty="0">
                <a:latin typeface="Arial" panose="020B0604020202020204" pitchFamily="34" charset="0"/>
                <a:cs typeface="Arial" panose="020B0604020202020204" pitchFamily="34" charset="0"/>
              </a:rPr>
              <a:t>Taiwan Axion Search Experiment with </a:t>
            </a:r>
            <a:r>
              <a:rPr lang="en-US" altLang="zh-TW" sz="1200" dirty="0" err="1">
                <a:latin typeface="Arial" panose="020B0604020202020204" pitchFamily="34" charset="0"/>
                <a:cs typeface="Arial" panose="020B0604020202020204" pitchFamily="34" charset="0"/>
              </a:rPr>
              <a:t>Haloscope</a:t>
            </a:r>
            <a:r>
              <a:rPr lang="en-US" altLang="zh-TW" sz="1200" dirty="0">
                <a:latin typeface="Arial" panose="020B0604020202020204" pitchFamily="34" charset="0"/>
                <a:cs typeface="Arial" panose="020B0604020202020204" pitchFamily="34" charset="0"/>
              </a:rPr>
              <a:t>, NCU&amp;AS</a:t>
            </a:r>
            <a:endParaRPr lang="en-US" altLang="zh-TW"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46300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70F7F6EE-5D45-4C77-8C08-2AADAC8FAD62}"/>
              </a:ext>
            </a:extLst>
          </p:cNvPr>
          <p:cNvSpPr>
            <a:spLocks noGrp="1"/>
          </p:cNvSpPr>
          <p:nvPr>
            <p:ph type="dt" sz="half" idx="10"/>
          </p:nvPr>
        </p:nvSpPr>
        <p:spPr/>
        <p:txBody>
          <a:bodyPr/>
          <a:lstStyle/>
          <a:p>
            <a:r>
              <a:rPr lang="en-US" altLang="zh-TW" dirty="0"/>
              <a:t>2023</a:t>
            </a:r>
            <a:endParaRPr lang="zh-TW" altLang="en-US" dirty="0"/>
          </a:p>
        </p:txBody>
      </p:sp>
      <p:sp>
        <p:nvSpPr>
          <p:cNvPr id="3" name="投影片編號版面配置區 2">
            <a:extLst>
              <a:ext uri="{FF2B5EF4-FFF2-40B4-BE49-F238E27FC236}">
                <a16:creationId xmlns:a16="http://schemas.microsoft.com/office/drawing/2014/main" id="{FE5A08AD-075B-4820-80C0-C71DB6796540}"/>
              </a:ext>
            </a:extLst>
          </p:cNvPr>
          <p:cNvSpPr>
            <a:spLocks noGrp="1"/>
          </p:cNvSpPr>
          <p:nvPr>
            <p:ph type="sldNum" sz="quarter" idx="12"/>
          </p:nvPr>
        </p:nvSpPr>
        <p:spPr/>
        <p:txBody>
          <a:bodyPr/>
          <a:lstStyle/>
          <a:p>
            <a:pPr algn="l"/>
            <a:fld id="{8C00C658-7D5C-4B4E-BBF7-4EE267FA3875}" type="slidenum">
              <a:rPr lang="zh-TW" altLang="en-US" smtClean="0"/>
              <a:pPr algn="l"/>
              <a:t>10</a:t>
            </a:fld>
            <a:endParaRPr lang="zh-TW" altLang="en-US" dirty="0"/>
          </a:p>
        </p:txBody>
      </p:sp>
      <p:sp>
        <p:nvSpPr>
          <p:cNvPr id="4" name="標題 3">
            <a:extLst>
              <a:ext uri="{FF2B5EF4-FFF2-40B4-BE49-F238E27FC236}">
                <a16:creationId xmlns:a16="http://schemas.microsoft.com/office/drawing/2014/main" id="{06DD8C0B-D980-462C-A724-59CFEDE1DB13}"/>
              </a:ext>
            </a:extLst>
          </p:cNvPr>
          <p:cNvSpPr>
            <a:spLocks noGrp="1"/>
          </p:cNvSpPr>
          <p:nvPr>
            <p:ph type="title"/>
          </p:nvPr>
        </p:nvSpPr>
        <p:spPr/>
        <p:txBody>
          <a:bodyPr/>
          <a:lstStyle/>
          <a:p>
            <a:r>
              <a:rPr lang="en-US" altLang="zh-TW" dirty="0"/>
              <a:t>All E-beam Lithography </a:t>
            </a:r>
            <a:endParaRPr lang="zh-TW" altLang="en-US" dirty="0"/>
          </a:p>
        </p:txBody>
      </p:sp>
      <p:grpSp>
        <p:nvGrpSpPr>
          <p:cNvPr id="5" name="群組 4">
            <a:extLst>
              <a:ext uri="{FF2B5EF4-FFF2-40B4-BE49-F238E27FC236}">
                <a16:creationId xmlns:a16="http://schemas.microsoft.com/office/drawing/2014/main" id="{342F59EB-224A-4675-97E1-93CBC239DDB9}"/>
              </a:ext>
            </a:extLst>
          </p:cNvPr>
          <p:cNvGrpSpPr/>
          <p:nvPr/>
        </p:nvGrpSpPr>
        <p:grpSpPr>
          <a:xfrm>
            <a:off x="630255" y="2404230"/>
            <a:ext cx="7751782" cy="1222502"/>
            <a:chOff x="960544" y="1642703"/>
            <a:chExt cx="10335709" cy="1630002"/>
          </a:xfrm>
        </p:grpSpPr>
        <p:grpSp>
          <p:nvGrpSpPr>
            <p:cNvPr id="6" name="群組 5">
              <a:extLst>
                <a:ext uri="{FF2B5EF4-FFF2-40B4-BE49-F238E27FC236}">
                  <a16:creationId xmlns:a16="http://schemas.microsoft.com/office/drawing/2014/main" id="{14D641BD-B3EA-4ACB-B6BB-8BFC5FF0F83D}"/>
                </a:ext>
              </a:extLst>
            </p:cNvPr>
            <p:cNvGrpSpPr/>
            <p:nvPr/>
          </p:nvGrpSpPr>
          <p:grpSpPr>
            <a:xfrm>
              <a:off x="9749587" y="1684371"/>
              <a:ext cx="1546666" cy="1546666"/>
              <a:chOff x="3404825" y="943977"/>
              <a:chExt cx="3600000" cy="3600000"/>
            </a:xfrm>
          </p:grpSpPr>
          <p:sp>
            <p:nvSpPr>
              <p:cNvPr id="21" name="矩形 20">
                <a:extLst>
                  <a:ext uri="{FF2B5EF4-FFF2-40B4-BE49-F238E27FC236}">
                    <a16:creationId xmlns:a16="http://schemas.microsoft.com/office/drawing/2014/main" id="{6FDA4CEB-30B8-4711-9645-9973AF71682C}"/>
                  </a:ext>
                </a:extLst>
              </p:cNvPr>
              <p:cNvSpPr/>
              <p:nvPr/>
            </p:nvSpPr>
            <p:spPr>
              <a:xfrm>
                <a:off x="3404825" y="943977"/>
                <a:ext cx="3600000" cy="3600000"/>
              </a:xfrm>
              <a:prstGeom prst="rect">
                <a:avLst/>
              </a:prstGeom>
              <a:solidFill>
                <a:schemeClr val="bg2"/>
              </a:solidFill>
              <a:ln>
                <a:noFill/>
              </a:ln>
              <a:scene3d>
                <a:camera prst="isometricTopUp"/>
                <a:lightRig rig="threePt" dir="t"/>
              </a:scene3d>
              <a:sp3d>
                <a:bevelT w="12700" h="1270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350"/>
              </a:p>
            </p:txBody>
          </p:sp>
          <p:pic>
            <p:nvPicPr>
              <p:cNvPr id="22" name="圖片 21">
                <a:extLst>
                  <a:ext uri="{FF2B5EF4-FFF2-40B4-BE49-F238E27FC236}">
                    <a16:creationId xmlns:a16="http://schemas.microsoft.com/office/drawing/2014/main" id="{3BC7AA97-5A43-46A9-87B7-B124EDBF5863}"/>
                  </a:ext>
                </a:extLst>
              </p:cNvPr>
              <p:cNvPicPr>
                <a:picLocks noChangeAspect="1"/>
              </p:cNvPicPr>
              <p:nvPr/>
            </p:nvPicPr>
            <p:blipFill rotWithShape="1">
              <a:blip r:embed="rId2">
                <a:clrChange>
                  <a:clrFrom>
                    <a:srgbClr val="FFFFFF"/>
                  </a:clrFrom>
                  <a:clrTo>
                    <a:srgbClr val="FFFFFF">
                      <a:alpha val="0"/>
                    </a:srgbClr>
                  </a:clrTo>
                </a:clrChange>
              </a:blip>
              <a:srcRect l="30177" r="13875"/>
              <a:stretch/>
            </p:blipFill>
            <p:spPr>
              <a:xfrm>
                <a:off x="3404825" y="943977"/>
                <a:ext cx="3600000" cy="3600000"/>
              </a:xfrm>
              <a:prstGeom prst="rect">
                <a:avLst/>
              </a:prstGeom>
              <a:scene3d>
                <a:camera prst="isometricTopUp"/>
                <a:lightRig rig="threePt" dir="t"/>
              </a:scene3d>
            </p:spPr>
          </p:pic>
        </p:grpSp>
        <p:grpSp>
          <p:nvGrpSpPr>
            <p:cNvPr id="7" name="群組 6">
              <a:extLst>
                <a:ext uri="{FF2B5EF4-FFF2-40B4-BE49-F238E27FC236}">
                  <a16:creationId xmlns:a16="http://schemas.microsoft.com/office/drawing/2014/main" id="{D2028B92-6D28-40D2-B1A4-AEE4A82D03FD}"/>
                </a:ext>
              </a:extLst>
            </p:cNvPr>
            <p:cNvGrpSpPr/>
            <p:nvPr/>
          </p:nvGrpSpPr>
          <p:grpSpPr>
            <a:xfrm>
              <a:off x="6819906" y="1684371"/>
              <a:ext cx="1546666" cy="1546666"/>
              <a:chOff x="2599338" y="1319455"/>
              <a:chExt cx="3600000" cy="3600000"/>
            </a:xfrm>
          </p:grpSpPr>
          <p:sp>
            <p:nvSpPr>
              <p:cNvPr id="17" name="矩形 16">
                <a:extLst>
                  <a:ext uri="{FF2B5EF4-FFF2-40B4-BE49-F238E27FC236}">
                    <a16:creationId xmlns:a16="http://schemas.microsoft.com/office/drawing/2014/main" id="{C66F42FD-D70D-44DD-AFBF-607D9739CBA1}"/>
                  </a:ext>
                </a:extLst>
              </p:cNvPr>
              <p:cNvSpPr/>
              <p:nvPr/>
            </p:nvSpPr>
            <p:spPr>
              <a:xfrm>
                <a:off x="2599338" y="1319455"/>
                <a:ext cx="3600000" cy="3600000"/>
              </a:xfrm>
              <a:prstGeom prst="rect">
                <a:avLst/>
              </a:prstGeom>
              <a:solidFill>
                <a:schemeClr val="bg2"/>
              </a:solidFill>
              <a:ln>
                <a:noFill/>
              </a:ln>
              <a:scene3d>
                <a:camera prst="isometricTopUp"/>
                <a:lightRig rig="threePt" dir="t"/>
              </a:scene3d>
              <a:sp3d>
                <a:bevelT w="12700" h="1270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350"/>
              </a:p>
            </p:txBody>
          </p:sp>
          <p:sp>
            <p:nvSpPr>
              <p:cNvPr id="18" name="矩形 17">
                <a:extLst>
                  <a:ext uri="{FF2B5EF4-FFF2-40B4-BE49-F238E27FC236}">
                    <a16:creationId xmlns:a16="http://schemas.microsoft.com/office/drawing/2014/main" id="{B1264154-2349-419C-B5AA-1932B35AA3DF}"/>
                  </a:ext>
                </a:extLst>
              </p:cNvPr>
              <p:cNvSpPr/>
              <p:nvPr/>
            </p:nvSpPr>
            <p:spPr>
              <a:xfrm>
                <a:off x="2599338" y="1319455"/>
                <a:ext cx="3600000" cy="3600000"/>
              </a:xfrm>
              <a:prstGeom prst="rect">
                <a:avLst/>
              </a:prstGeom>
              <a:solidFill>
                <a:srgbClr val="CD3F27">
                  <a:alpha val="70000"/>
                </a:srgbClr>
              </a:soli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pic>
            <p:nvPicPr>
              <p:cNvPr id="19" name="圖片 18">
                <a:extLst>
                  <a:ext uri="{FF2B5EF4-FFF2-40B4-BE49-F238E27FC236}">
                    <a16:creationId xmlns:a16="http://schemas.microsoft.com/office/drawing/2014/main" id="{6273ADEE-E4F5-4848-A062-D9D624BB665F}"/>
                  </a:ext>
                </a:extLst>
              </p:cNvPr>
              <p:cNvPicPr>
                <a:picLocks noChangeAspect="1"/>
              </p:cNvPicPr>
              <p:nvPr/>
            </p:nvPicPr>
            <p:blipFill rotWithShape="1">
              <a:blip r:embed="rId3">
                <a:clrChange>
                  <a:clrFrom>
                    <a:srgbClr val="FFFFFF"/>
                  </a:clrFrom>
                  <a:clrTo>
                    <a:srgbClr val="FFFFFF">
                      <a:alpha val="0"/>
                    </a:srgbClr>
                  </a:clrTo>
                </a:clrChange>
              </a:blip>
              <a:srcRect l="21865" r="21865"/>
              <a:stretch/>
            </p:blipFill>
            <p:spPr>
              <a:xfrm>
                <a:off x="2599338" y="1319455"/>
                <a:ext cx="3600000" cy="3600000"/>
              </a:xfrm>
              <a:prstGeom prst="rect">
                <a:avLst/>
              </a:prstGeom>
              <a:scene3d>
                <a:camera prst="isometricTopUp"/>
                <a:lightRig rig="threePt" dir="t"/>
              </a:scene3d>
            </p:spPr>
          </p:pic>
          <p:sp>
            <p:nvSpPr>
              <p:cNvPr id="20" name="矩形 19">
                <a:extLst>
                  <a:ext uri="{FF2B5EF4-FFF2-40B4-BE49-F238E27FC236}">
                    <a16:creationId xmlns:a16="http://schemas.microsoft.com/office/drawing/2014/main" id="{A740752E-180F-4F67-BB98-7CAE99724397}"/>
                  </a:ext>
                </a:extLst>
              </p:cNvPr>
              <p:cNvSpPr/>
              <p:nvPr/>
            </p:nvSpPr>
            <p:spPr>
              <a:xfrm>
                <a:off x="2599338" y="1319455"/>
                <a:ext cx="3600000" cy="3600000"/>
              </a:xfrm>
              <a:prstGeom prst="rect">
                <a:avLst/>
              </a:prstGeom>
              <a:solidFill>
                <a:srgbClr val="40E05B">
                  <a:alpha val="70000"/>
                </a:srgbClr>
              </a:soli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p:grpSp>
          <p:nvGrpSpPr>
            <p:cNvPr id="8" name="群組 7">
              <a:extLst>
                <a:ext uri="{FF2B5EF4-FFF2-40B4-BE49-F238E27FC236}">
                  <a16:creationId xmlns:a16="http://schemas.microsoft.com/office/drawing/2014/main" id="{168110A6-6ADA-46E7-B0EB-C92A20AF3AAA}"/>
                </a:ext>
              </a:extLst>
            </p:cNvPr>
            <p:cNvGrpSpPr/>
            <p:nvPr/>
          </p:nvGrpSpPr>
          <p:grpSpPr>
            <a:xfrm>
              <a:off x="3890225" y="1684371"/>
              <a:ext cx="1546666" cy="1546666"/>
              <a:chOff x="2477418" y="1565267"/>
              <a:chExt cx="3600000" cy="3600000"/>
            </a:xfrm>
          </p:grpSpPr>
          <p:sp>
            <p:nvSpPr>
              <p:cNvPr id="13" name="矩形 12">
                <a:extLst>
                  <a:ext uri="{FF2B5EF4-FFF2-40B4-BE49-F238E27FC236}">
                    <a16:creationId xmlns:a16="http://schemas.microsoft.com/office/drawing/2014/main" id="{17F599C2-3711-4AC9-B194-20F67D7AFF22}"/>
                  </a:ext>
                </a:extLst>
              </p:cNvPr>
              <p:cNvSpPr/>
              <p:nvPr/>
            </p:nvSpPr>
            <p:spPr>
              <a:xfrm>
                <a:off x="2477418" y="1565267"/>
                <a:ext cx="3600000" cy="3600000"/>
              </a:xfrm>
              <a:prstGeom prst="rect">
                <a:avLst/>
              </a:prstGeom>
              <a:solidFill>
                <a:schemeClr val="bg2"/>
              </a:solidFill>
              <a:ln>
                <a:noFill/>
              </a:ln>
              <a:scene3d>
                <a:camera prst="isometricTopUp"/>
                <a:lightRig rig="threePt" dir="t"/>
              </a:scene3d>
              <a:sp3d>
                <a:bevelT w="12700" h="1270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350"/>
              </a:p>
            </p:txBody>
          </p:sp>
          <p:sp>
            <p:nvSpPr>
              <p:cNvPr id="14" name="矩形 13">
                <a:extLst>
                  <a:ext uri="{FF2B5EF4-FFF2-40B4-BE49-F238E27FC236}">
                    <a16:creationId xmlns:a16="http://schemas.microsoft.com/office/drawing/2014/main" id="{3BC22C39-1112-454F-A39B-52EA430C4C05}"/>
                  </a:ext>
                </a:extLst>
              </p:cNvPr>
              <p:cNvSpPr/>
              <p:nvPr/>
            </p:nvSpPr>
            <p:spPr>
              <a:xfrm>
                <a:off x="2477418" y="1565267"/>
                <a:ext cx="3600000" cy="3600000"/>
              </a:xfrm>
              <a:prstGeom prst="rect">
                <a:avLst/>
              </a:prstGeom>
              <a:solidFill>
                <a:srgbClr val="CD3F27">
                  <a:alpha val="70000"/>
                </a:srgbClr>
              </a:soli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pic>
            <p:nvPicPr>
              <p:cNvPr id="15" name="圖片 14">
                <a:extLst>
                  <a:ext uri="{FF2B5EF4-FFF2-40B4-BE49-F238E27FC236}">
                    <a16:creationId xmlns:a16="http://schemas.microsoft.com/office/drawing/2014/main" id="{EDEAB4CC-0C9B-42D9-9A35-27CF198EEBC3}"/>
                  </a:ext>
                </a:extLst>
              </p:cNvPr>
              <p:cNvPicPr>
                <a:picLocks noChangeAspect="1"/>
              </p:cNvPicPr>
              <p:nvPr/>
            </p:nvPicPr>
            <p:blipFill rotWithShape="1">
              <a:blip r:embed="rId4">
                <a:clrChange>
                  <a:clrFrom>
                    <a:srgbClr val="FFFFFF"/>
                  </a:clrFrom>
                  <a:clrTo>
                    <a:srgbClr val="FFFFFF">
                      <a:alpha val="0"/>
                    </a:srgbClr>
                  </a:clrTo>
                </a:clrChange>
              </a:blip>
              <a:srcRect l="22139" r="22139"/>
              <a:stretch/>
            </p:blipFill>
            <p:spPr>
              <a:xfrm>
                <a:off x="2477418" y="1565267"/>
                <a:ext cx="3600000" cy="3600000"/>
              </a:xfrm>
              <a:prstGeom prst="rect">
                <a:avLst/>
              </a:prstGeom>
              <a:scene3d>
                <a:camera prst="isometricTopUp"/>
                <a:lightRig rig="threePt" dir="t"/>
              </a:scene3d>
            </p:spPr>
          </p:pic>
          <p:sp>
            <p:nvSpPr>
              <p:cNvPr id="16" name="矩形 15">
                <a:extLst>
                  <a:ext uri="{FF2B5EF4-FFF2-40B4-BE49-F238E27FC236}">
                    <a16:creationId xmlns:a16="http://schemas.microsoft.com/office/drawing/2014/main" id="{459C0C20-8066-4D92-BE88-E0AF16B7D288}"/>
                  </a:ext>
                </a:extLst>
              </p:cNvPr>
              <p:cNvSpPr/>
              <p:nvPr/>
            </p:nvSpPr>
            <p:spPr>
              <a:xfrm>
                <a:off x="2477418" y="1565267"/>
                <a:ext cx="3600000" cy="3600000"/>
              </a:xfrm>
              <a:prstGeom prst="rect">
                <a:avLst/>
              </a:prstGeom>
              <a:solidFill>
                <a:srgbClr val="40E05B">
                  <a:alpha val="70000"/>
                </a:srgbClr>
              </a:soli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p:grpSp>
          <p:nvGrpSpPr>
            <p:cNvPr id="9" name="群組 8">
              <a:extLst>
                <a:ext uri="{FF2B5EF4-FFF2-40B4-BE49-F238E27FC236}">
                  <a16:creationId xmlns:a16="http://schemas.microsoft.com/office/drawing/2014/main" id="{79F533E4-55BF-481A-BBEF-EC66B8E4697D}"/>
                </a:ext>
              </a:extLst>
            </p:cNvPr>
            <p:cNvGrpSpPr/>
            <p:nvPr/>
          </p:nvGrpSpPr>
          <p:grpSpPr>
            <a:xfrm>
              <a:off x="960544" y="1642703"/>
              <a:ext cx="1546666" cy="1630002"/>
              <a:chOff x="5088538" y="1188524"/>
              <a:chExt cx="3600000" cy="3793967"/>
            </a:xfrm>
          </p:grpSpPr>
          <p:sp>
            <p:nvSpPr>
              <p:cNvPr id="10" name="矩形 9">
                <a:extLst>
                  <a:ext uri="{FF2B5EF4-FFF2-40B4-BE49-F238E27FC236}">
                    <a16:creationId xmlns:a16="http://schemas.microsoft.com/office/drawing/2014/main" id="{AF08DA59-1FB3-4481-A663-8FE758FE6CA1}"/>
                  </a:ext>
                </a:extLst>
              </p:cNvPr>
              <p:cNvSpPr/>
              <p:nvPr/>
            </p:nvSpPr>
            <p:spPr>
              <a:xfrm>
                <a:off x="5088538" y="1382491"/>
                <a:ext cx="3600000" cy="3600000"/>
              </a:xfrm>
              <a:prstGeom prst="rect">
                <a:avLst/>
              </a:prstGeom>
              <a:solidFill>
                <a:schemeClr val="bg2"/>
              </a:solidFill>
              <a:ln>
                <a:noFill/>
              </a:ln>
              <a:scene3d>
                <a:camera prst="isometricTopUp"/>
                <a:lightRig rig="threePt" dir="t"/>
              </a:scene3d>
              <a:sp3d>
                <a:bevelT w="12700" h="1270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350"/>
              </a:p>
            </p:txBody>
          </p:sp>
          <p:sp>
            <p:nvSpPr>
              <p:cNvPr id="11" name="矩形 10">
                <a:extLst>
                  <a:ext uri="{FF2B5EF4-FFF2-40B4-BE49-F238E27FC236}">
                    <a16:creationId xmlns:a16="http://schemas.microsoft.com/office/drawing/2014/main" id="{98D4472E-ECF9-4DC1-ACAD-4BB22E4DB92D}"/>
                  </a:ext>
                </a:extLst>
              </p:cNvPr>
              <p:cNvSpPr/>
              <p:nvPr/>
            </p:nvSpPr>
            <p:spPr>
              <a:xfrm>
                <a:off x="5088538" y="1290120"/>
                <a:ext cx="3600000" cy="3600000"/>
              </a:xfrm>
              <a:prstGeom prst="rect">
                <a:avLst/>
              </a:prstGeom>
              <a:solidFill>
                <a:srgbClr val="CD3F27">
                  <a:alpha val="70000"/>
                </a:srgbClr>
              </a:soli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2" name="矩形 11">
                <a:extLst>
                  <a:ext uri="{FF2B5EF4-FFF2-40B4-BE49-F238E27FC236}">
                    <a16:creationId xmlns:a16="http://schemas.microsoft.com/office/drawing/2014/main" id="{1EFE9493-1B77-4362-A8C7-8E35C84D12F9}"/>
                  </a:ext>
                </a:extLst>
              </p:cNvPr>
              <p:cNvSpPr/>
              <p:nvPr/>
            </p:nvSpPr>
            <p:spPr>
              <a:xfrm>
                <a:off x="5088538" y="1188524"/>
                <a:ext cx="3600000" cy="3600000"/>
              </a:xfrm>
              <a:prstGeom prst="rect">
                <a:avLst/>
              </a:prstGeom>
              <a:solidFill>
                <a:srgbClr val="40E05B">
                  <a:alpha val="70000"/>
                </a:srgbClr>
              </a:solidFill>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p:grpSp>
      <p:grpSp>
        <p:nvGrpSpPr>
          <p:cNvPr id="23" name="群組 22">
            <a:extLst>
              <a:ext uri="{FF2B5EF4-FFF2-40B4-BE49-F238E27FC236}">
                <a16:creationId xmlns:a16="http://schemas.microsoft.com/office/drawing/2014/main" id="{240B2BE3-E53B-4D3E-A819-F36B62619A87}"/>
              </a:ext>
            </a:extLst>
          </p:cNvPr>
          <p:cNvGrpSpPr/>
          <p:nvPr/>
        </p:nvGrpSpPr>
        <p:grpSpPr>
          <a:xfrm>
            <a:off x="435828" y="1574828"/>
            <a:ext cx="8140636" cy="300082"/>
            <a:chOff x="396546" y="923214"/>
            <a:chExt cx="10854181" cy="400108"/>
          </a:xfrm>
        </p:grpSpPr>
        <p:sp>
          <p:nvSpPr>
            <p:cNvPr id="24" name="文字方塊 23">
              <a:extLst>
                <a:ext uri="{FF2B5EF4-FFF2-40B4-BE49-F238E27FC236}">
                  <a16:creationId xmlns:a16="http://schemas.microsoft.com/office/drawing/2014/main" id="{65A03A41-6DE3-44C4-B032-6F733F3DBF66}"/>
                </a:ext>
              </a:extLst>
            </p:cNvPr>
            <p:cNvSpPr txBox="1"/>
            <p:nvPr/>
          </p:nvSpPr>
          <p:spPr>
            <a:xfrm>
              <a:off x="396546" y="923214"/>
              <a:ext cx="2065139" cy="400108"/>
            </a:xfrm>
            <a:prstGeom prst="rect">
              <a:avLst/>
            </a:prstGeom>
            <a:solidFill>
              <a:schemeClr val="accent1">
                <a:lumMod val="75000"/>
              </a:schemeClr>
            </a:solidFill>
          </p:spPr>
          <p:txBody>
            <a:bodyPr wrap="square" rtlCol="0">
              <a:spAutoFit/>
            </a:bodyPr>
            <a:lstStyle/>
            <a:p>
              <a:pPr algn="ctr"/>
              <a:r>
                <a:rPr lang="en-US" altLang="zh-TW" sz="1350" dirty="0">
                  <a:solidFill>
                    <a:schemeClr val="bg1"/>
                  </a:solidFill>
                </a:rPr>
                <a:t>Resist application</a:t>
              </a:r>
              <a:endParaRPr lang="zh-TW" altLang="en-US" sz="1350" dirty="0">
                <a:solidFill>
                  <a:schemeClr val="bg1"/>
                </a:solidFill>
              </a:endParaRPr>
            </a:p>
          </p:txBody>
        </p:sp>
        <p:sp>
          <p:nvSpPr>
            <p:cNvPr id="25" name="文字方塊 24">
              <a:extLst>
                <a:ext uri="{FF2B5EF4-FFF2-40B4-BE49-F238E27FC236}">
                  <a16:creationId xmlns:a16="http://schemas.microsoft.com/office/drawing/2014/main" id="{8BD679EC-F23C-48DB-A4ED-43D2BD6024EF}"/>
                </a:ext>
              </a:extLst>
            </p:cNvPr>
            <p:cNvSpPr txBox="1"/>
            <p:nvPr/>
          </p:nvSpPr>
          <p:spPr>
            <a:xfrm>
              <a:off x="3326227" y="923214"/>
              <a:ext cx="2065139" cy="400108"/>
            </a:xfrm>
            <a:prstGeom prst="rect">
              <a:avLst/>
            </a:prstGeom>
            <a:solidFill>
              <a:schemeClr val="accent1">
                <a:lumMod val="75000"/>
              </a:schemeClr>
            </a:solidFill>
          </p:spPr>
          <p:txBody>
            <a:bodyPr wrap="square" rtlCol="0">
              <a:spAutoFit/>
            </a:bodyPr>
            <a:lstStyle/>
            <a:p>
              <a:pPr algn="ctr"/>
              <a:r>
                <a:rPr lang="en-US" altLang="zh-TW" sz="1350" dirty="0">
                  <a:solidFill>
                    <a:schemeClr val="bg1"/>
                  </a:solidFill>
                </a:rPr>
                <a:t>SC</a:t>
              </a:r>
              <a:r>
                <a:rPr lang="zh-TW" altLang="en-US" sz="1350" dirty="0">
                  <a:solidFill>
                    <a:schemeClr val="bg1"/>
                  </a:solidFill>
                </a:rPr>
                <a:t> </a:t>
              </a:r>
              <a:r>
                <a:rPr lang="en-US" altLang="zh-TW" sz="1350" dirty="0">
                  <a:solidFill>
                    <a:schemeClr val="bg1"/>
                  </a:solidFill>
                </a:rPr>
                <a:t>exposure</a:t>
              </a:r>
              <a:endParaRPr lang="zh-TW" altLang="en-US" sz="1350" dirty="0">
                <a:solidFill>
                  <a:schemeClr val="bg1"/>
                </a:solidFill>
              </a:endParaRPr>
            </a:p>
          </p:txBody>
        </p:sp>
        <p:sp>
          <p:nvSpPr>
            <p:cNvPr id="26" name="文字方塊 25">
              <a:extLst>
                <a:ext uri="{FF2B5EF4-FFF2-40B4-BE49-F238E27FC236}">
                  <a16:creationId xmlns:a16="http://schemas.microsoft.com/office/drawing/2014/main" id="{A9A49B11-37AC-42DF-A849-A9D17EE6A093}"/>
                </a:ext>
              </a:extLst>
            </p:cNvPr>
            <p:cNvSpPr txBox="1"/>
            <p:nvPr/>
          </p:nvSpPr>
          <p:spPr>
            <a:xfrm>
              <a:off x="6255908" y="923214"/>
              <a:ext cx="2065139" cy="400108"/>
            </a:xfrm>
            <a:prstGeom prst="rect">
              <a:avLst/>
            </a:prstGeom>
            <a:solidFill>
              <a:schemeClr val="accent1">
                <a:lumMod val="75000"/>
              </a:schemeClr>
            </a:solidFill>
          </p:spPr>
          <p:txBody>
            <a:bodyPr wrap="square" rtlCol="0">
              <a:spAutoFit/>
            </a:bodyPr>
            <a:lstStyle/>
            <a:p>
              <a:pPr algn="ctr"/>
              <a:r>
                <a:rPr lang="en-US" altLang="zh-TW" sz="1350" dirty="0">
                  <a:solidFill>
                    <a:schemeClr val="bg1"/>
                  </a:solidFill>
                </a:rPr>
                <a:t>LC exposure</a:t>
              </a:r>
              <a:endParaRPr lang="zh-TW" altLang="en-US" sz="1350" dirty="0">
                <a:solidFill>
                  <a:schemeClr val="bg1"/>
                </a:solidFill>
              </a:endParaRPr>
            </a:p>
          </p:txBody>
        </p:sp>
        <p:sp>
          <p:nvSpPr>
            <p:cNvPr id="27" name="文字方塊 26">
              <a:extLst>
                <a:ext uri="{FF2B5EF4-FFF2-40B4-BE49-F238E27FC236}">
                  <a16:creationId xmlns:a16="http://schemas.microsoft.com/office/drawing/2014/main" id="{C5B63ED1-51D5-4C41-A16B-6CCDD24A4D46}"/>
                </a:ext>
              </a:extLst>
            </p:cNvPr>
            <p:cNvSpPr txBox="1"/>
            <p:nvPr/>
          </p:nvSpPr>
          <p:spPr>
            <a:xfrm>
              <a:off x="9185588" y="923214"/>
              <a:ext cx="2065139" cy="400108"/>
            </a:xfrm>
            <a:prstGeom prst="rect">
              <a:avLst/>
            </a:prstGeom>
            <a:solidFill>
              <a:schemeClr val="accent1">
                <a:lumMod val="75000"/>
              </a:schemeClr>
            </a:solidFill>
          </p:spPr>
          <p:txBody>
            <a:bodyPr wrap="square" rtlCol="0">
              <a:spAutoFit/>
            </a:bodyPr>
            <a:lstStyle/>
            <a:p>
              <a:pPr algn="ctr"/>
              <a:r>
                <a:rPr lang="en-US" altLang="zh-TW" sz="1350" dirty="0">
                  <a:solidFill>
                    <a:schemeClr val="bg1"/>
                  </a:solidFill>
                </a:rPr>
                <a:t>development</a:t>
              </a:r>
              <a:endParaRPr lang="zh-TW" altLang="en-US" sz="1350" dirty="0">
                <a:solidFill>
                  <a:schemeClr val="bg1"/>
                </a:solidFill>
              </a:endParaRPr>
            </a:p>
          </p:txBody>
        </p:sp>
      </p:grpSp>
      <p:sp>
        <p:nvSpPr>
          <p:cNvPr id="28" name="文字方塊 27">
            <a:extLst>
              <a:ext uri="{FF2B5EF4-FFF2-40B4-BE49-F238E27FC236}">
                <a16:creationId xmlns:a16="http://schemas.microsoft.com/office/drawing/2014/main" id="{B3F893C5-68D5-4641-900A-C7DA4B856149}"/>
              </a:ext>
            </a:extLst>
          </p:cNvPr>
          <p:cNvSpPr txBox="1"/>
          <p:nvPr/>
        </p:nvSpPr>
        <p:spPr>
          <a:xfrm>
            <a:off x="384337" y="1963071"/>
            <a:ext cx="1628106" cy="415498"/>
          </a:xfrm>
          <a:prstGeom prst="rect">
            <a:avLst/>
          </a:prstGeom>
          <a:noFill/>
        </p:spPr>
        <p:txBody>
          <a:bodyPr wrap="square" rtlCol="0">
            <a:spAutoFit/>
          </a:bodyPr>
          <a:lstStyle/>
          <a:p>
            <a:pPr marL="214313" indent="-214313">
              <a:buFont typeface="Arial" panose="020B0604020202020204" pitchFamily="34" charset="0"/>
              <a:buChar char="•"/>
            </a:pPr>
            <a:r>
              <a:rPr lang="en-US" altLang="zh-TW" sz="1050" dirty="0"/>
              <a:t>PR: AR-P 617.06</a:t>
            </a:r>
          </a:p>
          <a:p>
            <a:pPr marL="214313" indent="-214313">
              <a:buFont typeface="Arial" panose="020B0604020202020204" pitchFamily="34" charset="0"/>
              <a:buChar char="•"/>
            </a:pPr>
            <a:r>
              <a:rPr lang="en-US" altLang="zh-TW" sz="1050" dirty="0"/>
              <a:t>PR: AR-P 6200.13</a:t>
            </a:r>
            <a:endParaRPr lang="zh-TW" altLang="en-US" sz="1050" dirty="0"/>
          </a:p>
        </p:txBody>
      </p:sp>
      <p:sp>
        <p:nvSpPr>
          <p:cNvPr id="29" name="文字方塊 28">
            <a:extLst>
              <a:ext uri="{FF2B5EF4-FFF2-40B4-BE49-F238E27FC236}">
                <a16:creationId xmlns:a16="http://schemas.microsoft.com/office/drawing/2014/main" id="{BB351497-7F51-4FF8-9990-A9D9C6BD6C4E}"/>
              </a:ext>
            </a:extLst>
          </p:cNvPr>
          <p:cNvSpPr txBox="1"/>
          <p:nvPr/>
        </p:nvSpPr>
        <p:spPr>
          <a:xfrm>
            <a:off x="2580199" y="1966861"/>
            <a:ext cx="1628106" cy="415498"/>
          </a:xfrm>
          <a:prstGeom prst="rect">
            <a:avLst/>
          </a:prstGeom>
          <a:noFill/>
        </p:spPr>
        <p:txBody>
          <a:bodyPr wrap="square" rtlCol="0">
            <a:spAutoFit/>
          </a:bodyPr>
          <a:lstStyle/>
          <a:p>
            <a:pPr marL="214313" indent="-214313">
              <a:buFont typeface="Arial" panose="020B0604020202020204" pitchFamily="34" charset="0"/>
              <a:buChar char="•"/>
            </a:pPr>
            <a:r>
              <a:rPr lang="en-US" altLang="zh-TW" sz="1050" dirty="0"/>
              <a:t>Beam current: 1nA</a:t>
            </a:r>
          </a:p>
          <a:p>
            <a:pPr marL="214313" indent="-214313">
              <a:buFont typeface="Arial" panose="020B0604020202020204" pitchFamily="34" charset="0"/>
              <a:buChar char="•"/>
            </a:pPr>
            <a:r>
              <a:rPr lang="en-US" altLang="zh-TW" sz="1050" dirty="0"/>
              <a:t>Spot distance: 10nm</a:t>
            </a:r>
            <a:endParaRPr lang="zh-TW" altLang="en-US" sz="1050" dirty="0"/>
          </a:p>
        </p:txBody>
      </p:sp>
      <p:sp>
        <p:nvSpPr>
          <p:cNvPr id="30" name="文字方塊 29">
            <a:extLst>
              <a:ext uri="{FF2B5EF4-FFF2-40B4-BE49-F238E27FC236}">
                <a16:creationId xmlns:a16="http://schemas.microsoft.com/office/drawing/2014/main" id="{1D53663D-98B6-4A7F-A130-C22F6AD7EDBC}"/>
              </a:ext>
            </a:extLst>
          </p:cNvPr>
          <p:cNvSpPr txBox="1"/>
          <p:nvPr/>
        </p:nvSpPr>
        <p:spPr>
          <a:xfrm>
            <a:off x="4776061" y="1969181"/>
            <a:ext cx="1628106" cy="415498"/>
          </a:xfrm>
          <a:prstGeom prst="rect">
            <a:avLst/>
          </a:prstGeom>
          <a:noFill/>
        </p:spPr>
        <p:txBody>
          <a:bodyPr wrap="square" rtlCol="0">
            <a:spAutoFit/>
          </a:bodyPr>
          <a:lstStyle/>
          <a:p>
            <a:pPr marL="214313" indent="-214313">
              <a:buFont typeface="Arial" panose="020B0604020202020204" pitchFamily="34" charset="0"/>
              <a:buChar char="•"/>
            </a:pPr>
            <a:r>
              <a:rPr lang="en-US" altLang="zh-TW" sz="1050" dirty="0"/>
              <a:t>Beam current: 40nA</a:t>
            </a:r>
          </a:p>
          <a:p>
            <a:pPr marL="214313" indent="-214313">
              <a:buFont typeface="Arial" panose="020B0604020202020204" pitchFamily="34" charset="0"/>
              <a:buChar char="•"/>
            </a:pPr>
            <a:r>
              <a:rPr lang="en-US" altLang="zh-TW" sz="1050" dirty="0"/>
              <a:t>Spot distance: 230nm</a:t>
            </a:r>
            <a:endParaRPr lang="zh-TW" altLang="en-US" sz="1050" dirty="0"/>
          </a:p>
        </p:txBody>
      </p:sp>
      <p:sp>
        <p:nvSpPr>
          <p:cNvPr id="31" name="文字方塊 30">
            <a:extLst>
              <a:ext uri="{FF2B5EF4-FFF2-40B4-BE49-F238E27FC236}">
                <a16:creationId xmlns:a16="http://schemas.microsoft.com/office/drawing/2014/main" id="{3B1B35BB-4607-45D4-A8E4-18A469A61F4A}"/>
              </a:ext>
            </a:extLst>
          </p:cNvPr>
          <p:cNvSpPr txBox="1"/>
          <p:nvPr/>
        </p:nvSpPr>
        <p:spPr>
          <a:xfrm>
            <a:off x="7027610" y="1963071"/>
            <a:ext cx="1628106" cy="415498"/>
          </a:xfrm>
          <a:prstGeom prst="rect">
            <a:avLst/>
          </a:prstGeom>
          <a:noFill/>
        </p:spPr>
        <p:txBody>
          <a:bodyPr wrap="square" rtlCol="0">
            <a:spAutoFit/>
          </a:bodyPr>
          <a:lstStyle/>
          <a:p>
            <a:pPr marL="214313" indent="-214313">
              <a:buFont typeface="Arial" panose="020B0604020202020204" pitchFamily="34" charset="0"/>
              <a:buChar char="•"/>
            </a:pPr>
            <a:r>
              <a:rPr lang="en-US" altLang="zh-TW" sz="1050" dirty="0"/>
              <a:t>TR: AR 600-546 </a:t>
            </a:r>
          </a:p>
          <a:p>
            <a:pPr marL="214313" indent="-214313">
              <a:buFont typeface="Arial" panose="020B0604020202020204" pitchFamily="34" charset="0"/>
              <a:buChar char="•"/>
            </a:pPr>
            <a:r>
              <a:rPr lang="en-US" altLang="zh-TW" sz="1050" dirty="0"/>
              <a:t>BR: XAR 600-50/2</a:t>
            </a:r>
            <a:endParaRPr lang="zh-TW" altLang="en-US" sz="1050" dirty="0"/>
          </a:p>
        </p:txBody>
      </p:sp>
      <p:pic>
        <p:nvPicPr>
          <p:cNvPr id="2050" name="Picture 2" descr="https://www.phys.sinica.edu.tw/~qmsf/images/facilities/ELS7000.png">
            <a:extLst>
              <a:ext uri="{FF2B5EF4-FFF2-40B4-BE49-F238E27FC236}">
                <a16:creationId xmlns:a16="http://schemas.microsoft.com/office/drawing/2014/main" id="{E43FCF3A-454E-4B9B-A5F0-173D041582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446" y="3717882"/>
            <a:ext cx="2887070" cy="18747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5" name="表格 34">
            <a:extLst>
              <a:ext uri="{FF2B5EF4-FFF2-40B4-BE49-F238E27FC236}">
                <a16:creationId xmlns:a16="http://schemas.microsoft.com/office/drawing/2014/main" id="{C9019C24-44FF-4AC3-A910-AB0E84E17C91}"/>
              </a:ext>
            </a:extLst>
          </p:cNvPr>
          <p:cNvGraphicFramePr>
            <a:graphicFrameLocks noGrp="1"/>
          </p:cNvGraphicFramePr>
          <p:nvPr>
            <p:extLst/>
          </p:nvPr>
        </p:nvGraphicFramePr>
        <p:xfrm>
          <a:off x="4287694" y="3813083"/>
          <a:ext cx="4232946" cy="1691640"/>
        </p:xfrm>
        <a:graphic>
          <a:graphicData uri="http://schemas.openxmlformats.org/drawingml/2006/table">
            <a:tbl>
              <a:tblPr firstRow="1" bandRow="1">
                <a:tableStyleId>{5C22544A-7EE6-4342-B048-85BDC9FD1C3A}</a:tableStyleId>
              </a:tblPr>
              <a:tblGrid>
                <a:gridCol w="2116473">
                  <a:extLst>
                    <a:ext uri="{9D8B030D-6E8A-4147-A177-3AD203B41FA5}">
                      <a16:colId xmlns:a16="http://schemas.microsoft.com/office/drawing/2014/main" val="633872156"/>
                    </a:ext>
                  </a:extLst>
                </a:gridCol>
                <a:gridCol w="2116473">
                  <a:extLst>
                    <a:ext uri="{9D8B030D-6E8A-4147-A177-3AD203B41FA5}">
                      <a16:colId xmlns:a16="http://schemas.microsoft.com/office/drawing/2014/main" val="1959199320"/>
                    </a:ext>
                  </a:extLst>
                </a:gridCol>
              </a:tblGrid>
              <a:tr h="278130">
                <a:tc gridSpan="2">
                  <a:txBody>
                    <a:bodyPr/>
                    <a:lstStyle/>
                    <a:p>
                      <a:pPr algn="ctr"/>
                      <a:r>
                        <a:rPr lang="en-US" altLang="zh-TW" sz="1400" dirty="0" err="1">
                          <a:solidFill>
                            <a:schemeClr val="tx1"/>
                          </a:solidFill>
                        </a:rPr>
                        <a:t>Elionix</a:t>
                      </a:r>
                      <a:r>
                        <a:rPr lang="en-US" altLang="zh-TW" sz="1400" dirty="0">
                          <a:solidFill>
                            <a:schemeClr val="tx1"/>
                          </a:solidFill>
                        </a:rPr>
                        <a:t> ELS-7000</a:t>
                      </a:r>
                      <a:endParaRPr lang="zh-TW"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2246376"/>
                  </a:ext>
                </a:extLst>
              </a:tr>
              <a:tr h="278130">
                <a:tc>
                  <a:txBody>
                    <a:bodyPr/>
                    <a:lstStyle/>
                    <a:p>
                      <a:pPr algn="ctr"/>
                      <a:r>
                        <a:rPr lang="en-US" altLang="zh-TW" sz="1400" dirty="0"/>
                        <a:t>Accelerating voltage</a:t>
                      </a:r>
                      <a:endParaRPr lang="zh-TW"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t>100 keV</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0295241"/>
                  </a:ext>
                </a:extLst>
              </a:tr>
              <a:tr h="278130">
                <a:tc>
                  <a:txBody>
                    <a:bodyPr/>
                    <a:lstStyle/>
                    <a:p>
                      <a:pPr algn="ctr"/>
                      <a:r>
                        <a:rPr lang="en-US" altLang="zh-TW" sz="1400" dirty="0"/>
                        <a:t>Beam current</a:t>
                      </a:r>
                      <a:endParaRPr lang="zh-TW"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t>10 </a:t>
                      </a:r>
                      <a:r>
                        <a:rPr lang="en-US" altLang="zh-TW" sz="1400" dirty="0" err="1"/>
                        <a:t>pA</a:t>
                      </a:r>
                      <a:r>
                        <a:rPr lang="en-US" altLang="zh-TW" sz="1400" dirty="0"/>
                        <a:t> – 70 </a:t>
                      </a:r>
                      <a:r>
                        <a:rPr lang="en-US" altLang="zh-TW" sz="1400" dirty="0" err="1"/>
                        <a:t>nA</a:t>
                      </a:r>
                      <a:endParaRPr lang="en-US" altLang="zh-TW"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1942500"/>
                  </a:ext>
                </a:extLst>
              </a:tr>
              <a:tr h="274320">
                <a:tc>
                  <a:txBody>
                    <a:bodyPr/>
                    <a:lstStyle/>
                    <a:p>
                      <a:pPr algn="ctr"/>
                      <a:r>
                        <a:rPr lang="en-US" altLang="zh-TW" sz="1400" dirty="0"/>
                        <a:t>Minimum dose time</a:t>
                      </a:r>
                      <a:endParaRPr lang="zh-TW"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dirty="0"/>
                        <a:t>50 ns/dot</a:t>
                      </a:r>
                      <a:endParaRPr lang="zh-TW"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9112912"/>
                  </a:ext>
                </a:extLst>
              </a:tr>
              <a:tr h="278130">
                <a:tc>
                  <a:txBody>
                    <a:bodyPr/>
                    <a:lstStyle/>
                    <a:p>
                      <a:pPr algn="ctr"/>
                      <a:r>
                        <a:rPr lang="en-US" altLang="zh-TW" sz="1400" dirty="0"/>
                        <a:t>Writing field size</a:t>
                      </a:r>
                      <a:endParaRPr lang="zh-TW"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dirty="0"/>
                        <a:t>75, 150, 300, 600, 1200 µm</a:t>
                      </a:r>
                      <a:endParaRPr lang="zh-TW"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9916727"/>
                  </a:ext>
                </a:extLst>
              </a:tr>
              <a:tr h="278130">
                <a:tc>
                  <a:txBody>
                    <a:bodyPr/>
                    <a:lstStyle/>
                    <a:p>
                      <a:pPr algn="ctr"/>
                      <a:r>
                        <a:rPr lang="en-US" altLang="zh-TW" sz="1400" dirty="0"/>
                        <a:t>Field dot number</a:t>
                      </a:r>
                      <a:endParaRPr lang="zh-TW"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dirty="0"/>
                        <a:t>20000, 60000, 240000</a:t>
                      </a:r>
                      <a:endParaRPr lang="zh-TW"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3841948"/>
                  </a:ext>
                </a:extLst>
              </a:tr>
            </a:tbl>
          </a:graphicData>
        </a:graphic>
      </p:graphicFrame>
      <p:sp>
        <p:nvSpPr>
          <p:cNvPr id="36" name="矩形 35">
            <a:extLst>
              <a:ext uri="{FF2B5EF4-FFF2-40B4-BE49-F238E27FC236}">
                <a16:creationId xmlns:a16="http://schemas.microsoft.com/office/drawing/2014/main" id="{85F0DA0A-A7D1-47A2-A049-730392D2ADC7}"/>
              </a:ext>
            </a:extLst>
          </p:cNvPr>
          <p:cNvSpPr/>
          <p:nvPr/>
        </p:nvSpPr>
        <p:spPr>
          <a:xfrm>
            <a:off x="1996691" y="5720212"/>
            <a:ext cx="5667318" cy="230832"/>
          </a:xfrm>
          <a:prstGeom prst="rect">
            <a:avLst/>
          </a:prstGeom>
        </p:spPr>
        <p:txBody>
          <a:bodyPr wrap="square">
            <a:spAutoFit/>
          </a:bodyPr>
          <a:lstStyle/>
          <a:p>
            <a:r>
              <a:rPr lang="en-US" altLang="zh-TW" sz="900" dirty="0">
                <a:solidFill>
                  <a:schemeClr val="bg1">
                    <a:lumMod val="50000"/>
                  </a:schemeClr>
                </a:solidFill>
                <a:latin typeface="Times New Roman" panose="02020603050405020304" pitchFamily="18" charset="0"/>
              </a:rPr>
              <a:t> resources and support are from the Quantum Materials Shared Facilities of Institute of Physics at Academia </a:t>
            </a:r>
            <a:r>
              <a:rPr lang="en-US" altLang="zh-TW" sz="900" dirty="0" err="1">
                <a:solidFill>
                  <a:schemeClr val="bg1">
                    <a:lumMod val="50000"/>
                  </a:schemeClr>
                </a:solidFill>
                <a:latin typeface="Times New Roman" panose="02020603050405020304" pitchFamily="18" charset="0"/>
              </a:rPr>
              <a:t>Sinica</a:t>
            </a:r>
            <a:r>
              <a:rPr lang="en-US" altLang="zh-TW" sz="900" dirty="0">
                <a:solidFill>
                  <a:schemeClr val="bg1">
                    <a:lumMod val="50000"/>
                  </a:schemeClr>
                </a:solidFill>
                <a:latin typeface="Times New Roman" panose="02020603050405020304" pitchFamily="18" charset="0"/>
              </a:rPr>
              <a:t>.</a:t>
            </a:r>
            <a:endParaRPr lang="zh-TW" altLang="en-US" sz="900" dirty="0">
              <a:solidFill>
                <a:schemeClr val="bg1">
                  <a:lumMod val="50000"/>
                </a:schemeClr>
              </a:solidFill>
            </a:endParaRPr>
          </a:p>
        </p:txBody>
      </p:sp>
    </p:spTree>
    <p:extLst>
      <p:ext uri="{BB962C8B-B14F-4D97-AF65-F5344CB8AC3E}">
        <p14:creationId xmlns:p14="http://schemas.microsoft.com/office/powerpoint/2010/main" val="39439916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528D2A48-AFF2-42F7-8157-6001ECA1CF84}"/>
              </a:ext>
            </a:extLst>
          </p:cNvPr>
          <p:cNvSpPr>
            <a:spLocks noGrp="1"/>
          </p:cNvSpPr>
          <p:nvPr>
            <p:ph type="dt" sz="half" idx="10"/>
          </p:nvPr>
        </p:nvSpPr>
        <p:spPr/>
        <p:txBody>
          <a:bodyPr/>
          <a:lstStyle/>
          <a:p>
            <a:r>
              <a:rPr lang="en-US" altLang="zh-TW"/>
              <a:t>2022</a:t>
            </a:r>
            <a:endParaRPr lang="zh-TW" altLang="en-US" dirty="0"/>
          </a:p>
        </p:txBody>
      </p:sp>
      <p:sp>
        <p:nvSpPr>
          <p:cNvPr id="3" name="投影片編號版面配置區 2">
            <a:extLst>
              <a:ext uri="{FF2B5EF4-FFF2-40B4-BE49-F238E27FC236}">
                <a16:creationId xmlns:a16="http://schemas.microsoft.com/office/drawing/2014/main" id="{06375114-F5A2-4F87-97B3-34D2FB171476}"/>
              </a:ext>
            </a:extLst>
          </p:cNvPr>
          <p:cNvSpPr>
            <a:spLocks noGrp="1"/>
          </p:cNvSpPr>
          <p:nvPr>
            <p:ph type="sldNum" sz="quarter" idx="12"/>
          </p:nvPr>
        </p:nvSpPr>
        <p:spPr/>
        <p:txBody>
          <a:bodyPr/>
          <a:lstStyle/>
          <a:p>
            <a:pPr algn="l"/>
            <a:fld id="{8C00C658-7D5C-4B4E-BBF7-4EE267FA3875}" type="slidenum">
              <a:rPr lang="zh-TW" altLang="en-US" smtClean="0"/>
              <a:pPr algn="l"/>
              <a:t>11</a:t>
            </a:fld>
            <a:endParaRPr lang="zh-TW" altLang="en-US" dirty="0"/>
          </a:p>
        </p:txBody>
      </p:sp>
      <p:sp>
        <p:nvSpPr>
          <p:cNvPr id="4" name="標題 3">
            <a:extLst>
              <a:ext uri="{FF2B5EF4-FFF2-40B4-BE49-F238E27FC236}">
                <a16:creationId xmlns:a16="http://schemas.microsoft.com/office/drawing/2014/main" id="{3EE3D3A1-C098-437B-A2A8-AF79ACCF40EC}"/>
              </a:ext>
            </a:extLst>
          </p:cNvPr>
          <p:cNvSpPr>
            <a:spLocks noGrp="1"/>
          </p:cNvSpPr>
          <p:nvPr>
            <p:ph type="title"/>
          </p:nvPr>
        </p:nvSpPr>
        <p:spPr/>
        <p:txBody>
          <a:bodyPr/>
          <a:lstStyle/>
          <a:p>
            <a:r>
              <a:rPr lang="en-US" altLang="zh-TW" dirty="0"/>
              <a:t>Deposition &amp; Lift-off</a:t>
            </a:r>
            <a:endParaRPr lang="zh-TW" altLang="en-US" dirty="0"/>
          </a:p>
        </p:txBody>
      </p:sp>
      <p:grpSp>
        <p:nvGrpSpPr>
          <p:cNvPr id="5" name="群組 4">
            <a:extLst>
              <a:ext uri="{FF2B5EF4-FFF2-40B4-BE49-F238E27FC236}">
                <a16:creationId xmlns:a16="http://schemas.microsoft.com/office/drawing/2014/main" id="{BC91B2D4-F90C-4F69-AFBC-2159FF7D0E06}"/>
              </a:ext>
            </a:extLst>
          </p:cNvPr>
          <p:cNvGrpSpPr/>
          <p:nvPr/>
        </p:nvGrpSpPr>
        <p:grpSpPr>
          <a:xfrm>
            <a:off x="655939" y="2389963"/>
            <a:ext cx="7751782" cy="1160000"/>
            <a:chOff x="960544" y="4545068"/>
            <a:chExt cx="10335709" cy="1546666"/>
          </a:xfrm>
        </p:grpSpPr>
        <p:grpSp>
          <p:nvGrpSpPr>
            <p:cNvPr id="6" name="群組 5">
              <a:extLst>
                <a:ext uri="{FF2B5EF4-FFF2-40B4-BE49-F238E27FC236}">
                  <a16:creationId xmlns:a16="http://schemas.microsoft.com/office/drawing/2014/main" id="{6F7BB681-A2BA-43CA-BAC8-389E9617F46B}"/>
                </a:ext>
              </a:extLst>
            </p:cNvPr>
            <p:cNvGrpSpPr/>
            <p:nvPr/>
          </p:nvGrpSpPr>
          <p:grpSpPr>
            <a:xfrm>
              <a:off x="9749587" y="4545068"/>
              <a:ext cx="1546666" cy="1546666"/>
              <a:chOff x="3746286" y="1522133"/>
              <a:chExt cx="3600000" cy="3600000"/>
            </a:xfrm>
          </p:grpSpPr>
          <p:sp>
            <p:nvSpPr>
              <p:cNvPr id="17" name="矩形 16">
                <a:extLst>
                  <a:ext uri="{FF2B5EF4-FFF2-40B4-BE49-F238E27FC236}">
                    <a16:creationId xmlns:a16="http://schemas.microsoft.com/office/drawing/2014/main" id="{3FF0B545-1561-4F31-BC1A-229A0B7829A2}"/>
                  </a:ext>
                </a:extLst>
              </p:cNvPr>
              <p:cNvSpPr/>
              <p:nvPr/>
            </p:nvSpPr>
            <p:spPr>
              <a:xfrm>
                <a:off x="3746286" y="1522133"/>
                <a:ext cx="3600000" cy="3600000"/>
              </a:xfrm>
              <a:prstGeom prst="rect">
                <a:avLst/>
              </a:prstGeom>
              <a:solidFill>
                <a:schemeClr val="bg2"/>
              </a:solidFill>
              <a:ln>
                <a:noFill/>
              </a:ln>
              <a:scene3d>
                <a:camera prst="isometricTopUp"/>
                <a:lightRig rig="threePt" dir="t"/>
              </a:scene3d>
              <a:sp3d>
                <a:bevelT w="12700" h="1270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350"/>
              </a:p>
            </p:txBody>
          </p:sp>
          <p:pic>
            <p:nvPicPr>
              <p:cNvPr id="18" name="圖片 17">
                <a:extLst>
                  <a:ext uri="{FF2B5EF4-FFF2-40B4-BE49-F238E27FC236}">
                    <a16:creationId xmlns:a16="http://schemas.microsoft.com/office/drawing/2014/main" id="{3B72D162-B784-46FF-8F5A-7B4F8D871CC0}"/>
                  </a:ext>
                </a:extLst>
              </p:cNvPr>
              <p:cNvPicPr>
                <a:picLocks noChangeAspect="1"/>
              </p:cNvPicPr>
              <p:nvPr/>
            </p:nvPicPr>
            <p:blipFill rotWithShape="1">
              <a:blip r:embed="rId2">
                <a:clrChange>
                  <a:clrFrom>
                    <a:srgbClr val="FFFFFF"/>
                  </a:clrFrom>
                  <a:clrTo>
                    <a:srgbClr val="FFFFFF">
                      <a:alpha val="0"/>
                    </a:srgbClr>
                  </a:clrTo>
                </a:clrChange>
              </a:blip>
              <a:srcRect l="21908" r="21908"/>
              <a:stretch/>
            </p:blipFill>
            <p:spPr>
              <a:xfrm>
                <a:off x="3746286" y="1522133"/>
                <a:ext cx="3600000" cy="3600000"/>
              </a:xfrm>
              <a:prstGeom prst="rect">
                <a:avLst/>
              </a:prstGeom>
              <a:scene3d>
                <a:camera prst="isometricTopUp"/>
                <a:lightRig rig="threePt" dir="t"/>
              </a:scene3d>
            </p:spPr>
          </p:pic>
        </p:grpSp>
        <p:grpSp>
          <p:nvGrpSpPr>
            <p:cNvPr id="7" name="群組 6">
              <a:extLst>
                <a:ext uri="{FF2B5EF4-FFF2-40B4-BE49-F238E27FC236}">
                  <a16:creationId xmlns:a16="http://schemas.microsoft.com/office/drawing/2014/main" id="{3CC587AF-DE33-4580-AD4C-0BFE6126A1C4}"/>
                </a:ext>
              </a:extLst>
            </p:cNvPr>
            <p:cNvGrpSpPr/>
            <p:nvPr/>
          </p:nvGrpSpPr>
          <p:grpSpPr>
            <a:xfrm>
              <a:off x="6819906" y="4545068"/>
              <a:ext cx="1546666" cy="1546666"/>
              <a:chOff x="6051064" y="1946416"/>
              <a:chExt cx="3600000" cy="3600000"/>
            </a:xfrm>
          </p:grpSpPr>
          <p:sp>
            <p:nvSpPr>
              <p:cNvPr id="14" name="矩形 13">
                <a:extLst>
                  <a:ext uri="{FF2B5EF4-FFF2-40B4-BE49-F238E27FC236}">
                    <a16:creationId xmlns:a16="http://schemas.microsoft.com/office/drawing/2014/main" id="{4CFD0D09-F462-41DB-9377-A232750F478E}"/>
                  </a:ext>
                </a:extLst>
              </p:cNvPr>
              <p:cNvSpPr/>
              <p:nvPr/>
            </p:nvSpPr>
            <p:spPr>
              <a:xfrm>
                <a:off x="6051064" y="1946416"/>
                <a:ext cx="3600000" cy="3600000"/>
              </a:xfrm>
              <a:prstGeom prst="rect">
                <a:avLst/>
              </a:prstGeom>
              <a:solidFill>
                <a:schemeClr val="bg2"/>
              </a:solidFill>
              <a:ln>
                <a:noFill/>
              </a:ln>
              <a:scene3d>
                <a:camera prst="isometricTopUp"/>
                <a:lightRig rig="threePt" dir="t"/>
              </a:scene3d>
              <a:sp3d>
                <a:bevelT w="12700" h="1270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350"/>
              </a:p>
            </p:txBody>
          </p:sp>
          <p:pic>
            <p:nvPicPr>
              <p:cNvPr id="15" name="圖片 14">
                <a:extLst>
                  <a:ext uri="{FF2B5EF4-FFF2-40B4-BE49-F238E27FC236}">
                    <a16:creationId xmlns:a16="http://schemas.microsoft.com/office/drawing/2014/main" id="{F398D094-536D-4CE7-AE74-EDA1F4B92E94}"/>
                  </a:ext>
                </a:extLst>
              </p:cNvPr>
              <p:cNvPicPr>
                <a:picLocks noChangeAspect="1"/>
              </p:cNvPicPr>
              <p:nvPr/>
            </p:nvPicPr>
            <p:blipFill rotWithShape="1">
              <a:blip r:embed="rId3">
                <a:clrChange>
                  <a:clrFrom>
                    <a:srgbClr val="FFFFFF"/>
                  </a:clrFrom>
                  <a:clrTo>
                    <a:srgbClr val="FFFFFF">
                      <a:alpha val="0"/>
                    </a:srgbClr>
                  </a:clrTo>
                </a:clrChange>
                <a:duotone>
                  <a:prstClr val="black"/>
                  <a:schemeClr val="accent1">
                    <a:tint val="45000"/>
                    <a:satMod val="400000"/>
                  </a:schemeClr>
                </a:duotone>
              </a:blip>
              <a:srcRect l="20634" r="22850"/>
              <a:stretch/>
            </p:blipFill>
            <p:spPr>
              <a:xfrm>
                <a:off x="6051064" y="1946416"/>
                <a:ext cx="3600000" cy="3600000"/>
              </a:xfrm>
              <a:prstGeom prst="rect">
                <a:avLst/>
              </a:prstGeom>
              <a:scene3d>
                <a:camera prst="isometricTopUp"/>
                <a:lightRig rig="threePt" dir="t"/>
              </a:scene3d>
            </p:spPr>
          </p:pic>
          <p:pic>
            <p:nvPicPr>
              <p:cNvPr id="16" name="圖片 15">
                <a:extLst>
                  <a:ext uri="{FF2B5EF4-FFF2-40B4-BE49-F238E27FC236}">
                    <a16:creationId xmlns:a16="http://schemas.microsoft.com/office/drawing/2014/main" id="{FA4DB0E3-B82E-45CA-A4DE-A7D3598A1044}"/>
                  </a:ext>
                </a:extLst>
              </p:cNvPr>
              <p:cNvPicPr>
                <a:picLocks noChangeAspect="1"/>
              </p:cNvPicPr>
              <p:nvPr/>
            </p:nvPicPr>
            <p:blipFill rotWithShape="1">
              <a:blip r:embed="rId4">
                <a:clrChange>
                  <a:clrFrom>
                    <a:srgbClr val="FFFFFF"/>
                  </a:clrFrom>
                  <a:clrTo>
                    <a:srgbClr val="FFFFFF">
                      <a:alpha val="0"/>
                    </a:srgbClr>
                  </a:clrTo>
                </a:clrChange>
                <a:duotone>
                  <a:prstClr val="black"/>
                  <a:schemeClr val="accent2">
                    <a:tint val="45000"/>
                    <a:satMod val="400000"/>
                  </a:schemeClr>
                </a:duotone>
              </a:blip>
              <a:srcRect l="21908" r="21908"/>
              <a:stretch/>
            </p:blipFill>
            <p:spPr>
              <a:xfrm>
                <a:off x="6051064" y="1946416"/>
                <a:ext cx="3600000" cy="3600000"/>
              </a:xfrm>
              <a:prstGeom prst="rect">
                <a:avLst/>
              </a:prstGeom>
              <a:scene3d>
                <a:camera prst="isometricTopUp"/>
                <a:lightRig rig="threePt" dir="t"/>
              </a:scene3d>
            </p:spPr>
          </p:pic>
        </p:grpSp>
        <p:grpSp>
          <p:nvGrpSpPr>
            <p:cNvPr id="8" name="群組 7">
              <a:extLst>
                <a:ext uri="{FF2B5EF4-FFF2-40B4-BE49-F238E27FC236}">
                  <a16:creationId xmlns:a16="http://schemas.microsoft.com/office/drawing/2014/main" id="{BA8CC076-3EDE-4AD9-B5CC-0E36C3AC85D8}"/>
                </a:ext>
              </a:extLst>
            </p:cNvPr>
            <p:cNvGrpSpPr/>
            <p:nvPr/>
          </p:nvGrpSpPr>
          <p:grpSpPr>
            <a:xfrm>
              <a:off x="3890225" y="4545068"/>
              <a:ext cx="1546666" cy="1546666"/>
              <a:chOff x="4077242" y="1465611"/>
              <a:chExt cx="3600000" cy="3600000"/>
            </a:xfrm>
          </p:grpSpPr>
          <p:sp>
            <p:nvSpPr>
              <p:cNvPr id="12" name="矩形 11">
                <a:extLst>
                  <a:ext uri="{FF2B5EF4-FFF2-40B4-BE49-F238E27FC236}">
                    <a16:creationId xmlns:a16="http://schemas.microsoft.com/office/drawing/2014/main" id="{66B1263F-A3D8-41A1-BB53-41B1AA294078}"/>
                  </a:ext>
                </a:extLst>
              </p:cNvPr>
              <p:cNvSpPr/>
              <p:nvPr/>
            </p:nvSpPr>
            <p:spPr>
              <a:xfrm>
                <a:off x="4077242" y="1465611"/>
                <a:ext cx="3600000" cy="3600000"/>
              </a:xfrm>
              <a:prstGeom prst="rect">
                <a:avLst/>
              </a:prstGeom>
              <a:solidFill>
                <a:schemeClr val="bg2"/>
              </a:solidFill>
              <a:ln>
                <a:noFill/>
              </a:ln>
              <a:scene3d>
                <a:camera prst="isometricTopUp"/>
                <a:lightRig rig="threePt" dir="t"/>
              </a:scene3d>
              <a:sp3d>
                <a:bevelT w="12700" h="1270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350"/>
              </a:p>
            </p:txBody>
          </p:sp>
          <p:pic>
            <p:nvPicPr>
              <p:cNvPr id="13" name="圖片 12">
                <a:extLst>
                  <a:ext uri="{FF2B5EF4-FFF2-40B4-BE49-F238E27FC236}">
                    <a16:creationId xmlns:a16="http://schemas.microsoft.com/office/drawing/2014/main" id="{FF49AC0C-CED4-4D05-8931-9B9E1F045E42}"/>
                  </a:ext>
                </a:extLst>
              </p:cNvPr>
              <p:cNvPicPr>
                <a:picLocks noChangeAspect="1"/>
              </p:cNvPicPr>
              <p:nvPr/>
            </p:nvPicPr>
            <p:blipFill rotWithShape="1">
              <a:blip r:embed="rId5"/>
              <a:srcRect l="21769" r="21769"/>
              <a:stretch/>
            </p:blipFill>
            <p:spPr>
              <a:xfrm>
                <a:off x="4077242" y="1465611"/>
                <a:ext cx="3600000" cy="3600000"/>
              </a:xfrm>
              <a:prstGeom prst="rect">
                <a:avLst/>
              </a:prstGeom>
              <a:scene3d>
                <a:camera prst="isometricTopUp"/>
                <a:lightRig rig="threePt" dir="t"/>
              </a:scene3d>
            </p:spPr>
          </p:pic>
        </p:grpSp>
        <p:grpSp>
          <p:nvGrpSpPr>
            <p:cNvPr id="9" name="群組 8">
              <a:extLst>
                <a:ext uri="{FF2B5EF4-FFF2-40B4-BE49-F238E27FC236}">
                  <a16:creationId xmlns:a16="http://schemas.microsoft.com/office/drawing/2014/main" id="{189020D1-8CAE-4ED9-8D4F-6E819544451D}"/>
                </a:ext>
              </a:extLst>
            </p:cNvPr>
            <p:cNvGrpSpPr/>
            <p:nvPr/>
          </p:nvGrpSpPr>
          <p:grpSpPr>
            <a:xfrm>
              <a:off x="960544" y="4545068"/>
              <a:ext cx="1546666" cy="1546666"/>
              <a:chOff x="3498853" y="1305622"/>
              <a:chExt cx="3600000" cy="3600000"/>
            </a:xfrm>
          </p:grpSpPr>
          <p:sp>
            <p:nvSpPr>
              <p:cNvPr id="10" name="矩形 9">
                <a:extLst>
                  <a:ext uri="{FF2B5EF4-FFF2-40B4-BE49-F238E27FC236}">
                    <a16:creationId xmlns:a16="http://schemas.microsoft.com/office/drawing/2014/main" id="{22F23702-D0B8-4EF1-8BF5-976E127FBAC9}"/>
                  </a:ext>
                </a:extLst>
              </p:cNvPr>
              <p:cNvSpPr/>
              <p:nvPr/>
            </p:nvSpPr>
            <p:spPr>
              <a:xfrm>
                <a:off x="3498853" y="1305622"/>
                <a:ext cx="3600000" cy="3600000"/>
              </a:xfrm>
              <a:prstGeom prst="rect">
                <a:avLst/>
              </a:prstGeom>
              <a:solidFill>
                <a:schemeClr val="bg2"/>
              </a:solidFill>
              <a:ln>
                <a:noFill/>
              </a:ln>
              <a:scene3d>
                <a:camera prst="isometricTopUp"/>
                <a:lightRig rig="threePt" dir="t"/>
              </a:scene3d>
              <a:sp3d>
                <a:bevelT w="12700" h="1270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sz="1350"/>
              </a:p>
            </p:txBody>
          </p:sp>
          <p:pic>
            <p:nvPicPr>
              <p:cNvPr id="11" name="圖片 10">
                <a:extLst>
                  <a:ext uri="{FF2B5EF4-FFF2-40B4-BE49-F238E27FC236}">
                    <a16:creationId xmlns:a16="http://schemas.microsoft.com/office/drawing/2014/main" id="{86229726-1467-4351-8FEF-A43FADC34DF7}"/>
                  </a:ext>
                </a:extLst>
              </p:cNvPr>
              <p:cNvPicPr>
                <a:picLocks noChangeAspect="1"/>
              </p:cNvPicPr>
              <p:nvPr/>
            </p:nvPicPr>
            <p:blipFill rotWithShape="1">
              <a:blip r:embed="rId6"/>
              <a:srcRect l="21773" r="21773"/>
              <a:stretch/>
            </p:blipFill>
            <p:spPr>
              <a:xfrm>
                <a:off x="3498853" y="1305622"/>
                <a:ext cx="3600000" cy="3600000"/>
              </a:xfrm>
              <a:prstGeom prst="rect">
                <a:avLst/>
              </a:prstGeom>
              <a:scene3d>
                <a:camera prst="isometricTopUp"/>
                <a:lightRig rig="threePt" dir="t"/>
              </a:scene3d>
            </p:spPr>
          </p:pic>
        </p:grpSp>
      </p:grpSp>
      <p:grpSp>
        <p:nvGrpSpPr>
          <p:cNvPr id="19" name="群組 18">
            <a:extLst>
              <a:ext uri="{FF2B5EF4-FFF2-40B4-BE49-F238E27FC236}">
                <a16:creationId xmlns:a16="http://schemas.microsoft.com/office/drawing/2014/main" id="{98815405-0B34-490F-8F60-2B36C62319F9}"/>
              </a:ext>
            </a:extLst>
          </p:cNvPr>
          <p:cNvGrpSpPr/>
          <p:nvPr/>
        </p:nvGrpSpPr>
        <p:grpSpPr>
          <a:xfrm>
            <a:off x="514266" y="1527826"/>
            <a:ext cx="8140636" cy="300082"/>
            <a:chOff x="467066" y="3786281"/>
            <a:chExt cx="10854181" cy="400108"/>
          </a:xfrm>
        </p:grpSpPr>
        <p:sp>
          <p:nvSpPr>
            <p:cNvPr id="20" name="文字方塊 19">
              <a:extLst>
                <a:ext uri="{FF2B5EF4-FFF2-40B4-BE49-F238E27FC236}">
                  <a16:creationId xmlns:a16="http://schemas.microsoft.com/office/drawing/2014/main" id="{199D15C7-06B2-48D6-964B-CE4AD2716595}"/>
                </a:ext>
              </a:extLst>
            </p:cNvPr>
            <p:cNvSpPr txBox="1"/>
            <p:nvPr/>
          </p:nvSpPr>
          <p:spPr>
            <a:xfrm>
              <a:off x="467066" y="3786281"/>
              <a:ext cx="2065139" cy="400108"/>
            </a:xfrm>
            <a:prstGeom prst="rect">
              <a:avLst/>
            </a:prstGeom>
            <a:solidFill>
              <a:schemeClr val="accent1">
                <a:lumMod val="75000"/>
              </a:schemeClr>
            </a:solidFill>
          </p:spPr>
          <p:txBody>
            <a:bodyPr wrap="square" rtlCol="0">
              <a:spAutoFit/>
            </a:bodyPr>
            <a:lstStyle/>
            <a:p>
              <a:pPr algn="ctr"/>
              <a:r>
                <a:rPr lang="en-US" altLang="zh-TW" sz="1350" dirty="0">
                  <a:solidFill>
                    <a:schemeClr val="bg1"/>
                  </a:solidFill>
                </a:rPr>
                <a:t>1</a:t>
              </a:r>
              <a:r>
                <a:rPr lang="en-US" altLang="zh-TW" sz="1350" baseline="30000" dirty="0">
                  <a:solidFill>
                    <a:schemeClr val="bg1"/>
                  </a:solidFill>
                </a:rPr>
                <a:t>st</a:t>
              </a:r>
              <a:r>
                <a:rPr lang="en-US" altLang="zh-TW" sz="1350" dirty="0">
                  <a:solidFill>
                    <a:schemeClr val="bg1"/>
                  </a:solidFill>
                </a:rPr>
                <a:t>  Al deposition</a:t>
              </a:r>
              <a:endParaRPr lang="zh-TW" altLang="en-US" sz="1350" dirty="0">
                <a:solidFill>
                  <a:schemeClr val="bg1"/>
                </a:solidFill>
              </a:endParaRPr>
            </a:p>
          </p:txBody>
        </p:sp>
        <p:sp>
          <p:nvSpPr>
            <p:cNvPr id="21" name="文字方塊 20">
              <a:extLst>
                <a:ext uri="{FF2B5EF4-FFF2-40B4-BE49-F238E27FC236}">
                  <a16:creationId xmlns:a16="http://schemas.microsoft.com/office/drawing/2014/main" id="{6F3EA382-2ED4-4A27-8BD7-FD8E26176075}"/>
                </a:ext>
              </a:extLst>
            </p:cNvPr>
            <p:cNvSpPr txBox="1"/>
            <p:nvPr/>
          </p:nvSpPr>
          <p:spPr>
            <a:xfrm>
              <a:off x="3326227" y="3786281"/>
              <a:ext cx="2065139" cy="400108"/>
            </a:xfrm>
            <a:prstGeom prst="rect">
              <a:avLst/>
            </a:prstGeom>
            <a:solidFill>
              <a:schemeClr val="accent1">
                <a:lumMod val="75000"/>
              </a:schemeClr>
            </a:solidFill>
          </p:spPr>
          <p:txBody>
            <a:bodyPr wrap="square" rtlCol="0">
              <a:spAutoFit/>
            </a:bodyPr>
            <a:lstStyle/>
            <a:p>
              <a:pPr algn="ctr"/>
              <a:r>
                <a:rPr lang="en-US" altLang="zh-TW" sz="1350" dirty="0">
                  <a:solidFill>
                    <a:schemeClr val="bg1"/>
                  </a:solidFill>
                </a:rPr>
                <a:t>2</a:t>
              </a:r>
              <a:r>
                <a:rPr lang="en-US" altLang="zh-TW" sz="1350" baseline="30000" dirty="0">
                  <a:solidFill>
                    <a:schemeClr val="bg1"/>
                  </a:solidFill>
                </a:rPr>
                <a:t>nd</a:t>
              </a:r>
              <a:r>
                <a:rPr lang="en-US" altLang="zh-TW" sz="1350" dirty="0">
                  <a:solidFill>
                    <a:schemeClr val="bg1"/>
                  </a:solidFill>
                </a:rPr>
                <a:t> Al deposition</a:t>
              </a:r>
              <a:endParaRPr lang="zh-TW" altLang="en-US" sz="1350" dirty="0">
                <a:solidFill>
                  <a:schemeClr val="bg1"/>
                </a:solidFill>
              </a:endParaRPr>
            </a:p>
          </p:txBody>
        </p:sp>
        <p:sp>
          <p:nvSpPr>
            <p:cNvPr id="22" name="文字方塊 21">
              <a:extLst>
                <a:ext uri="{FF2B5EF4-FFF2-40B4-BE49-F238E27FC236}">
                  <a16:creationId xmlns:a16="http://schemas.microsoft.com/office/drawing/2014/main" id="{629230B9-F63D-4BA0-B569-C1FF6CFD86E5}"/>
                </a:ext>
              </a:extLst>
            </p:cNvPr>
            <p:cNvSpPr txBox="1"/>
            <p:nvPr/>
          </p:nvSpPr>
          <p:spPr>
            <a:xfrm>
              <a:off x="6326428" y="3786281"/>
              <a:ext cx="2065139" cy="400108"/>
            </a:xfrm>
            <a:prstGeom prst="rect">
              <a:avLst/>
            </a:prstGeom>
            <a:solidFill>
              <a:schemeClr val="accent1">
                <a:lumMod val="75000"/>
              </a:schemeClr>
            </a:solidFill>
          </p:spPr>
          <p:txBody>
            <a:bodyPr wrap="square" rtlCol="0">
              <a:spAutoFit/>
            </a:bodyPr>
            <a:lstStyle/>
            <a:p>
              <a:pPr algn="ctr"/>
              <a:r>
                <a:rPr lang="en-US" altLang="zh-TW" sz="1350" dirty="0">
                  <a:solidFill>
                    <a:schemeClr val="bg1"/>
                  </a:solidFill>
                </a:rPr>
                <a:t>Lift off</a:t>
              </a:r>
              <a:endParaRPr lang="zh-TW" altLang="en-US" sz="1350" dirty="0">
                <a:solidFill>
                  <a:schemeClr val="bg1"/>
                </a:solidFill>
              </a:endParaRPr>
            </a:p>
          </p:txBody>
        </p:sp>
        <p:sp>
          <p:nvSpPr>
            <p:cNvPr id="23" name="文字方塊 22">
              <a:extLst>
                <a:ext uri="{FF2B5EF4-FFF2-40B4-BE49-F238E27FC236}">
                  <a16:creationId xmlns:a16="http://schemas.microsoft.com/office/drawing/2014/main" id="{8A106DFF-2D7E-4621-A4C4-2B25D6CB37CC}"/>
                </a:ext>
              </a:extLst>
            </p:cNvPr>
            <p:cNvSpPr txBox="1"/>
            <p:nvPr/>
          </p:nvSpPr>
          <p:spPr>
            <a:xfrm>
              <a:off x="9256108" y="3786281"/>
              <a:ext cx="2065139" cy="400108"/>
            </a:xfrm>
            <a:prstGeom prst="rect">
              <a:avLst/>
            </a:prstGeom>
            <a:solidFill>
              <a:schemeClr val="accent1">
                <a:lumMod val="75000"/>
              </a:schemeClr>
            </a:solidFill>
          </p:spPr>
          <p:txBody>
            <a:bodyPr wrap="square" rtlCol="0">
              <a:spAutoFit/>
            </a:bodyPr>
            <a:lstStyle/>
            <a:p>
              <a:pPr algn="ctr"/>
              <a:r>
                <a:rPr lang="en-US" altLang="zh-TW" sz="1350" dirty="0">
                  <a:solidFill>
                    <a:schemeClr val="bg1"/>
                  </a:solidFill>
                </a:rPr>
                <a:t>Final pattern</a:t>
              </a:r>
              <a:endParaRPr lang="zh-TW" altLang="en-US" sz="1350" dirty="0">
                <a:solidFill>
                  <a:schemeClr val="bg1"/>
                </a:solidFill>
              </a:endParaRPr>
            </a:p>
          </p:txBody>
        </p:sp>
      </p:grpSp>
      <p:sp>
        <p:nvSpPr>
          <p:cNvPr id="24" name="文字方塊 23">
            <a:extLst>
              <a:ext uri="{FF2B5EF4-FFF2-40B4-BE49-F238E27FC236}">
                <a16:creationId xmlns:a16="http://schemas.microsoft.com/office/drawing/2014/main" id="{373D7E0C-3B69-4852-AD9D-45B275F54F3E}"/>
              </a:ext>
            </a:extLst>
          </p:cNvPr>
          <p:cNvSpPr txBox="1"/>
          <p:nvPr/>
        </p:nvSpPr>
        <p:spPr>
          <a:xfrm>
            <a:off x="462774" y="1970524"/>
            <a:ext cx="1628106" cy="415498"/>
          </a:xfrm>
          <a:prstGeom prst="rect">
            <a:avLst/>
          </a:prstGeom>
          <a:noFill/>
        </p:spPr>
        <p:txBody>
          <a:bodyPr wrap="square" rtlCol="0">
            <a:spAutoFit/>
          </a:bodyPr>
          <a:lstStyle/>
          <a:p>
            <a:pPr marL="214313" indent="-214313">
              <a:buFont typeface="Arial" panose="020B0604020202020204" pitchFamily="34" charset="0"/>
              <a:buChar char="•"/>
            </a:pPr>
            <a:r>
              <a:rPr lang="en-US" altLang="zh-TW" sz="1050" dirty="0"/>
              <a:t>Incident Angle: 25</a:t>
            </a:r>
          </a:p>
          <a:p>
            <a:pPr marL="214313" indent="-214313">
              <a:buFont typeface="Arial" panose="020B0604020202020204" pitchFamily="34" charset="0"/>
              <a:buChar char="•"/>
            </a:pPr>
            <a:r>
              <a:rPr lang="en-US" altLang="zh-TW" sz="1050" dirty="0"/>
              <a:t>Thickness : 30nm</a:t>
            </a:r>
          </a:p>
        </p:txBody>
      </p:sp>
      <p:sp>
        <p:nvSpPr>
          <p:cNvPr id="25" name="文字方塊 24">
            <a:extLst>
              <a:ext uri="{FF2B5EF4-FFF2-40B4-BE49-F238E27FC236}">
                <a16:creationId xmlns:a16="http://schemas.microsoft.com/office/drawing/2014/main" id="{6E55153F-E7DA-4F59-8E87-C4AAD5819D9D}"/>
              </a:ext>
            </a:extLst>
          </p:cNvPr>
          <p:cNvSpPr txBox="1"/>
          <p:nvPr/>
        </p:nvSpPr>
        <p:spPr>
          <a:xfrm>
            <a:off x="2671900" y="1970524"/>
            <a:ext cx="1628106" cy="415498"/>
          </a:xfrm>
          <a:prstGeom prst="rect">
            <a:avLst/>
          </a:prstGeom>
          <a:noFill/>
        </p:spPr>
        <p:txBody>
          <a:bodyPr wrap="square" rtlCol="0">
            <a:spAutoFit/>
          </a:bodyPr>
          <a:lstStyle/>
          <a:p>
            <a:pPr marL="214313" indent="-214313">
              <a:buFont typeface="Arial" panose="020B0604020202020204" pitchFamily="34" charset="0"/>
              <a:buChar char="•"/>
            </a:pPr>
            <a:r>
              <a:rPr lang="en-US" altLang="zh-TW" sz="1050" dirty="0"/>
              <a:t>Incident Angle : 25</a:t>
            </a:r>
          </a:p>
          <a:p>
            <a:pPr marL="214313" indent="-214313">
              <a:buFont typeface="Arial" panose="020B0604020202020204" pitchFamily="34" charset="0"/>
              <a:buChar char="•"/>
            </a:pPr>
            <a:r>
              <a:rPr lang="en-US" altLang="zh-TW" sz="1050" dirty="0"/>
              <a:t>Thickness : 60nm</a:t>
            </a:r>
          </a:p>
        </p:txBody>
      </p:sp>
      <p:sp>
        <p:nvSpPr>
          <p:cNvPr id="26" name="文字方塊 25">
            <a:extLst>
              <a:ext uri="{FF2B5EF4-FFF2-40B4-BE49-F238E27FC236}">
                <a16:creationId xmlns:a16="http://schemas.microsoft.com/office/drawing/2014/main" id="{91D3E93A-8BEC-48B1-970B-2166A4370304}"/>
              </a:ext>
            </a:extLst>
          </p:cNvPr>
          <p:cNvSpPr txBox="1"/>
          <p:nvPr/>
        </p:nvSpPr>
        <p:spPr>
          <a:xfrm>
            <a:off x="4893512" y="1938970"/>
            <a:ext cx="1628106" cy="415498"/>
          </a:xfrm>
          <a:prstGeom prst="rect">
            <a:avLst/>
          </a:prstGeom>
          <a:noFill/>
        </p:spPr>
        <p:txBody>
          <a:bodyPr wrap="square" rtlCol="0">
            <a:spAutoFit/>
          </a:bodyPr>
          <a:lstStyle/>
          <a:p>
            <a:pPr marL="214313" indent="-214313">
              <a:buFont typeface="Arial" panose="020B0604020202020204" pitchFamily="34" charset="0"/>
              <a:buChar char="•"/>
            </a:pPr>
            <a:r>
              <a:rPr lang="en-US" altLang="zh-TW" sz="1050" dirty="0"/>
              <a:t>Blue: 1</a:t>
            </a:r>
            <a:r>
              <a:rPr lang="en-US" altLang="zh-TW" sz="1050" baseline="30000" dirty="0"/>
              <a:t>st</a:t>
            </a:r>
            <a:r>
              <a:rPr lang="en-US" altLang="zh-TW" sz="1050" dirty="0"/>
              <a:t> Al layer</a:t>
            </a:r>
          </a:p>
          <a:p>
            <a:pPr marL="214313" indent="-214313">
              <a:buFont typeface="Arial" panose="020B0604020202020204" pitchFamily="34" charset="0"/>
              <a:buChar char="•"/>
            </a:pPr>
            <a:r>
              <a:rPr lang="en-US" altLang="zh-TW" sz="1050" dirty="0"/>
              <a:t>Brown: 2</a:t>
            </a:r>
            <a:r>
              <a:rPr lang="en-US" altLang="zh-TW" sz="1050" baseline="30000" dirty="0"/>
              <a:t>nd</a:t>
            </a:r>
            <a:r>
              <a:rPr lang="en-US" altLang="zh-TW" sz="1050" dirty="0"/>
              <a:t> Al layer</a:t>
            </a:r>
          </a:p>
        </p:txBody>
      </p:sp>
      <mc:AlternateContent xmlns:mc="http://schemas.openxmlformats.org/markup-compatibility/2006">
        <mc:Choice xmlns:a14="http://schemas.microsoft.com/office/drawing/2010/main" Requires="a14">
          <p:sp>
            <p:nvSpPr>
              <p:cNvPr id="27" name="文字方塊 26">
                <a:extLst>
                  <a:ext uri="{FF2B5EF4-FFF2-40B4-BE49-F238E27FC236}">
                    <a16:creationId xmlns:a16="http://schemas.microsoft.com/office/drawing/2014/main" id="{838508A8-C86A-4B8E-BAC8-C1EA0387B3D2}"/>
                  </a:ext>
                </a:extLst>
              </p:cNvPr>
              <p:cNvSpPr txBox="1"/>
              <p:nvPr/>
            </p:nvSpPr>
            <p:spPr>
              <a:xfrm>
                <a:off x="7102637" y="1938970"/>
                <a:ext cx="1785632" cy="577081"/>
              </a:xfrm>
              <a:prstGeom prst="rect">
                <a:avLst/>
              </a:prstGeom>
              <a:noFill/>
            </p:spPr>
            <p:txBody>
              <a:bodyPr wrap="square" rtlCol="0">
                <a:spAutoFit/>
              </a:bodyPr>
              <a:lstStyle/>
              <a:p>
                <a:pPr marL="214313" indent="-214313">
                  <a:buFont typeface="Arial" panose="020B0604020202020204" pitchFamily="34" charset="0"/>
                  <a:buChar char="•"/>
                </a:pPr>
                <a:r>
                  <a:rPr lang="en-US" altLang="zh-TW" sz="1050" dirty="0"/>
                  <a:t>JJ area : ~0.5*0.5um</a:t>
                </a:r>
                <a:r>
                  <a:rPr lang="en-US" altLang="zh-TW" sz="1050" baseline="30000" dirty="0"/>
                  <a:t>2</a:t>
                </a:r>
                <a:endParaRPr lang="en-US" altLang="zh-TW" sz="1050" dirty="0"/>
              </a:p>
              <a:p>
                <a:pPr marL="214313" indent="-214313">
                  <a:buFont typeface="Arial" panose="020B0604020202020204" pitchFamily="34" charset="0"/>
                  <a:buChar char="•"/>
                </a:pPr>
                <a:r>
                  <a:rPr lang="en-US" altLang="zh-TW" sz="1050" dirty="0"/>
                  <a:t>target RT resistance: 300</a:t>
                </a:r>
                <a14:m>
                  <m:oMath xmlns:m="http://schemas.openxmlformats.org/officeDocument/2006/math">
                    <m:r>
                      <m:rPr>
                        <m:sty m:val="p"/>
                      </m:rPr>
                      <a:rPr lang="en-US" altLang="zh-TW" sz="1050">
                        <a:latin typeface="Cambria Math" panose="02040503050406030204" pitchFamily="18" charset="0"/>
                      </a:rPr>
                      <m:t>Ω</m:t>
                    </m:r>
                  </m:oMath>
                </a14:m>
                <a:endParaRPr lang="en-US" altLang="zh-TW" sz="1050" dirty="0"/>
              </a:p>
            </p:txBody>
          </p:sp>
        </mc:Choice>
        <mc:Fallback>
          <p:sp>
            <p:nvSpPr>
              <p:cNvPr id="27" name="文字方塊 26">
                <a:extLst>
                  <a:ext uri="{FF2B5EF4-FFF2-40B4-BE49-F238E27FC236}">
                    <a16:creationId xmlns:a16="http://schemas.microsoft.com/office/drawing/2014/main" id="{838508A8-C86A-4B8E-BAC8-C1EA0387B3D2}"/>
                  </a:ext>
                </a:extLst>
              </p:cNvPr>
              <p:cNvSpPr txBox="1">
                <a:spLocks noRot="1" noChangeAspect="1" noMove="1" noResize="1" noEditPoints="1" noAdjustHandles="1" noChangeArrowheads="1" noChangeShapeType="1" noTextEdit="1"/>
              </p:cNvSpPr>
              <p:nvPr/>
            </p:nvSpPr>
            <p:spPr>
              <a:xfrm>
                <a:off x="7102637" y="1938970"/>
                <a:ext cx="1785632" cy="577081"/>
              </a:xfrm>
              <a:prstGeom prst="rect">
                <a:avLst/>
              </a:prstGeom>
              <a:blipFill>
                <a:blip r:embed="rId7"/>
                <a:stretch>
                  <a:fillRect b="-5263"/>
                </a:stretch>
              </a:blipFill>
            </p:spPr>
            <p:txBody>
              <a:bodyPr/>
              <a:lstStyle/>
              <a:p>
                <a:r>
                  <a:rPr lang="zh-TW" altLang="en-US">
                    <a:noFill/>
                  </a:rPr>
                  <a:t> </a:t>
                </a:r>
              </a:p>
            </p:txBody>
          </p:sp>
        </mc:Fallback>
      </mc:AlternateContent>
      <p:pic>
        <p:nvPicPr>
          <p:cNvPr id="1026" name="Picture 2" descr="Picture">
            <a:extLst>
              <a:ext uri="{FF2B5EF4-FFF2-40B4-BE49-F238E27FC236}">
                <a16:creationId xmlns:a16="http://schemas.microsoft.com/office/drawing/2014/main" id="{BF613198-77CD-4DD6-852E-E3CAE14EF7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8943" y="3702451"/>
            <a:ext cx="3050786" cy="20329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 name="表格 29">
            <a:extLst>
              <a:ext uri="{FF2B5EF4-FFF2-40B4-BE49-F238E27FC236}">
                <a16:creationId xmlns:a16="http://schemas.microsoft.com/office/drawing/2014/main" id="{DF464442-C7F7-40F0-95CB-247401AA1ADF}"/>
              </a:ext>
            </a:extLst>
          </p:cNvPr>
          <p:cNvGraphicFramePr>
            <a:graphicFrameLocks noGrp="1"/>
          </p:cNvGraphicFramePr>
          <p:nvPr>
            <p:extLst/>
          </p:nvPr>
        </p:nvGraphicFramePr>
        <p:xfrm>
          <a:off x="4207490" y="3792563"/>
          <a:ext cx="4732960" cy="1905000"/>
        </p:xfrm>
        <a:graphic>
          <a:graphicData uri="http://schemas.openxmlformats.org/drawingml/2006/table">
            <a:tbl>
              <a:tblPr firstRow="1" bandRow="1">
                <a:tableStyleId>{5C22544A-7EE6-4342-B048-85BDC9FD1C3A}</a:tableStyleId>
              </a:tblPr>
              <a:tblGrid>
                <a:gridCol w="2014889">
                  <a:extLst>
                    <a:ext uri="{9D8B030D-6E8A-4147-A177-3AD203B41FA5}">
                      <a16:colId xmlns:a16="http://schemas.microsoft.com/office/drawing/2014/main" val="633872156"/>
                    </a:ext>
                  </a:extLst>
                </a:gridCol>
                <a:gridCol w="2718071">
                  <a:extLst>
                    <a:ext uri="{9D8B030D-6E8A-4147-A177-3AD203B41FA5}">
                      <a16:colId xmlns:a16="http://schemas.microsoft.com/office/drawing/2014/main" val="1959199320"/>
                    </a:ext>
                  </a:extLst>
                </a:gridCol>
              </a:tblGrid>
              <a:tr h="278130">
                <a:tc gridSpan="2">
                  <a:txBody>
                    <a:bodyPr/>
                    <a:lstStyle/>
                    <a:p>
                      <a:pPr algn="ctr"/>
                      <a:r>
                        <a:rPr lang="en-US" altLang="zh-TW" sz="1400" dirty="0" err="1">
                          <a:solidFill>
                            <a:schemeClr val="tx1"/>
                          </a:solidFill>
                        </a:rPr>
                        <a:t>AdNaNo</a:t>
                      </a:r>
                      <a:r>
                        <a:rPr lang="en-US" altLang="zh-TW" sz="1400" dirty="0">
                          <a:solidFill>
                            <a:schemeClr val="tx1"/>
                          </a:solidFill>
                        </a:rPr>
                        <a:t> JEB diamond  </a:t>
                      </a:r>
                      <a:endParaRPr lang="zh-TW"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TW"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2246376"/>
                  </a:ext>
                </a:extLst>
              </a:tr>
              <a:tr h="278130">
                <a:tc>
                  <a:txBody>
                    <a:bodyPr/>
                    <a:lstStyle/>
                    <a:p>
                      <a:pPr algn="ctr"/>
                      <a:r>
                        <a:rPr lang="en-US" altLang="zh-TW" sz="1400" dirty="0"/>
                        <a:t>E-gun based pressure</a:t>
                      </a:r>
                      <a:endParaRPr lang="zh-TW"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t>3e-9 torr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0295241"/>
                  </a:ext>
                </a:extLst>
              </a:tr>
              <a:tr h="278130">
                <a:tc>
                  <a:txBody>
                    <a:bodyPr/>
                    <a:lstStyle/>
                    <a:p>
                      <a:pPr algn="ctr"/>
                      <a:r>
                        <a:rPr lang="en-US" altLang="zh-TW" sz="1400" dirty="0"/>
                        <a:t>Accelerating voltage</a:t>
                      </a:r>
                      <a:endParaRPr lang="zh-TW"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dirty="0"/>
                        <a:t>10kV</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1942500"/>
                  </a:ext>
                </a:extLst>
              </a:tr>
              <a:tr h="274320">
                <a:tc>
                  <a:txBody>
                    <a:bodyPr/>
                    <a:lstStyle/>
                    <a:p>
                      <a:pPr algn="ctr"/>
                      <a:r>
                        <a:rPr lang="en-US" altLang="zh-TW" sz="1400" dirty="0"/>
                        <a:t>Oxidation based pressure</a:t>
                      </a:r>
                      <a:endParaRPr lang="zh-TW"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dirty="0"/>
                        <a:t>3e-10torr</a:t>
                      </a:r>
                      <a:endParaRPr lang="zh-TW"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9112912"/>
                  </a:ext>
                </a:extLst>
              </a:tr>
              <a:tr h="278130">
                <a:tc>
                  <a:txBody>
                    <a:bodyPr/>
                    <a:lstStyle/>
                    <a:p>
                      <a:pPr algn="ctr"/>
                      <a:r>
                        <a:rPr lang="en-US" altLang="zh-TW" sz="1400" dirty="0"/>
                        <a:t>O2 Flow control </a:t>
                      </a:r>
                      <a:endParaRPr lang="zh-TW"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dirty="0">
                          <a:solidFill>
                            <a:schemeClr val="tx1"/>
                          </a:solidFill>
                        </a:rPr>
                        <a:t>4-220 </a:t>
                      </a:r>
                      <a:r>
                        <a:rPr lang="en-US" altLang="zh-TW" sz="1400" dirty="0" err="1">
                          <a:solidFill>
                            <a:schemeClr val="tx1"/>
                          </a:solidFill>
                        </a:rPr>
                        <a:t>sccm</a:t>
                      </a:r>
                      <a:endParaRPr lang="zh-TW"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9916727"/>
                  </a:ext>
                </a:extLst>
              </a:tr>
              <a:tr h="278130">
                <a:tc>
                  <a:txBody>
                    <a:bodyPr/>
                    <a:lstStyle/>
                    <a:p>
                      <a:pPr algn="ctr"/>
                      <a:r>
                        <a:rPr lang="en-US" altLang="zh-TW" sz="1400" dirty="0"/>
                        <a:t>O2 pressure control </a:t>
                      </a:r>
                      <a:endParaRPr lang="zh-TW"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TW" sz="1400" dirty="0">
                          <a:solidFill>
                            <a:schemeClr val="tx1"/>
                          </a:solidFill>
                        </a:rPr>
                        <a:t>0.04 to 1 torr ( dynamics &amp; statistics)</a:t>
                      </a:r>
                      <a:endParaRPr lang="zh-TW" alt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3841948"/>
                  </a:ext>
                </a:extLst>
              </a:tr>
            </a:tbl>
          </a:graphicData>
        </a:graphic>
      </p:graphicFrame>
      <p:sp>
        <p:nvSpPr>
          <p:cNvPr id="31" name="矩形 30">
            <a:extLst>
              <a:ext uri="{FF2B5EF4-FFF2-40B4-BE49-F238E27FC236}">
                <a16:creationId xmlns:a16="http://schemas.microsoft.com/office/drawing/2014/main" id="{96862838-52EA-4F50-95AC-FD7C60EA1C09}"/>
              </a:ext>
            </a:extLst>
          </p:cNvPr>
          <p:cNvSpPr/>
          <p:nvPr/>
        </p:nvSpPr>
        <p:spPr>
          <a:xfrm>
            <a:off x="1996691" y="5764184"/>
            <a:ext cx="5667318" cy="230832"/>
          </a:xfrm>
          <a:prstGeom prst="rect">
            <a:avLst/>
          </a:prstGeom>
        </p:spPr>
        <p:txBody>
          <a:bodyPr wrap="square">
            <a:spAutoFit/>
          </a:bodyPr>
          <a:lstStyle/>
          <a:p>
            <a:pPr algn="ctr"/>
            <a:r>
              <a:rPr lang="en-US" altLang="zh-TW" sz="900" dirty="0">
                <a:solidFill>
                  <a:schemeClr val="bg1">
                    <a:lumMod val="50000"/>
                  </a:schemeClr>
                </a:solidFill>
                <a:latin typeface="Times New Roman" panose="02020603050405020304" pitchFamily="18" charset="0"/>
              </a:rPr>
              <a:t> resources and support are from the Prof. </a:t>
            </a:r>
            <a:r>
              <a:rPr lang="en-US" altLang="zh-TW" sz="900" dirty="0" err="1">
                <a:solidFill>
                  <a:schemeClr val="bg1">
                    <a:lumMod val="50000"/>
                  </a:schemeClr>
                </a:solidFill>
                <a:latin typeface="Times New Roman" panose="02020603050405020304" pitchFamily="18" charset="0"/>
              </a:rPr>
              <a:t>Chii</a:t>
            </a:r>
            <a:r>
              <a:rPr lang="en-US" altLang="zh-TW" sz="900" dirty="0">
                <a:solidFill>
                  <a:schemeClr val="bg1">
                    <a:lumMod val="50000"/>
                  </a:schemeClr>
                </a:solidFill>
                <a:latin typeface="Times New Roman" panose="02020603050405020304" pitchFamily="18" charset="0"/>
              </a:rPr>
              <a:t>-Dong Chen’s lab,</a:t>
            </a:r>
            <a:r>
              <a:rPr lang="zh-TW" altLang="en-US" sz="900" dirty="0">
                <a:solidFill>
                  <a:schemeClr val="bg1">
                    <a:lumMod val="50000"/>
                  </a:schemeClr>
                </a:solidFill>
                <a:latin typeface="Times New Roman" panose="02020603050405020304" pitchFamily="18" charset="0"/>
              </a:rPr>
              <a:t> </a:t>
            </a:r>
            <a:r>
              <a:rPr lang="en-US" altLang="zh-TW" sz="900" dirty="0" err="1">
                <a:solidFill>
                  <a:schemeClr val="bg1">
                    <a:lumMod val="50000"/>
                  </a:schemeClr>
                </a:solidFill>
                <a:latin typeface="Times New Roman" panose="02020603050405020304" pitchFamily="18" charset="0"/>
              </a:rPr>
              <a:t>IoP</a:t>
            </a:r>
            <a:r>
              <a:rPr lang="en-US" altLang="zh-TW" sz="900" dirty="0">
                <a:solidFill>
                  <a:schemeClr val="bg1">
                    <a:lumMod val="50000"/>
                  </a:schemeClr>
                </a:solidFill>
                <a:latin typeface="Times New Roman" panose="02020603050405020304" pitchFamily="18" charset="0"/>
              </a:rPr>
              <a:t>,</a:t>
            </a:r>
            <a:r>
              <a:rPr lang="zh-TW" altLang="en-US" sz="900" dirty="0">
                <a:solidFill>
                  <a:schemeClr val="bg1">
                    <a:lumMod val="50000"/>
                  </a:schemeClr>
                </a:solidFill>
                <a:latin typeface="Times New Roman" panose="02020603050405020304" pitchFamily="18" charset="0"/>
              </a:rPr>
              <a:t> </a:t>
            </a:r>
            <a:r>
              <a:rPr lang="en-US" altLang="zh-TW" sz="900" dirty="0">
                <a:solidFill>
                  <a:schemeClr val="bg1">
                    <a:lumMod val="50000"/>
                  </a:schemeClr>
                </a:solidFill>
                <a:latin typeface="Times New Roman" panose="02020603050405020304" pitchFamily="18" charset="0"/>
              </a:rPr>
              <a:t> AS</a:t>
            </a:r>
            <a:endParaRPr lang="zh-TW" altLang="en-US" sz="900" dirty="0">
              <a:solidFill>
                <a:schemeClr val="bg1">
                  <a:lumMod val="50000"/>
                </a:schemeClr>
              </a:solidFill>
            </a:endParaRPr>
          </a:p>
        </p:txBody>
      </p:sp>
    </p:spTree>
    <p:extLst>
      <p:ext uri="{BB962C8B-B14F-4D97-AF65-F5344CB8AC3E}">
        <p14:creationId xmlns:p14="http://schemas.microsoft.com/office/powerpoint/2010/main" val="6415604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F89772B2-69B7-44A6-9E29-2D8F71E5A129}"/>
              </a:ext>
            </a:extLst>
          </p:cNvPr>
          <p:cNvSpPr>
            <a:spLocks noGrp="1"/>
          </p:cNvSpPr>
          <p:nvPr>
            <p:ph type="dt" sz="half" idx="10"/>
          </p:nvPr>
        </p:nvSpPr>
        <p:spPr/>
        <p:txBody>
          <a:bodyPr/>
          <a:lstStyle/>
          <a:p>
            <a:r>
              <a:rPr lang="en-US" altLang="zh-TW"/>
              <a:t>2023</a:t>
            </a:r>
            <a:endParaRPr lang="zh-TW" altLang="en-US" dirty="0"/>
          </a:p>
        </p:txBody>
      </p:sp>
      <p:sp>
        <p:nvSpPr>
          <p:cNvPr id="3" name="投影片編號版面配置區 2">
            <a:extLst>
              <a:ext uri="{FF2B5EF4-FFF2-40B4-BE49-F238E27FC236}">
                <a16:creationId xmlns:a16="http://schemas.microsoft.com/office/drawing/2014/main" id="{329837C2-0796-48EB-A61A-2D9AD789F307}"/>
              </a:ext>
            </a:extLst>
          </p:cNvPr>
          <p:cNvSpPr>
            <a:spLocks noGrp="1"/>
          </p:cNvSpPr>
          <p:nvPr>
            <p:ph type="sldNum" sz="quarter" idx="12"/>
          </p:nvPr>
        </p:nvSpPr>
        <p:spPr/>
        <p:txBody>
          <a:bodyPr/>
          <a:lstStyle/>
          <a:p>
            <a:pPr algn="l"/>
            <a:fld id="{8C00C658-7D5C-4B4E-BBF7-4EE267FA3875}" type="slidenum">
              <a:rPr lang="zh-TW" altLang="en-US" smtClean="0"/>
              <a:pPr algn="l"/>
              <a:t>12</a:t>
            </a:fld>
            <a:endParaRPr lang="zh-TW" altLang="en-US" dirty="0"/>
          </a:p>
        </p:txBody>
      </p:sp>
      <p:sp>
        <p:nvSpPr>
          <p:cNvPr id="4" name="標題 3">
            <a:extLst>
              <a:ext uri="{FF2B5EF4-FFF2-40B4-BE49-F238E27FC236}">
                <a16:creationId xmlns:a16="http://schemas.microsoft.com/office/drawing/2014/main" id="{CE72293C-9383-4D51-983F-106640F82266}"/>
              </a:ext>
            </a:extLst>
          </p:cNvPr>
          <p:cNvSpPr>
            <a:spLocks noGrp="1"/>
          </p:cNvSpPr>
          <p:nvPr>
            <p:ph type="title"/>
          </p:nvPr>
        </p:nvSpPr>
        <p:spPr/>
        <p:txBody>
          <a:bodyPr/>
          <a:lstStyle/>
          <a:p>
            <a:r>
              <a:rPr lang="en-US" altLang="zh-TW" dirty="0"/>
              <a:t>JPA Tune Up Process Flow </a:t>
            </a:r>
            <a:endParaRPr lang="zh-TW" altLang="en-US" dirty="0"/>
          </a:p>
        </p:txBody>
      </p:sp>
      <p:sp>
        <p:nvSpPr>
          <p:cNvPr id="5" name="向右箭號 4"/>
          <p:cNvSpPr/>
          <p:nvPr/>
        </p:nvSpPr>
        <p:spPr>
          <a:xfrm>
            <a:off x="65943" y="1958737"/>
            <a:ext cx="9078058" cy="336305"/>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p:nvGrpSpPr>
          <p:cNvPr id="6" name="群組 5">
            <a:extLst>
              <a:ext uri="{FF2B5EF4-FFF2-40B4-BE49-F238E27FC236}">
                <a16:creationId xmlns:a16="http://schemas.microsoft.com/office/drawing/2014/main" id="{25F32CF8-5843-4DD6-B21E-D1BC9C9A9D35}"/>
              </a:ext>
            </a:extLst>
          </p:cNvPr>
          <p:cNvGrpSpPr/>
          <p:nvPr/>
        </p:nvGrpSpPr>
        <p:grpSpPr>
          <a:xfrm>
            <a:off x="1571486" y="1533465"/>
            <a:ext cx="6048770" cy="3659480"/>
            <a:chOff x="1998600" y="899720"/>
            <a:chExt cx="8065026" cy="4194676"/>
          </a:xfrm>
        </p:grpSpPr>
        <p:cxnSp>
          <p:nvCxnSpPr>
            <p:cNvPr id="7" name="直線接點 6">
              <a:extLst>
                <a:ext uri="{FF2B5EF4-FFF2-40B4-BE49-F238E27FC236}">
                  <a16:creationId xmlns:a16="http://schemas.microsoft.com/office/drawing/2014/main" id="{037E7E31-3141-4C00-93E2-58E3093347F4}"/>
                </a:ext>
              </a:extLst>
            </p:cNvPr>
            <p:cNvCxnSpPr/>
            <p:nvPr/>
          </p:nvCxnSpPr>
          <p:spPr>
            <a:xfrm>
              <a:off x="1998600" y="899720"/>
              <a:ext cx="0" cy="4194676"/>
            </a:xfrm>
            <a:prstGeom prst="line">
              <a:avLst/>
            </a:prstGeom>
            <a:ln>
              <a:solidFill>
                <a:schemeClr val="tx1"/>
              </a:solidFill>
              <a:prstDash val="lgDash"/>
            </a:ln>
          </p:spPr>
          <p:style>
            <a:lnRef idx="1">
              <a:schemeClr val="dk1"/>
            </a:lnRef>
            <a:fillRef idx="0">
              <a:schemeClr val="dk1"/>
            </a:fillRef>
            <a:effectRef idx="0">
              <a:schemeClr val="dk1"/>
            </a:effectRef>
            <a:fontRef idx="minor">
              <a:schemeClr val="tx1"/>
            </a:fontRef>
          </p:style>
        </p:cxnSp>
        <p:cxnSp>
          <p:nvCxnSpPr>
            <p:cNvPr id="9" name="直線接點 8">
              <a:extLst>
                <a:ext uri="{FF2B5EF4-FFF2-40B4-BE49-F238E27FC236}">
                  <a16:creationId xmlns:a16="http://schemas.microsoft.com/office/drawing/2014/main" id="{C4A5DFB4-7FE6-4C65-9466-892518ED1E26}"/>
                </a:ext>
              </a:extLst>
            </p:cNvPr>
            <p:cNvCxnSpPr/>
            <p:nvPr/>
          </p:nvCxnSpPr>
          <p:spPr>
            <a:xfrm>
              <a:off x="6136211" y="899720"/>
              <a:ext cx="0" cy="4194676"/>
            </a:xfrm>
            <a:prstGeom prst="line">
              <a:avLst/>
            </a:prstGeom>
            <a:ln>
              <a:solidFill>
                <a:schemeClr val="tx1"/>
              </a:solidFill>
              <a:prstDash val="lgDash"/>
            </a:ln>
          </p:spPr>
          <p:style>
            <a:lnRef idx="1">
              <a:schemeClr val="dk1"/>
            </a:lnRef>
            <a:fillRef idx="0">
              <a:schemeClr val="dk1"/>
            </a:fillRef>
            <a:effectRef idx="0">
              <a:schemeClr val="dk1"/>
            </a:effectRef>
            <a:fontRef idx="minor">
              <a:schemeClr val="tx1"/>
            </a:fontRef>
          </p:style>
        </p:cxnSp>
        <p:cxnSp>
          <p:nvCxnSpPr>
            <p:cNvPr id="10" name="直線接點 9">
              <a:extLst>
                <a:ext uri="{FF2B5EF4-FFF2-40B4-BE49-F238E27FC236}">
                  <a16:creationId xmlns:a16="http://schemas.microsoft.com/office/drawing/2014/main" id="{44C16874-2632-4E75-9021-2DEC574F5F8E}"/>
                </a:ext>
              </a:extLst>
            </p:cNvPr>
            <p:cNvCxnSpPr/>
            <p:nvPr/>
          </p:nvCxnSpPr>
          <p:spPr>
            <a:xfrm>
              <a:off x="8200472" y="899720"/>
              <a:ext cx="0" cy="4194676"/>
            </a:xfrm>
            <a:prstGeom prst="line">
              <a:avLst/>
            </a:prstGeom>
            <a:ln>
              <a:solidFill>
                <a:schemeClr val="tx1"/>
              </a:solidFill>
              <a:prstDash val="lgDash"/>
            </a:ln>
          </p:spPr>
          <p:style>
            <a:lnRef idx="1">
              <a:schemeClr val="dk1"/>
            </a:lnRef>
            <a:fillRef idx="0">
              <a:schemeClr val="dk1"/>
            </a:fillRef>
            <a:effectRef idx="0">
              <a:schemeClr val="dk1"/>
            </a:effectRef>
            <a:fontRef idx="minor">
              <a:schemeClr val="tx1"/>
            </a:fontRef>
          </p:style>
        </p:cxnSp>
        <p:cxnSp>
          <p:nvCxnSpPr>
            <p:cNvPr id="11" name="直線接點 10">
              <a:extLst>
                <a:ext uri="{FF2B5EF4-FFF2-40B4-BE49-F238E27FC236}">
                  <a16:creationId xmlns:a16="http://schemas.microsoft.com/office/drawing/2014/main" id="{8A1F8801-7823-40D3-8BB4-794223381601}"/>
                </a:ext>
              </a:extLst>
            </p:cNvPr>
            <p:cNvCxnSpPr/>
            <p:nvPr/>
          </p:nvCxnSpPr>
          <p:spPr>
            <a:xfrm>
              <a:off x="10063626" y="899720"/>
              <a:ext cx="0" cy="4194676"/>
            </a:xfrm>
            <a:prstGeom prst="line">
              <a:avLst/>
            </a:prstGeom>
            <a:ln>
              <a:solidFill>
                <a:schemeClr val="tx1"/>
              </a:solidFill>
              <a:prstDash val="lgDash"/>
            </a:ln>
          </p:spPr>
          <p:style>
            <a:lnRef idx="1">
              <a:schemeClr val="dk1"/>
            </a:lnRef>
            <a:fillRef idx="0">
              <a:schemeClr val="dk1"/>
            </a:fillRef>
            <a:effectRef idx="0">
              <a:schemeClr val="dk1"/>
            </a:effectRef>
            <a:fontRef idx="minor">
              <a:schemeClr val="tx1"/>
            </a:fontRef>
          </p:style>
        </p:cxnSp>
      </p:grpSp>
      <p:grpSp>
        <p:nvGrpSpPr>
          <p:cNvPr id="27" name="群組 26">
            <a:extLst>
              <a:ext uri="{FF2B5EF4-FFF2-40B4-BE49-F238E27FC236}">
                <a16:creationId xmlns:a16="http://schemas.microsoft.com/office/drawing/2014/main" id="{F6781A3B-659F-415C-B3E5-AD29DB2AB788}"/>
              </a:ext>
            </a:extLst>
          </p:cNvPr>
          <p:cNvGrpSpPr/>
          <p:nvPr/>
        </p:nvGrpSpPr>
        <p:grpSpPr>
          <a:xfrm>
            <a:off x="15489" y="1608926"/>
            <a:ext cx="9074657" cy="312777"/>
            <a:chOff x="20651" y="1002234"/>
            <a:chExt cx="12099543" cy="417036"/>
          </a:xfrm>
        </p:grpSpPr>
        <p:sp>
          <p:nvSpPr>
            <p:cNvPr id="12" name="文字方塊 11">
              <a:extLst>
                <a:ext uri="{FF2B5EF4-FFF2-40B4-BE49-F238E27FC236}">
                  <a16:creationId xmlns:a16="http://schemas.microsoft.com/office/drawing/2014/main" id="{A3A8D3D2-9D3D-4E1C-A412-B744C2520DC4}"/>
                </a:ext>
              </a:extLst>
            </p:cNvPr>
            <p:cNvSpPr txBox="1"/>
            <p:nvPr/>
          </p:nvSpPr>
          <p:spPr>
            <a:xfrm>
              <a:off x="20651" y="1002234"/>
              <a:ext cx="2006731" cy="400109"/>
            </a:xfrm>
            <a:prstGeom prst="rect">
              <a:avLst/>
            </a:prstGeom>
            <a:noFill/>
          </p:spPr>
          <p:txBody>
            <a:bodyPr wrap="square" rtlCol="0">
              <a:spAutoFit/>
            </a:bodyPr>
            <a:lstStyle/>
            <a:p>
              <a:pPr algn="ctr"/>
              <a:r>
                <a:rPr lang="en-US" altLang="zh-TW" sz="1350" dirty="0"/>
                <a:t>Flux dependence </a:t>
              </a:r>
            </a:p>
          </p:txBody>
        </p:sp>
        <p:sp>
          <p:nvSpPr>
            <p:cNvPr id="13" name="文字方塊 12">
              <a:extLst>
                <a:ext uri="{FF2B5EF4-FFF2-40B4-BE49-F238E27FC236}">
                  <a16:creationId xmlns:a16="http://schemas.microsoft.com/office/drawing/2014/main" id="{E018559F-D501-485D-BA96-33AA6F556D7C}"/>
                </a:ext>
              </a:extLst>
            </p:cNvPr>
            <p:cNvSpPr txBox="1"/>
            <p:nvPr/>
          </p:nvSpPr>
          <p:spPr>
            <a:xfrm>
              <a:off x="2944826" y="1002234"/>
              <a:ext cx="2570413" cy="400109"/>
            </a:xfrm>
            <a:prstGeom prst="rect">
              <a:avLst/>
            </a:prstGeom>
            <a:noFill/>
          </p:spPr>
          <p:txBody>
            <a:bodyPr wrap="square" rtlCol="0">
              <a:spAutoFit/>
            </a:bodyPr>
            <a:lstStyle/>
            <a:p>
              <a:pPr algn="ctr"/>
              <a:r>
                <a:rPr lang="en-US" altLang="zh-TW" sz="1350" dirty="0"/>
                <a:t>Gain and Noise mapping</a:t>
              </a:r>
            </a:p>
          </p:txBody>
        </p:sp>
        <p:sp>
          <p:nvSpPr>
            <p:cNvPr id="14" name="文字方塊 13">
              <a:extLst>
                <a:ext uri="{FF2B5EF4-FFF2-40B4-BE49-F238E27FC236}">
                  <a16:creationId xmlns:a16="http://schemas.microsoft.com/office/drawing/2014/main" id="{EA6605F0-6C1A-4E7C-9A5C-71C23C73F60A}"/>
                </a:ext>
              </a:extLst>
            </p:cNvPr>
            <p:cNvSpPr txBox="1"/>
            <p:nvPr/>
          </p:nvSpPr>
          <p:spPr>
            <a:xfrm>
              <a:off x="8243809" y="1019161"/>
              <a:ext cx="2006731" cy="400109"/>
            </a:xfrm>
            <a:prstGeom prst="rect">
              <a:avLst/>
            </a:prstGeom>
            <a:noFill/>
          </p:spPr>
          <p:txBody>
            <a:bodyPr wrap="square" rtlCol="0">
              <a:spAutoFit/>
            </a:bodyPr>
            <a:lstStyle/>
            <a:p>
              <a:pPr algn="ctr"/>
              <a:r>
                <a:rPr lang="en-US" altLang="zh-TW" sz="1350" dirty="0"/>
                <a:t>optimization</a:t>
              </a:r>
            </a:p>
          </p:txBody>
        </p:sp>
        <p:sp>
          <p:nvSpPr>
            <p:cNvPr id="15" name="文字方塊 14">
              <a:extLst>
                <a:ext uri="{FF2B5EF4-FFF2-40B4-BE49-F238E27FC236}">
                  <a16:creationId xmlns:a16="http://schemas.microsoft.com/office/drawing/2014/main" id="{37E6DF99-E7F4-4E85-B129-C3D53542960A}"/>
                </a:ext>
              </a:extLst>
            </p:cNvPr>
            <p:cNvSpPr txBox="1"/>
            <p:nvPr/>
          </p:nvSpPr>
          <p:spPr>
            <a:xfrm>
              <a:off x="6263845" y="1002234"/>
              <a:ext cx="2006731" cy="400109"/>
            </a:xfrm>
            <a:prstGeom prst="rect">
              <a:avLst/>
            </a:prstGeom>
            <a:noFill/>
          </p:spPr>
          <p:txBody>
            <a:bodyPr wrap="square" rtlCol="0">
              <a:spAutoFit/>
            </a:bodyPr>
            <a:lstStyle/>
            <a:p>
              <a:pPr algn="ctr"/>
              <a:r>
                <a:rPr lang="en-US" altLang="zh-TW" sz="1350" dirty="0"/>
                <a:t>Saturation power</a:t>
              </a:r>
            </a:p>
          </p:txBody>
        </p:sp>
        <p:sp>
          <p:nvSpPr>
            <p:cNvPr id="16" name="文字方塊 15">
              <a:extLst>
                <a:ext uri="{FF2B5EF4-FFF2-40B4-BE49-F238E27FC236}">
                  <a16:creationId xmlns:a16="http://schemas.microsoft.com/office/drawing/2014/main" id="{B61F512D-21A6-49D5-A373-5D3D4A9CB94A}"/>
                </a:ext>
              </a:extLst>
            </p:cNvPr>
            <p:cNvSpPr txBox="1"/>
            <p:nvPr/>
          </p:nvSpPr>
          <p:spPr>
            <a:xfrm>
              <a:off x="10113463" y="1002234"/>
              <a:ext cx="2006731" cy="400109"/>
            </a:xfrm>
            <a:prstGeom prst="rect">
              <a:avLst/>
            </a:prstGeom>
            <a:noFill/>
          </p:spPr>
          <p:txBody>
            <a:bodyPr wrap="square" rtlCol="0">
              <a:spAutoFit/>
            </a:bodyPr>
            <a:lstStyle/>
            <a:p>
              <a:pPr algn="ctr"/>
              <a:r>
                <a:rPr lang="en-US" altLang="zh-TW" sz="1350" dirty="0"/>
                <a:t>Operations</a:t>
              </a:r>
            </a:p>
          </p:txBody>
        </p:sp>
      </p:grpSp>
      <p:pic>
        <p:nvPicPr>
          <p:cNvPr id="17" name="圖片 16">
            <a:extLst>
              <a:ext uri="{FF2B5EF4-FFF2-40B4-BE49-F238E27FC236}">
                <a16:creationId xmlns:a16="http://schemas.microsoft.com/office/drawing/2014/main" id="{751CFC66-4800-461A-AD0C-C41CC66D0AE5}"/>
              </a:ext>
            </a:extLst>
          </p:cNvPr>
          <p:cNvPicPr>
            <a:picLocks noChangeAspect="1"/>
          </p:cNvPicPr>
          <p:nvPr/>
        </p:nvPicPr>
        <p:blipFill>
          <a:blip r:embed="rId2"/>
          <a:stretch>
            <a:fillRect/>
          </a:stretch>
        </p:blipFill>
        <p:spPr>
          <a:xfrm>
            <a:off x="70175" y="2438177"/>
            <a:ext cx="1460601" cy="769169"/>
          </a:xfrm>
          <a:prstGeom prst="rect">
            <a:avLst/>
          </a:prstGeom>
        </p:spPr>
      </p:pic>
      <p:pic>
        <p:nvPicPr>
          <p:cNvPr id="18" name="圖片 17">
            <a:extLst>
              <a:ext uri="{FF2B5EF4-FFF2-40B4-BE49-F238E27FC236}">
                <a16:creationId xmlns:a16="http://schemas.microsoft.com/office/drawing/2014/main" id="{B0467F39-9E5E-41F8-868F-03690D6D51FE}"/>
              </a:ext>
            </a:extLst>
          </p:cNvPr>
          <p:cNvPicPr>
            <a:picLocks noChangeAspect="1"/>
          </p:cNvPicPr>
          <p:nvPr/>
        </p:nvPicPr>
        <p:blipFill>
          <a:blip r:embed="rId3"/>
          <a:stretch>
            <a:fillRect/>
          </a:stretch>
        </p:blipFill>
        <p:spPr>
          <a:xfrm>
            <a:off x="65583" y="3504204"/>
            <a:ext cx="1471079" cy="870760"/>
          </a:xfrm>
          <a:prstGeom prst="rect">
            <a:avLst/>
          </a:prstGeom>
        </p:spPr>
      </p:pic>
      <p:pic>
        <p:nvPicPr>
          <p:cNvPr id="20" name="圖片 19">
            <a:extLst>
              <a:ext uri="{FF2B5EF4-FFF2-40B4-BE49-F238E27FC236}">
                <a16:creationId xmlns:a16="http://schemas.microsoft.com/office/drawing/2014/main" id="{42A0B575-837B-4F21-9D6E-72DC3AB56A55}"/>
              </a:ext>
            </a:extLst>
          </p:cNvPr>
          <p:cNvPicPr>
            <a:picLocks noChangeAspect="1"/>
          </p:cNvPicPr>
          <p:nvPr/>
        </p:nvPicPr>
        <p:blipFill>
          <a:blip r:embed="rId4"/>
          <a:stretch>
            <a:fillRect/>
          </a:stretch>
        </p:blipFill>
        <p:spPr>
          <a:xfrm>
            <a:off x="1603588" y="2320430"/>
            <a:ext cx="1498461" cy="1042566"/>
          </a:xfrm>
          <a:prstGeom prst="rect">
            <a:avLst/>
          </a:prstGeom>
        </p:spPr>
      </p:pic>
      <p:pic>
        <p:nvPicPr>
          <p:cNvPr id="21" name="圖片 20">
            <a:extLst>
              <a:ext uri="{FF2B5EF4-FFF2-40B4-BE49-F238E27FC236}">
                <a16:creationId xmlns:a16="http://schemas.microsoft.com/office/drawing/2014/main" id="{750C0D27-22A2-430C-B55A-FA93AB570C09}"/>
              </a:ext>
            </a:extLst>
          </p:cNvPr>
          <p:cNvPicPr>
            <a:picLocks noChangeAspect="1"/>
          </p:cNvPicPr>
          <p:nvPr/>
        </p:nvPicPr>
        <p:blipFill>
          <a:blip r:embed="rId5"/>
          <a:stretch>
            <a:fillRect/>
          </a:stretch>
        </p:blipFill>
        <p:spPr>
          <a:xfrm>
            <a:off x="1619047" y="3429000"/>
            <a:ext cx="1492038" cy="1043170"/>
          </a:xfrm>
          <a:prstGeom prst="rect">
            <a:avLst/>
          </a:prstGeom>
        </p:spPr>
      </p:pic>
      <p:pic>
        <p:nvPicPr>
          <p:cNvPr id="22" name="圖片 21">
            <a:extLst>
              <a:ext uri="{FF2B5EF4-FFF2-40B4-BE49-F238E27FC236}">
                <a16:creationId xmlns:a16="http://schemas.microsoft.com/office/drawing/2014/main" id="{5292E211-F462-4DE8-BA0E-A17D781CB960}"/>
              </a:ext>
            </a:extLst>
          </p:cNvPr>
          <p:cNvPicPr>
            <a:picLocks noChangeAspect="1"/>
          </p:cNvPicPr>
          <p:nvPr/>
        </p:nvPicPr>
        <p:blipFill>
          <a:blip r:embed="rId6"/>
          <a:stretch>
            <a:fillRect/>
          </a:stretch>
        </p:blipFill>
        <p:spPr>
          <a:xfrm>
            <a:off x="3111600" y="3489690"/>
            <a:ext cx="1539906" cy="1042567"/>
          </a:xfrm>
          <a:prstGeom prst="rect">
            <a:avLst/>
          </a:prstGeom>
        </p:spPr>
      </p:pic>
      <p:pic>
        <p:nvPicPr>
          <p:cNvPr id="23" name="圖片 22">
            <a:extLst>
              <a:ext uri="{FF2B5EF4-FFF2-40B4-BE49-F238E27FC236}">
                <a16:creationId xmlns:a16="http://schemas.microsoft.com/office/drawing/2014/main" id="{B9EA3283-1934-42D9-8B3F-391E9EE246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0509" y="2427372"/>
            <a:ext cx="1476535" cy="897341"/>
          </a:xfrm>
          <a:prstGeom prst="rect">
            <a:avLst/>
          </a:prstGeom>
        </p:spPr>
      </p:pic>
      <p:pic>
        <p:nvPicPr>
          <p:cNvPr id="24" name="圖片 23">
            <a:extLst>
              <a:ext uri="{FF2B5EF4-FFF2-40B4-BE49-F238E27FC236}">
                <a16:creationId xmlns:a16="http://schemas.microsoft.com/office/drawing/2014/main" id="{5EA0A501-F7B3-4432-BB90-5725AD341969}"/>
              </a:ext>
            </a:extLst>
          </p:cNvPr>
          <p:cNvPicPr>
            <a:picLocks noChangeAspect="1"/>
          </p:cNvPicPr>
          <p:nvPr/>
        </p:nvPicPr>
        <p:blipFill>
          <a:blip r:embed="rId8"/>
          <a:stretch>
            <a:fillRect/>
          </a:stretch>
        </p:blipFill>
        <p:spPr>
          <a:xfrm>
            <a:off x="4713907" y="3472397"/>
            <a:ext cx="1473002" cy="976312"/>
          </a:xfrm>
          <a:prstGeom prst="rect">
            <a:avLst/>
          </a:prstGeom>
        </p:spPr>
      </p:pic>
      <p:pic>
        <p:nvPicPr>
          <p:cNvPr id="26" name="圖片 25">
            <a:extLst>
              <a:ext uri="{FF2B5EF4-FFF2-40B4-BE49-F238E27FC236}">
                <a16:creationId xmlns:a16="http://schemas.microsoft.com/office/drawing/2014/main" id="{57C40BAE-D0A8-4C4E-A396-B2DB1DD14741}"/>
              </a:ext>
            </a:extLst>
          </p:cNvPr>
          <p:cNvPicPr>
            <a:picLocks noChangeAspect="1"/>
          </p:cNvPicPr>
          <p:nvPr/>
        </p:nvPicPr>
        <p:blipFill>
          <a:blip r:embed="rId9"/>
          <a:stretch>
            <a:fillRect/>
          </a:stretch>
        </p:blipFill>
        <p:spPr>
          <a:xfrm>
            <a:off x="3134150" y="2320811"/>
            <a:ext cx="1508367" cy="1003902"/>
          </a:xfrm>
          <a:prstGeom prst="rect">
            <a:avLst/>
          </a:prstGeom>
        </p:spPr>
      </p:pic>
      <p:grpSp>
        <p:nvGrpSpPr>
          <p:cNvPr id="32" name="群組 31">
            <a:extLst>
              <a:ext uri="{FF2B5EF4-FFF2-40B4-BE49-F238E27FC236}">
                <a16:creationId xmlns:a16="http://schemas.microsoft.com/office/drawing/2014/main" id="{5259B5FB-F790-4983-B44C-62B82949BA17}"/>
              </a:ext>
            </a:extLst>
          </p:cNvPr>
          <p:cNvGrpSpPr/>
          <p:nvPr/>
        </p:nvGrpSpPr>
        <p:grpSpPr>
          <a:xfrm>
            <a:off x="959336" y="2025401"/>
            <a:ext cx="6899405" cy="211136"/>
            <a:chOff x="1279115" y="1557531"/>
            <a:chExt cx="9199206" cy="281514"/>
          </a:xfrm>
        </p:grpSpPr>
        <p:sp>
          <p:nvSpPr>
            <p:cNvPr id="28" name="文字方塊 27">
              <a:extLst>
                <a:ext uri="{FF2B5EF4-FFF2-40B4-BE49-F238E27FC236}">
                  <a16:creationId xmlns:a16="http://schemas.microsoft.com/office/drawing/2014/main" id="{E994A386-10B6-4AA4-969B-C67DB9EFC71F}"/>
                </a:ext>
              </a:extLst>
            </p:cNvPr>
            <p:cNvSpPr txBox="1"/>
            <p:nvPr/>
          </p:nvSpPr>
          <p:spPr>
            <a:xfrm>
              <a:off x="1279115" y="1567534"/>
              <a:ext cx="1090567" cy="261611"/>
            </a:xfrm>
            <a:prstGeom prst="rect">
              <a:avLst/>
            </a:prstGeom>
            <a:noFill/>
          </p:spPr>
          <p:txBody>
            <a:bodyPr wrap="square" rtlCol="0">
              <a:spAutoFit/>
            </a:bodyPr>
            <a:lstStyle/>
            <a:p>
              <a:pPr algn="ctr"/>
              <a:r>
                <a:rPr lang="en-US" altLang="zh-TW" sz="675" dirty="0">
                  <a:highlight>
                    <a:srgbClr val="FFFF00"/>
                  </a:highlight>
                </a:rPr>
                <a:t>0.5 day</a:t>
              </a:r>
              <a:endParaRPr lang="zh-TW" altLang="en-US" sz="675" dirty="0">
                <a:highlight>
                  <a:srgbClr val="FFFF00"/>
                </a:highlight>
              </a:endParaRPr>
            </a:p>
          </p:txBody>
        </p:sp>
        <p:sp>
          <p:nvSpPr>
            <p:cNvPr id="29" name="文字方塊 28">
              <a:extLst>
                <a:ext uri="{FF2B5EF4-FFF2-40B4-BE49-F238E27FC236}">
                  <a16:creationId xmlns:a16="http://schemas.microsoft.com/office/drawing/2014/main" id="{413157D4-6334-4D79-A5CF-D2B8D65BE67F}"/>
                </a:ext>
              </a:extLst>
            </p:cNvPr>
            <p:cNvSpPr txBox="1"/>
            <p:nvPr/>
          </p:nvSpPr>
          <p:spPr>
            <a:xfrm>
              <a:off x="7485228" y="1577435"/>
              <a:ext cx="1090567" cy="261610"/>
            </a:xfrm>
            <a:prstGeom prst="rect">
              <a:avLst/>
            </a:prstGeom>
            <a:noFill/>
          </p:spPr>
          <p:txBody>
            <a:bodyPr wrap="square" rtlCol="0">
              <a:spAutoFit/>
            </a:bodyPr>
            <a:lstStyle/>
            <a:p>
              <a:pPr algn="ctr"/>
              <a:r>
                <a:rPr lang="en-US" altLang="zh-TW" sz="675" dirty="0">
                  <a:highlight>
                    <a:srgbClr val="FFFF00"/>
                  </a:highlight>
                </a:rPr>
                <a:t>0.5 day</a:t>
              </a:r>
              <a:endParaRPr lang="zh-TW" altLang="en-US" sz="675" dirty="0">
                <a:highlight>
                  <a:srgbClr val="FFFF00"/>
                </a:highlight>
              </a:endParaRPr>
            </a:p>
          </p:txBody>
        </p:sp>
        <p:sp>
          <p:nvSpPr>
            <p:cNvPr id="30" name="文字方塊 29">
              <a:extLst>
                <a:ext uri="{FF2B5EF4-FFF2-40B4-BE49-F238E27FC236}">
                  <a16:creationId xmlns:a16="http://schemas.microsoft.com/office/drawing/2014/main" id="{E7EAEE2D-75D3-4D52-AFE3-0D731E17258C}"/>
                </a:ext>
              </a:extLst>
            </p:cNvPr>
            <p:cNvSpPr txBox="1"/>
            <p:nvPr/>
          </p:nvSpPr>
          <p:spPr>
            <a:xfrm>
              <a:off x="5433504" y="1557531"/>
              <a:ext cx="1090567" cy="261610"/>
            </a:xfrm>
            <a:prstGeom prst="rect">
              <a:avLst/>
            </a:prstGeom>
            <a:noFill/>
          </p:spPr>
          <p:txBody>
            <a:bodyPr wrap="square" rtlCol="0">
              <a:spAutoFit/>
            </a:bodyPr>
            <a:lstStyle/>
            <a:p>
              <a:pPr algn="ctr"/>
              <a:r>
                <a:rPr lang="en-US" altLang="zh-TW" sz="675" dirty="0">
                  <a:highlight>
                    <a:srgbClr val="FFFF00"/>
                  </a:highlight>
                </a:rPr>
                <a:t>4 days</a:t>
              </a:r>
              <a:endParaRPr lang="zh-TW" altLang="en-US" sz="675" dirty="0">
                <a:highlight>
                  <a:srgbClr val="FFFF00"/>
                </a:highlight>
              </a:endParaRPr>
            </a:p>
          </p:txBody>
        </p:sp>
        <p:sp>
          <p:nvSpPr>
            <p:cNvPr id="31" name="文字方塊 30">
              <a:extLst>
                <a:ext uri="{FF2B5EF4-FFF2-40B4-BE49-F238E27FC236}">
                  <a16:creationId xmlns:a16="http://schemas.microsoft.com/office/drawing/2014/main" id="{363D310F-AE43-436B-B577-8EC810F951FA}"/>
                </a:ext>
              </a:extLst>
            </p:cNvPr>
            <p:cNvSpPr txBox="1"/>
            <p:nvPr/>
          </p:nvSpPr>
          <p:spPr>
            <a:xfrm>
              <a:off x="9387754" y="1573102"/>
              <a:ext cx="1090567" cy="261610"/>
            </a:xfrm>
            <a:prstGeom prst="rect">
              <a:avLst/>
            </a:prstGeom>
            <a:noFill/>
          </p:spPr>
          <p:txBody>
            <a:bodyPr wrap="square" rtlCol="0">
              <a:spAutoFit/>
            </a:bodyPr>
            <a:lstStyle/>
            <a:p>
              <a:pPr algn="ctr"/>
              <a:r>
                <a:rPr lang="en-US" altLang="zh-TW" sz="675" dirty="0">
                  <a:highlight>
                    <a:srgbClr val="FFFF00"/>
                  </a:highlight>
                </a:rPr>
                <a:t>3 days</a:t>
              </a:r>
              <a:endParaRPr lang="zh-TW" altLang="en-US" sz="675" dirty="0">
                <a:highlight>
                  <a:srgbClr val="FFFF00"/>
                </a:highlight>
              </a:endParaRPr>
            </a:p>
          </p:txBody>
        </p:sp>
      </p:grpSp>
      <p:sp>
        <p:nvSpPr>
          <p:cNvPr id="33" name="文字方塊 32">
            <a:extLst>
              <a:ext uri="{FF2B5EF4-FFF2-40B4-BE49-F238E27FC236}">
                <a16:creationId xmlns:a16="http://schemas.microsoft.com/office/drawing/2014/main" id="{C3CF4469-4FF0-45F2-892B-E9C4431EC001}"/>
              </a:ext>
            </a:extLst>
          </p:cNvPr>
          <p:cNvSpPr txBox="1"/>
          <p:nvPr/>
        </p:nvSpPr>
        <p:spPr>
          <a:xfrm>
            <a:off x="7519696" y="2035995"/>
            <a:ext cx="817925" cy="196208"/>
          </a:xfrm>
          <a:prstGeom prst="rect">
            <a:avLst/>
          </a:prstGeom>
          <a:noFill/>
        </p:spPr>
        <p:txBody>
          <a:bodyPr wrap="square" rtlCol="0">
            <a:spAutoFit/>
          </a:bodyPr>
          <a:lstStyle/>
          <a:p>
            <a:pPr algn="ctr"/>
            <a:r>
              <a:rPr lang="en-US" altLang="zh-TW" sz="675" dirty="0">
                <a:highlight>
                  <a:srgbClr val="FFFF00"/>
                </a:highlight>
              </a:rPr>
              <a:t>In total 8 days</a:t>
            </a:r>
            <a:endParaRPr lang="zh-TW" altLang="en-US" sz="675" dirty="0">
              <a:highlight>
                <a:srgbClr val="FFFF00"/>
              </a:highlight>
            </a:endParaRPr>
          </a:p>
        </p:txBody>
      </p:sp>
      <p:pic>
        <p:nvPicPr>
          <p:cNvPr id="38" name="圖片 37">
            <a:extLst>
              <a:ext uri="{FF2B5EF4-FFF2-40B4-BE49-F238E27FC236}">
                <a16:creationId xmlns:a16="http://schemas.microsoft.com/office/drawing/2014/main" id="{B9F0218A-84B1-44B8-BC0C-C3101ED37113}"/>
              </a:ext>
            </a:extLst>
          </p:cNvPr>
          <p:cNvPicPr>
            <a:picLocks noChangeAspect="1"/>
          </p:cNvPicPr>
          <p:nvPr/>
        </p:nvPicPr>
        <p:blipFill>
          <a:blip r:embed="rId10"/>
          <a:stretch>
            <a:fillRect/>
          </a:stretch>
        </p:blipFill>
        <p:spPr>
          <a:xfrm>
            <a:off x="6253131" y="3608047"/>
            <a:ext cx="1346374" cy="705011"/>
          </a:xfrm>
          <a:prstGeom prst="rect">
            <a:avLst/>
          </a:prstGeom>
        </p:spPr>
      </p:pic>
      <p:pic>
        <p:nvPicPr>
          <p:cNvPr id="39" name="圖片 38">
            <a:extLst>
              <a:ext uri="{FF2B5EF4-FFF2-40B4-BE49-F238E27FC236}">
                <a16:creationId xmlns:a16="http://schemas.microsoft.com/office/drawing/2014/main" id="{D21361BD-D7DE-4757-983A-93B241D785A3}"/>
              </a:ext>
            </a:extLst>
          </p:cNvPr>
          <p:cNvPicPr>
            <a:picLocks noChangeAspect="1"/>
          </p:cNvPicPr>
          <p:nvPr/>
        </p:nvPicPr>
        <p:blipFill>
          <a:blip r:embed="rId11"/>
          <a:stretch>
            <a:fillRect/>
          </a:stretch>
        </p:blipFill>
        <p:spPr>
          <a:xfrm>
            <a:off x="6272563" y="2494754"/>
            <a:ext cx="1326941" cy="683648"/>
          </a:xfrm>
          <a:prstGeom prst="rect">
            <a:avLst/>
          </a:prstGeom>
        </p:spPr>
      </p:pic>
      <p:pic>
        <p:nvPicPr>
          <p:cNvPr id="40" name="圖片 39">
            <a:extLst>
              <a:ext uri="{FF2B5EF4-FFF2-40B4-BE49-F238E27FC236}">
                <a16:creationId xmlns:a16="http://schemas.microsoft.com/office/drawing/2014/main" id="{4DD28C3C-192C-42BF-BE76-5B0F94987BF9}"/>
              </a:ext>
            </a:extLst>
          </p:cNvPr>
          <p:cNvPicPr>
            <a:picLocks noChangeAspect="1"/>
          </p:cNvPicPr>
          <p:nvPr/>
        </p:nvPicPr>
        <p:blipFill>
          <a:blip r:embed="rId12"/>
          <a:stretch>
            <a:fillRect/>
          </a:stretch>
        </p:blipFill>
        <p:spPr>
          <a:xfrm>
            <a:off x="7680201" y="2498483"/>
            <a:ext cx="1388162" cy="724859"/>
          </a:xfrm>
          <a:prstGeom prst="rect">
            <a:avLst/>
          </a:prstGeom>
        </p:spPr>
      </p:pic>
      <p:pic>
        <p:nvPicPr>
          <p:cNvPr id="42" name="圖片 41">
            <a:extLst>
              <a:ext uri="{FF2B5EF4-FFF2-40B4-BE49-F238E27FC236}">
                <a16:creationId xmlns:a16="http://schemas.microsoft.com/office/drawing/2014/main" id="{CF456496-031B-4D9D-AD26-524B427EAD5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32119" y="3411375"/>
            <a:ext cx="1058514" cy="1078420"/>
          </a:xfrm>
          <a:prstGeom prst="rect">
            <a:avLst/>
          </a:prstGeom>
        </p:spPr>
      </p:pic>
      <p:grpSp>
        <p:nvGrpSpPr>
          <p:cNvPr id="44" name="群組 43">
            <a:extLst>
              <a:ext uri="{FF2B5EF4-FFF2-40B4-BE49-F238E27FC236}">
                <a16:creationId xmlns:a16="http://schemas.microsoft.com/office/drawing/2014/main" id="{397DF9AC-F9BF-469B-A60B-BC7DAADD940F}"/>
              </a:ext>
            </a:extLst>
          </p:cNvPr>
          <p:cNvGrpSpPr/>
          <p:nvPr/>
        </p:nvGrpSpPr>
        <p:grpSpPr>
          <a:xfrm>
            <a:off x="36992" y="4595863"/>
            <a:ext cx="8931039" cy="715837"/>
            <a:chOff x="49323" y="4984816"/>
            <a:chExt cx="11908052" cy="954449"/>
          </a:xfrm>
        </p:grpSpPr>
        <p:sp>
          <p:nvSpPr>
            <p:cNvPr id="19" name="矩形 18">
              <a:extLst>
                <a:ext uri="{FF2B5EF4-FFF2-40B4-BE49-F238E27FC236}">
                  <a16:creationId xmlns:a16="http://schemas.microsoft.com/office/drawing/2014/main" id="{C84FB29D-1873-44DB-BB23-D940C9C26F67}"/>
                </a:ext>
              </a:extLst>
            </p:cNvPr>
            <p:cNvSpPr/>
            <p:nvPr/>
          </p:nvSpPr>
          <p:spPr>
            <a:xfrm>
              <a:off x="49323" y="5019179"/>
              <a:ext cx="2045992" cy="792781"/>
            </a:xfrm>
            <a:prstGeom prst="rect">
              <a:avLst/>
            </a:prstGeom>
          </p:spPr>
          <p:txBody>
            <a:bodyPr wrap="square">
              <a:spAutoFit/>
            </a:bodyPr>
            <a:lstStyle/>
            <a:p>
              <a:pPr marL="214313" indent="-214313">
                <a:buFont typeface="Arial" panose="020B0604020202020204" pitchFamily="34" charset="0"/>
                <a:buChar char="•"/>
              </a:pPr>
              <a:r>
                <a:rPr lang="en-US" altLang="zh-TW" sz="900" dirty="0">
                  <a:highlight>
                    <a:srgbClr val="00FFFF"/>
                  </a:highlight>
                </a:rPr>
                <a:t>Key parameters</a:t>
              </a:r>
            </a:p>
            <a:p>
              <a:pPr marL="214313" indent="-214313">
                <a:buFont typeface="Wingdings" panose="05000000000000000000" pitchFamily="2" charset="2"/>
                <a:buChar char="Ø"/>
              </a:pPr>
              <a:r>
                <a:rPr lang="en-US" altLang="zh-TW" sz="788" dirty="0"/>
                <a:t>Maximum resonance</a:t>
              </a:r>
            </a:p>
            <a:p>
              <a:pPr marL="214313" indent="-214313">
                <a:buFont typeface="Wingdings" panose="05000000000000000000" pitchFamily="2" charset="2"/>
                <a:buChar char="Ø"/>
              </a:pPr>
              <a:r>
                <a:rPr lang="en-US" altLang="zh-TW" sz="788" dirty="0"/>
                <a:t>Junction properties</a:t>
              </a:r>
            </a:p>
            <a:p>
              <a:pPr marL="214313" indent="-214313">
                <a:buFont typeface="Wingdings" panose="05000000000000000000" pitchFamily="2" charset="2"/>
                <a:buChar char="Ø"/>
              </a:pPr>
              <a:r>
                <a:rPr lang="en-US" altLang="zh-TW" sz="788" dirty="0"/>
                <a:t>Flux quantum with current</a:t>
              </a:r>
            </a:p>
          </p:txBody>
        </p:sp>
        <p:sp>
          <p:nvSpPr>
            <p:cNvPr id="25" name="矩形 24">
              <a:extLst>
                <a:ext uri="{FF2B5EF4-FFF2-40B4-BE49-F238E27FC236}">
                  <a16:creationId xmlns:a16="http://schemas.microsoft.com/office/drawing/2014/main" id="{C6DDE4D0-ABA6-4096-9FC6-CD88C723BB41}"/>
                </a:ext>
              </a:extLst>
            </p:cNvPr>
            <p:cNvSpPr/>
            <p:nvPr/>
          </p:nvSpPr>
          <p:spPr>
            <a:xfrm>
              <a:off x="6263846" y="5019179"/>
              <a:ext cx="2045992" cy="631113"/>
            </a:xfrm>
            <a:prstGeom prst="rect">
              <a:avLst/>
            </a:prstGeom>
          </p:spPr>
          <p:txBody>
            <a:bodyPr wrap="square">
              <a:spAutoFit/>
            </a:bodyPr>
            <a:lstStyle/>
            <a:p>
              <a:pPr marL="214313" indent="-214313">
                <a:buFont typeface="Arial" panose="020B0604020202020204" pitchFamily="34" charset="0"/>
                <a:buChar char="•"/>
              </a:pPr>
              <a:r>
                <a:rPr lang="en-US" altLang="zh-TW" sz="900" dirty="0">
                  <a:highlight>
                    <a:srgbClr val="00FFFF"/>
                  </a:highlight>
                </a:rPr>
                <a:t>Key parameters</a:t>
              </a:r>
            </a:p>
            <a:p>
              <a:pPr marL="214313" indent="-214313">
                <a:buFont typeface="Wingdings" panose="05000000000000000000" pitchFamily="2" charset="2"/>
                <a:buChar char="Ø"/>
              </a:pPr>
              <a:r>
                <a:rPr lang="en-US" altLang="zh-TW" sz="788" dirty="0"/>
                <a:t>Signal Saturation power</a:t>
              </a:r>
            </a:p>
            <a:p>
              <a:pPr marL="214313" indent="-214313">
                <a:buFont typeface="Wingdings" panose="05000000000000000000" pitchFamily="2" charset="2"/>
                <a:buChar char="Ø"/>
              </a:pPr>
              <a:r>
                <a:rPr lang="en-US" altLang="zh-TW" sz="788" dirty="0"/>
                <a:t>Pump power limitation</a:t>
              </a:r>
            </a:p>
          </p:txBody>
        </p:sp>
        <p:sp>
          <p:nvSpPr>
            <p:cNvPr id="34" name="矩形 33">
              <a:extLst>
                <a:ext uri="{FF2B5EF4-FFF2-40B4-BE49-F238E27FC236}">
                  <a16:creationId xmlns:a16="http://schemas.microsoft.com/office/drawing/2014/main" id="{4F46FD82-6C0B-46E1-896D-A7613F472A03}"/>
                </a:ext>
              </a:extLst>
            </p:cNvPr>
            <p:cNvSpPr/>
            <p:nvPr/>
          </p:nvSpPr>
          <p:spPr>
            <a:xfrm>
              <a:off x="2148694" y="5019179"/>
              <a:ext cx="2045992" cy="792781"/>
            </a:xfrm>
            <a:prstGeom prst="rect">
              <a:avLst/>
            </a:prstGeom>
          </p:spPr>
          <p:txBody>
            <a:bodyPr wrap="square">
              <a:spAutoFit/>
            </a:bodyPr>
            <a:lstStyle/>
            <a:p>
              <a:pPr marL="214313" indent="-214313">
                <a:buFont typeface="Arial" panose="020B0604020202020204" pitchFamily="34" charset="0"/>
                <a:buChar char="•"/>
              </a:pPr>
              <a:r>
                <a:rPr lang="en-US" altLang="zh-TW" sz="900" dirty="0">
                  <a:highlight>
                    <a:srgbClr val="00FFFF"/>
                  </a:highlight>
                </a:rPr>
                <a:t>Key parameters</a:t>
              </a:r>
            </a:p>
            <a:p>
              <a:pPr marL="214313" indent="-214313">
                <a:buFont typeface="Wingdings" panose="05000000000000000000" pitchFamily="2" charset="2"/>
                <a:buChar char="Ø"/>
              </a:pPr>
              <a:r>
                <a:rPr lang="en-US" altLang="zh-TW" sz="788" dirty="0"/>
                <a:t>Gain</a:t>
              </a:r>
            </a:p>
            <a:p>
              <a:pPr marL="214313" indent="-214313">
                <a:buFont typeface="Wingdings" panose="05000000000000000000" pitchFamily="2" charset="2"/>
                <a:buChar char="Ø"/>
              </a:pPr>
              <a:r>
                <a:rPr lang="en-US" altLang="zh-TW" sz="788" dirty="0"/>
                <a:t>Bandwidth</a:t>
              </a:r>
            </a:p>
            <a:p>
              <a:pPr marL="214313" indent="-214313">
                <a:buFont typeface="Wingdings" panose="05000000000000000000" pitchFamily="2" charset="2"/>
                <a:buChar char="Ø"/>
              </a:pPr>
              <a:r>
                <a:rPr lang="en-US" altLang="zh-TW" sz="788" dirty="0"/>
                <a:t>Operation range</a:t>
              </a:r>
            </a:p>
          </p:txBody>
        </p:sp>
        <p:sp>
          <p:nvSpPr>
            <p:cNvPr id="35" name="矩形 34">
              <a:extLst>
                <a:ext uri="{FF2B5EF4-FFF2-40B4-BE49-F238E27FC236}">
                  <a16:creationId xmlns:a16="http://schemas.microsoft.com/office/drawing/2014/main" id="{99D47888-176F-4E94-80B9-DE0957A519CE}"/>
                </a:ext>
              </a:extLst>
            </p:cNvPr>
            <p:cNvSpPr/>
            <p:nvPr/>
          </p:nvSpPr>
          <p:spPr>
            <a:xfrm>
              <a:off x="4388042" y="5019179"/>
              <a:ext cx="2045992" cy="631113"/>
            </a:xfrm>
            <a:prstGeom prst="rect">
              <a:avLst/>
            </a:prstGeom>
          </p:spPr>
          <p:txBody>
            <a:bodyPr wrap="square">
              <a:spAutoFit/>
            </a:bodyPr>
            <a:lstStyle/>
            <a:p>
              <a:pPr marL="214313" indent="-214313">
                <a:buFont typeface="Arial" panose="020B0604020202020204" pitchFamily="34" charset="0"/>
                <a:buChar char="•"/>
              </a:pPr>
              <a:r>
                <a:rPr lang="en-US" altLang="zh-TW" sz="900" dirty="0">
                  <a:highlight>
                    <a:srgbClr val="00FFFF"/>
                  </a:highlight>
                </a:rPr>
                <a:t>Key parameters</a:t>
              </a:r>
            </a:p>
            <a:p>
              <a:pPr marL="214313" indent="-214313">
                <a:buFont typeface="Wingdings" panose="05000000000000000000" pitchFamily="2" charset="2"/>
                <a:buChar char="Ø"/>
              </a:pPr>
              <a:r>
                <a:rPr lang="en-US" altLang="zh-TW" sz="788" dirty="0"/>
                <a:t>System noise</a:t>
              </a:r>
            </a:p>
            <a:p>
              <a:pPr marL="214313" indent="-214313">
                <a:buFont typeface="Wingdings" panose="05000000000000000000" pitchFamily="2" charset="2"/>
                <a:buChar char="Ø"/>
              </a:pPr>
              <a:r>
                <a:rPr lang="en-US" altLang="zh-TW" sz="788" dirty="0"/>
                <a:t>On/off noise</a:t>
              </a:r>
            </a:p>
          </p:txBody>
        </p:sp>
        <p:sp>
          <p:nvSpPr>
            <p:cNvPr id="37" name="矩形 36">
              <a:extLst>
                <a:ext uri="{FF2B5EF4-FFF2-40B4-BE49-F238E27FC236}">
                  <a16:creationId xmlns:a16="http://schemas.microsoft.com/office/drawing/2014/main" id="{929550B7-0DE0-42D3-B79E-792602754D4E}"/>
                </a:ext>
              </a:extLst>
            </p:cNvPr>
            <p:cNvSpPr/>
            <p:nvPr/>
          </p:nvSpPr>
          <p:spPr>
            <a:xfrm>
              <a:off x="8371651" y="5019179"/>
              <a:ext cx="1681095" cy="631113"/>
            </a:xfrm>
            <a:prstGeom prst="rect">
              <a:avLst/>
            </a:prstGeom>
          </p:spPr>
          <p:txBody>
            <a:bodyPr wrap="square">
              <a:spAutoFit/>
            </a:bodyPr>
            <a:lstStyle/>
            <a:p>
              <a:pPr marL="214313" indent="-214313">
                <a:buFont typeface="Arial" panose="020B0604020202020204" pitchFamily="34" charset="0"/>
                <a:buChar char="•"/>
              </a:pPr>
              <a:r>
                <a:rPr lang="en-US" altLang="zh-TW" sz="900" dirty="0">
                  <a:highlight>
                    <a:srgbClr val="00FFFF"/>
                  </a:highlight>
                </a:rPr>
                <a:t>Key parameters</a:t>
              </a:r>
            </a:p>
            <a:p>
              <a:pPr marL="214313" indent="-214313">
                <a:buFont typeface="Wingdings" panose="05000000000000000000" pitchFamily="2" charset="2"/>
                <a:buChar char="Ø"/>
              </a:pPr>
              <a:r>
                <a:rPr lang="en-US" altLang="zh-TW" sz="788" dirty="0"/>
                <a:t>Frequency matching </a:t>
              </a:r>
            </a:p>
            <a:p>
              <a:pPr marL="214313" indent="-214313">
                <a:buFont typeface="Wingdings" panose="05000000000000000000" pitchFamily="2" charset="2"/>
                <a:buChar char="Ø"/>
              </a:pPr>
              <a:r>
                <a:rPr lang="en-US" altLang="zh-TW" sz="788" dirty="0"/>
                <a:t>Best SNR </a:t>
              </a:r>
            </a:p>
          </p:txBody>
        </p:sp>
        <p:sp>
          <p:nvSpPr>
            <p:cNvPr id="43" name="矩形 42">
              <a:extLst>
                <a:ext uri="{FF2B5EF4-FFF2-40B4-BE49-F238E27FC236}">
                  <a16:creationId xmlns:a16="http://schemas.microsoft.com/office/drawing/2014/main" id="{2F62B15F-222E-4B98-A97D-E17A79B33652}"/>
                </a:ext>
              </a:extLst>
            </p:cNvPr>
            <p:cNvSpPr/>
            <p:nvPr/>
          </p:nvSpPr>
          <p:spPr>
            <a:xfrm>
              <a:off x="10276280" y="4984816"/>
              <a:ext cx="1681095" cy="954449"/>
            </a:xfrm>
            <a:prstGeom prst="rect">
              <a:avLst/>
            </a:prstGeom>
          </p:spPr>
          <p:txBody>
            <a:bodyPr wrap="square">
              <a:spAutoFit/>
            </a:bodyPr>
            <a:lstStyle/>
            <a:p>
              <a:pPr marL="214313" indent="-214313">
                <a:buFont typeface="Arial" panose="020B0604020202020204" pitchFamily="34" charset="0"/>
                <a:buChar char="•"/>
              </a:pPr>
              <a:r>
                <a:rPr lang="en-US" altLang="zh-TW" sz="900" dirty="0">
                  <a:highlight>
                    <a:srgbClr val="00FF00"/>
                  </a:highlight>
                </a:rPr>
                <a:t>Implementation  </a:t>
              </a:r>
            </a:p>
            <a:p>
              <a:pPr marL="214313" indent="-214313">
                <a:buFont typeface="Wingdings" panose="05000000000000000000" pitchFamily="2" charset="2"/>
                <a:buChar char="Ø"/>
              </a:pPr>
              <a:r>
                <a:rPr lang="en-US" altLang="zh-TW" sz="788" dirty="0"/>
                <a:t>Qubit readout chain</a:t>
              </a:r>
            </a:p>
            <a:p>
              <a:pPr marL="214313" indent="-214313">
                <a:buFont typeface="Wingdings" panose="05000000000000000000" pitchFamily="2" charset="2"/>
                <a:buChar char="Ø"/>
              </a:pPr>
              <a:r>
                <a:rPr lang="en-US" altLang="zh-TW" sz="788" dirty="0"/>
                <a:t>Axion detection chain</a:t>
              </a:r>
            </a:p>
            <a:p>
              <a:pPr marL="214313" indent="-214313">
                <a:buFont typeface="Wingdings" panose="05000000000000000000" pitchFamily="2" charset="2"/>
                <a:buChar char="Ø"/>
              </a:pPr>
              <a:r>
                <a:rPr lang="en-US" altLang="zh-TW" sz="788" dirty="0"/>
                <a:t>Noise squeeze</a:t>
              </a:r>
            </a:p>
          </p:txBody>
        </p:sp>
      </p:grpSp>
      <p:sp>
        <p:nvSpPr>
          <p:cNvPr id="45" name="矩形 44">
            <a:extLst>
              <a:ext uri="{FF2B5EF4-FFF2-40B4-BE49-F238E27FC236}">
                <a16:creationId xmlns:a16="http://schemas.microsoft.com/office/drawing/2014/main" id="{B19E1333-D3F9-4410-9F94-063D37E06290}"/>
              </a:ext>
            </a:extLst>
          </p:cNvPr>
          <p:cNvSpPr/>
          <p:nvPr/>
        </p:nvSpPr>
        <p:spPr>
          <a:xfrm>
            <a:off x="6594765" y="5367537"/>
            <a:ext cx="2057400" cy="473206"/>
          </a:xfrm>
          <a:prstGeom prst="rect">
            <a:avLst/>
          </a:prstGeom>
        </p:spPr>
        <p:txBody>
          <a:bodyPr wrap="square">
            <a:spAutoFit/>
          </a:bodyPr>
          <a:lstStyle/>
          <a:p>
            <a:r>
              <a:rPr lang="en-US" altLang="zh-TW" sz="825" dirty="0">
                <a:highlight>
                  <a:srgbClr val="00FFFF"/>
                </a:highlight>
              </a:rPr>
              <a:t>Remarks </a:t>
            </a:r>
            <a:r>
              <a:rPr lang="en-US" altLang="zh-TW" sz="825" dirty="0"/>
              <a:t>:</a:t>
            </a:r>
          </a:p>
          <a:p>
            <a:pPr marL="214313" indent="-214313">
              <a:buFont typeface="Arial" panose="020B0604020202020204" pitchFamily="34" charset="0"/>
              <a:buChar char="•"/>
            </a:pPr>
            <a:r>
              <a:rPr lang="en-US" altLang="zh-TW" sz="825" dirty="0"/>
              <a:t>Full characterization ~8 days</a:t>
            </a:r>
          </a:p>
          <a:p>
            <a:pPr marL="214313" indent="-214313">
              <a:buFont typeface="Arial" panose="020B0604020202020204" pitchFamily="34" charset="0"/>
              <a:buChar char="•"/>
            </a:pPr>
            <a:r>
              <a:rPr lang="en-US" altLang="zh-TW" sz="825" dirty="0"/>
              <a:t>Tune up JPA ~2days</a:t>
            </a:r>
          </a:p>
        </p:txBody>
      </p:sp>
    </p:spTree>
    <p:extLst>
      <p:ext uri="{BB962C8B-B14F-4D97-AF65-F5344CB8AC3E}">
        <p14:creationId xmlns:p14="http://schemas.microsoft.com/office/powerpoint/2010/main" val="42264368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DB7D09C3-A8A3-499D-9C30-0FBEDA7CE7EF}"/>
              </a:ext>
            </a:extLst>
          </p:cNvPr>
          <p:cNvSpPr>
            <a:spLocks noGrp="1"/>
          </p:cNvSpPr>
          <p:nvPr>
            <p:ph type="dt" sz="half" idx="10"/>
          </p:nvPr>
        </p:nvSpPr>
        <p:spPr/>
        <p:txBody>
          <a:bodyPr/>
          <a:lstStyle/>
          <a:p>
            <a:r>
              <a:rPr lang="en-US" altLang="zh-TW"/>
              <a:t>2023</a:t>
            </a:r>
            <a:endParaRPr lang="zh-TW" altLang="en-US" dirty="0"/>
          </a:p>
        </p:txBody>
      </p:sp>
      <p:sp>
        <p:nvSpPr>
          <p:cNvPr id="3" name="投影片編號版面配置區 2">
            <a:extLst>
              <a:ext uri="{FF2B5EF4-FFF2-40B4-BE49-F238E27FC236}">
                <a16:creationId xmlns:a16="http://schemas.microsoft.com/office/drawing/2014/main" id="{899C749B-6981-4BAC-86DB-3B5FEDB21644}"/>
              </a:ext>
            </a:extLst>
          </p:cNvPr>
          <p:cNvSpPr>
            <a:spLocks noGrp="1"/>
          </p:cNvSpPr>
          <p:nvPr>
            <p:ph type="sldNum" sz="quarter" idx="12"/>
          </p:nvPr>
        </p:nvSpPr>
        <p:spPr/>
        <p:txBody>
          <a:bodyPr/>
          <a:lstStyle/>
          <a:p>
            <a:pPr algn="l"/>
            <a:fld id="{8C00C658-7D5C-4B4E-BBF7-4EE267FA3875}" type="slidenum">
              <a:rPr lang="zh-TW" altLang="en-US" smtClean="0"/>
              <a:pPr algn="l"/>
              <a:t>13</a:t>
            </a:fld>
            <a:endParaRPr lang="zh-TW" altLang="en-US" dirty="0"/>
          </a:p>
        </p:txBody>
      </p:sp>
      <p:sp>
        <p:nvSpPr>
          <p:cNvPr id="4" name="標題 3">
            <a:extLst>
              <a:ext uri="{FF2B5EF4-FFF2-40B4-BE49-F238E27FC236}">
                <a16:creationId xmlns:a16="http://schemas.microsoft.com/office/drawing/2014/main" id="{1FA72FCE-53D6-47AD-BFC1-91CD53BC3454}"/>
              </a:ext>
            </a:extLst>
          </p:cNvPr>
          <p:cNvSpPr>
            <a:spLocks noGrp="1"/>
          </p:cNvSpPr>
          <p:nvPr>
            <p:ph type="title"/>
          </p:nvPr>
        </p:nvSpPr>
        <p:spPr/>
        <p:txBody>
          <a:bodyPr/>
          <a:lstStyle/>
          <a:p>
            <a:r>
              <a:rPr lang="en-US" altLang="zh-TW" dirty="0"/>
              <a:t>Operation Range for FDL4B8d2 </a:t>
            </a:r>
            <a:endParaRPr lang="zh-TW" altLang="en-US" dirty="0"/>
          </a:p>
        </p:txBody>
      </p:sp>
      <p:pic>
        <p:nvPicPr>
          <p:cNvPr id="5" name="圖片 4">
            <a:extLst>
              <a:ext uri="{FF2B5EF4-FFF2-40B4-BE49-F238E27FC236}">
                <a16:creationId xmlns:a16="http://schemas.microsoft.com/office/drawing/2014/main" id="{46B8C78E-652F-44AA-862E-9E3E49DE97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2089" y="1672283"/>
            <a:ext cx="3561080" cy="1856238"/>
          </a:xfrm>
          <a:prstGeom prst="rect">
            <a:avLst/>
          </a:prstGeom>
        </p:spPr>
      </p:pic>
      <p:pic>
        <p:nvPicPr>
          <p:cNvPr id="6" name="圖片 5">
            <a:extLst>
              <a:ext uri="{FF2B5EF4-FFF2-40B4-BE49-F238E27FC236}">
                <a16:creationId xmlns:a16="http://schemas.microsoft.com/office/drawing/2014/main" id="{73DC0734-D670-4305-8443-E8A8AF6699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877365"/>
            <a:ext cx="3470762" cy="1703488"/>
          </a:xfrm>
          <a:prstGeom prst="rect">
            <a:avLst/>
          </a:prstGeom>
        </p:spPr>
      </p:pic>
      <p:pic>
        <p:nvPicPr>
          <p:cNvPr id="9" name="圖片 8">
            <a:extLst>
              <a:ext uri="{FF2B5EF4-FFF2-40B4-BE49-F238E27FC236}">
                <a16:creationId xmlns:a16="http://schemas.microsoft.com/office/drawing/2014/main" id="{1A1CFBB9-17E6-4AB6-ABDF-EF0BE3970F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560" y="3576245"/>
            <a:ext cx="2549753" cy="2150662"/>
          </a:xfrm>
          <a:prstGeom prst="rect">
            <a:avLst/>
          </a:prstGeom>
        </p:spPr>
      </p:pic>
      <p:sp>
        <p:nvSpPr>
          <p:cNvPr id="10" name="文字方塊 9">
            <a:extLst>
              <a:ext uri="{FF2B5EF4-FFF2-40B4-BE49-F238E27FC236}">
                <a16:creationId xmlns:a16="http://schemas.microsoft.com/office/drawing/2014/main" id="{7B51E57C-B3EB-4450-959B-FA2A53257D37}"/>
              </a:ext>
            </a:extLst>
          </p:cNvPr>
          <p:cNvSpPr txBox="1"/>
          <p:nvPr/>
        </p:nvSpPr>
        <p:spPr>
          <a:xfrm>
            <a:off x="4055371" y="4087222"/>
            <a:ext cx="4878278" cy="1384995"/>
          </a:xfrm>
          <a:prstGeom prst="rect">
            <a:avLst/>
          </a:prstGeom>
          <a:noFill/>
        </p:spPr>
        <p:txBody>
          <a:bodyPr wrap="square" rtlCol="0">
            <a:spAutoFit/>
          </a:bodyPr>
          <a:lstStyle/>
          <a:p>
            <a:r>
              <a:rPr lang="en-US" altLang="zh-TW" sz="1400" dirty="0">
                <a:highlight>
                  <a:srgbClr val="FFFF00"/>
                </a:highlight>
              </a:rPr>
              <a:t>Criteria of gain</a:t>
            </a:r>
          </a:p>
          <a:p>
            <a:pPr marL="257175" indent="-257175">
              <a:buFont typeface="Wingdings" panose="05000000000000000000" pitchFamily="2" charset="2"/>
              <a:buAutoNum type="circleNumWdWhitePlain"/>
            </a:pPr>
            <a:r>
              <a:rPr lang="en-US" altLang="zh-TW" sz="1400" dirty="0"/>
              <a:t>18dB gain</a:t>
            </a:r>
          </a:p>
          <a:p>
            <a:pPr marL="257175" indent="-257175">
              <a:buFont typeface="Wingdings" panose="05000000000000000000" pitchFamily="2" charset="2"/>
              <a:buAutoNum type="circleNumWdWhitePlain"/>
            </a:pPr>
            <a:r>
              <a:rPr lang="en-US" altLang="zh-TW" sz="1400" dirty="0"/>
              <a:t>2MHz BW</a:t>
            </a:r>
          </a:p>
          <a:p>
            <a:r>
              <a:rPr lang="en-US" altLang="zh-TW" sz="1400" dirty="0"/>
              <a:t>-&gt; 400MHz covering range</a:t>
            </a:r>
          </a:p>
          <a:p>
            <a:r>
              <a:rPr lang="en-US" altLang="zh-TW" sz="1400" dirty="0"/>
              <a:t>-&gt; optimized gain shows under the trade off btw duffing &amp; flux nonlinearity</a:t>
            </a:r>
          </a:p>
        </p:txBody>
      </p:sp>
    </p:spTree>
    <p:extLst>
      <p:ext uri="{BB962C8B-B14F-4D97-AF65-F5344CB8AC3E}">
        <p14:creationId xmlns:p14="http://schemas.microsoft.com/office/powerpoint/2010/main" val="259924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B295497C-8D08-4C15-9CD4-F84DE8A40822}"/>
              </a:ext>
            </a:extLst>
          </p:cNvPr>
          <p:cNvSpPr>
            <a:spLocks noGrp="1"/>
          </p:cNvSpPr>
          <p:nvPr>
            <p:ph type="dt" sz="half" idx="10"/>
          </p:nvPr>
        </p:nvSpPr>
        <p:spPr/>
        <p:txBody>
          <a:bodyPr/>
          <a:lstStyle/>
          <a:p>
            <a:r>
              <a:rPr lang="en-US" altLang="zh-TW"/>
              <a:t>2023</a:t>
            </a:r>
            <a:endParaRPr lang="zh-TW" altLang="en-US" dirty="0"/>
          </a:p>
        </p:txBody>
      </p:sp>
      <p:sp>
        <p:nvSpPr>
          <p:cNvPr id="3" name="投影片編號版面配置區 2">
            <a:extLst>
              <a:ext uri="{FF2B5EF4-FFF2-40B4-BE49-F238E27FC236}">
                <a16:creationId xmlns:a16="http://schemas.microsoft.com/office/drawing/2014/main" id="{4C15D771-1367-43B9-A740-C63F9ED15CCA}"/>
              </a:ext>
            </a:extLst>
          </p:cNvPr>
          <p:cNvSpPr>
            <a:spLocks noGrp="1"/>
          </p:cNvSpPr>
          <p:nvPr>
            <p:ph type="sldNum" sz="quarter" idx="12"/>
          </p:nvPr>
        </p:nvSpPr>
        <p:spPr/>
        <p:txBody>
          <a:bodyPr/>
          <a:lstStyle/>
          <a:p>
            <a:pPr algn="l"/>
            <a:fld id="{8C00C658-7D5C-4B4E-BBF7-4EE267FA3875}" type="slidenum">
              <a:rPr lang="zh-TW" altLang="en-US" smtClean="0"/>
              <a:pPr algn="l"/>
              <a:t>14</a:t>
            </a:fld>
            <a:endParaRPr lang="zh-TW" altLang="en-US" dirty="0"/>
          </a:p>
        </p:txBody>
      </p:sp>
      <p:sp>
        <p:nvSpPr>
          <p:cNvPr id="4" name="標題 3">
            <a:extLst>
              <a:ext uri="{FF2B5EF4-FFF2-40B4-BE49-F238E27FC236}">
                <a16:creationId xmlns:a16="http://schemas.microsoft.com/office/drawing/2014/main" id="{A4D5F3ED-08A4-47D3-A981-710DCDC4ECDB}"/>
              </a:ext>
            </a:extLst>
          </p:cNvPr>
          <p:cNvSpPr>
            <a:spLocks noGrp="1"/>
          </p:cNvSpPr>
          <p:nvPr>
            <p:ph type="title"/>
          </p:nvPr>
        </p:nvSpPr>
        <p:spPr/>
        <p:txBody>
          <a:bodyPr/>
          <a:lstStyle/>
          <a:p>
            <a:r>
              <a:rPr lang="en-US" altLang="zh-TW" dirty="0"/>
              <a:t>Continuous JPA O</a:t>
            </a:r>
            <a:r>
              <a:rPr lang="en-US" altLang="zh-TW" dirty="0" smtClean="0"/>
              <a:t>peration </a:t>
            </a:r>
            <a:r>
              <a:rPr lang="en-US" altLang="zh-TW" dirty="0"/>
              <a:t>M</a:t>
            </a:r>
            <a:r>
              <a:rPr lang="en-US" altLang="zh-TW" dirty="0" smtClean="0"/>
              <a:t>apping </a:t>
            </a:r>
            <a:endParaRPr lang="zh-TW" altLang="en-US" dirty="0"/>
          </a:p>
        </p:txBody>
      </p:sp>
      <p:pic>
        <p:nvPicPr>
          <p:cNvPr id="5" name="圖片 4">
            <a:extLst>
              <a:ext uri="{FF2B5EF4-FFF2-40B4-BE49-F238E27FC236}">
                <a16:creationId xmlns:a16="http://schemas.microsoft.com/office/drawing/2014/main" id="{294300AE-8DC2-41B6-9015-313AD614C6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6971" y="3386056"/>
            <a:ext cx="3630878" cy="2456579"/>
          </a:xfrm>
          <a:prstGeom prst="rect">
            <a:avLst/>
          </a:prstGeom>
        </p:spPr>
      </p:pic>
      <p:sp>
        <p:nvSpPr>
          <p:cNvPr id="6" name="文字方塊 5">
            <a:extLst>
              <a:ext uri="{FF2B5EF4-FFF2-40B4-BE49-F238E27FC236}">
                <a16:creationId xmlns:a16="http://schemas.microsoft.com/office/drawing/2014/main" id="{B7704C38-E573-4EE7-BF49-1248FAC586C8}"/>
              </a:ext>
            </a:extLst>
          </p:cNvPr>
          <p:cNvSpPr txBox="1"/>
          <p:nvPr/>
        </p:nvSpPr>
        <p:spPr>
          <a:xfrm>
            <a:off x="139080" y="1906775"/>
            <a:ext cx="4641239" cy="484748"/>
          </a:xfrm>
          <a:prstGeom prst="rect">
            <a:avLst/>
          </a:prstGeom>
          <a:noFill/>
        </p:spPr>
        <p:txBody>
          <a:bodyPr wrap="square" rtlCol="0">
            <a:spAutoFit/>
          </a:bodyPr>
          <a:lstStyle/>
          <a:p>
            <a:r>
              <a:rPr lang="en-US" altLang="zh-TW" sz="1350" dirty="0">
                <a:highlight>
                  <a:srgbClr val="FFFF00"/>
                </a:highlight>
              </a:rPr>
              <a:t>Covering Searching range for ~200MHz</a:t>
            </a:r>
          </a:p>
          <a:p>
            <a:pPr marL="257175" indent="-257175">
              <a:buFont typeface="Wingdings" panose="05000000000000000000" pitchFamily="2" charset="2"/>
              <a:buAutoNum type="circleNumWdWhitePlain"/>
            </a:pPr>
            <a:r>
              <a:rPr lang="en-US" altLang="zh-TW" sz="1200" dirty="0"/>
              <a:t>With JPA gain BW~2MHz</a:t>
            </a:r>
          </a:p>
        </p:txBody>
      </p:sp>
      <p:pic>
        <p:nvPicPr>
          <p:cNvPr id="7" name="圖片 6">
            <a:extLst>
              <a:ext uri="{FF2B5EF4-FFF2-40B4-BE49-F238E27FC236}">
                <a16:creationId xmlns:a16="http://schemas.microsoft.com/office/drawing/2014/main" id="{4CFFE829-471C-4D69-AD64-F2D92EAAC09F}"/>
              </a:ext>
            </a:extLst>
          </p:cNvPr>
          <p:cNvPicPr>
            <a:picLocks noChangeAspect="1"/>
          </p:cNvPicPr>
          <p:nvPr/>
        </p:nvPicPr>
        <p:blipFill rotWithShape="1">
          <a:blip r:embed="rId3"/>
          <a:srcRect l="2499" t="50000" r="50201"/>
          <a:stretch/>
        </p:blipFill>
        <p:spPr>
          <a:xfrm>
            <a:off x="5396720" y="1487776"/>
            <a:ext cx="3248616" cy="1808858"/>
          </a:xfrm>
          <a:prstGeom prst="rect">
            <a:avLst/>
          </a:prstGeom>
        </p:spPr>
      </p:pic>
      <p:grpSp>
        <p:nvGrpSpPr>
          <p:cNvPr id="8" name="群組 7">
            <a:extLst>
              <a:ext uri="{FF2B5EF4-FFF2-40B4-BE49-F238E27FC236}">
                <a16:creationId xmlns:a16="http://schemas.microsoft.com/office/drawing/2014/main" id="{1FB2371E-AED3-4277-A136-B9A4C9220ED6}"/>
              </a:ext>
            </a:extLst>
          </p:cNvPr>
          <p:cNvGrpSpPr/>
          <p:nvPr/>
        </p:nvGrpSpPr>
        <p:grpSpPr>
          <a:xfrm>
            <a:off x="103395" y="2621273"/>
            <a:ext cx="4784714" cy="2562133"/>
            <a:chOff x="2885139" y="3131644"/>
            <a:chExt cx="6379618" cy="3416177"/>
          </a:xfrm>
        </p:grpSpPr>
        <p:cxnSp>
          <p:nvCxnSpPr>
            <p:cNvPr id="9" name="直線接點 8">
              <a:extLst>
                <a:ext uri="{FF2B5EF4-FFF2-40B4-BE49-F238E27FC236}">
                  <a16:creationId xmlns:a16="http://schemas.microsoft.com/office/drawing/2014/main" id="{2A1DE890-8AD8-44B3-B6F2-F3B1A96124ED}"/>
                </a:ext>
              </a:extLst>
            </p:cNvPr>
            <p:cNvCxnSpPr/>
            <p:nvPr/>
          </p:nvCxnSpPr>
          <p:spPr>
            <a:xfrm flipV="1">
              <a:off x="5007639" y="3490505"/>
              <a:ext cx="0" cy="2006555"/>
            </a:xfrm>
            <a:prstGeom prst="line">
              <a:avLst/>
            </a:prstGeom>
            <a:ln w="3810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id="{E2F0FE8D-B720-4A22-85B3-F2A965050743}"/>
                </a:ext>
              </a:extLst>
            </p:cNvPr>
            <p:cNvCxnSpPr/>
            <p:nvPr/>
          </p:nvCxnSpPr>
          <p:spPr>
            <a:xfrm flipV="1">
              <a:off x="6331090" y="3503568"/>
              <a:ext cx="0" cy="2285507"/>
            </a:xfrm>
            <a:prstGeom prst="line">
              <a:avLst/>
            </a:prstGeom>
            <a:ln w="3810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1" name="群組 10">
              <a:extLst>
                <a:ext uri="{FF2B5EF4-FFF2-40B4-BE49-F238E27FC236}">
                  <a16:creationId xmlns:a16="http://schemas.microsoft.com/office/drawing/2014/main" id="{5DE7988D-2386-4263-9286-94D8C3977FF9}"/>
                </a:ext>
              </a:extLst>
            </p:cNvPr>
            <p:cNvGrpSpPr/>
            <p:nvPr/>
          </p:nvGrpSpPr>
          <p:grpSpPr>
            <a:xfrm>
              <a:off x="2932718" y="3782520"/>
              <a:ext cx="6258990" cy="1064544"/>
              <a:chOff x="3034118" y="3768243"/>
              <a:chExt cx="6258990" cy="1064544"/>
            </a:xfrm>
          </p:grpSpPr>
          <p:cxnSp>
            <p:nvCxnSpPr>
              <p:cNvPr id="30" name="直線接點 29">
                <a:extLst>
                  <a:ext uri="{FF2B5EF4-FFF2-40B4-BE49-F238E27FC236}">
                    <a16:creationId xmlns:a16="http://schemas.microsoft.com/office/drawing/2014/main" id="{CF364AF1-3B88-4250-B402-97AE32DC8D02}"/>
                  </a:ext>
                </a:extLst>
              </p:cNvPr>
              <p:cNvCxnSpPr/>
              <p:nvPr/>
            </p:nvCxnSpPr>
            <p:spPr>
              <a:xfrm>
                <a:off x="3034118" y="4820608"/>
                <a:ext cx="4468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群組 30">
                <a:extLst>
                  <a:ext uri="{FF2B5EF4-FFF2-40B4-BE49-F238E27FC236}">
                    <a16:creationId xmlns:a16="http://schemas.microsoft.com/office/drawing/2014/main" id="{FB889349-466E-4D0E-A34E-7165273C0644}"/>
                  </a:ext>
                </a:extLst>
              </p:cNvPr>
              <p:cNvGrpSpPr/>
              <p:nvPr/>
            </p:nvGrpSpPr>
            <p:grpSpPr>
              <a:xfrm>
                <a:off x="3285202" y="3768243"/>
                <a:ext cx="6007906" cy="1064544"/>
                <a:chOff x="3165401" y="3768243"/>
                <a:chExt cx="6007906" cy="1064544"/>
              </a:xfrm>
            </p:grpSpPr>
            <p:cxnSp>
              <p:nvCxnSpPr>
                <p:cNvPr id="32" name="直線單箭頭接點 31">
                  <a:extLst>
                    <a:ext uri="{FF2B5EF4-FFF2-40B4-BE49-F238E27FC236}">
                      <a16:creationId xmlns:a16="http://schemas.microsoft.com/office/drawing/2014/main" id="{A3F2B0AE-4F30-46A3-BC1F-5D04E4F6C8D1}"/>
                    </a:ext>
                  </a:extLst>
                </p:cNvPr>
                <p:cNvCxnSpPr/>
                <p:nvPr/>
              </p:nvCxnSpPr>
              <p:spPr>
                <a:xfrm flipV="1">
                  <a:off x="4989238" y="3972560"/>
                  <a:ext cx="0" cy="848050"/>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759F48E0-C008-431F-BDB2-F738FF1389FC}"/>
                    </a:ext>
                  </a:extLst>
                </p:cNvPr>
                <p:cNvCxnSpPr/>
                <p:nvPr/>
              </p:nvCxnSpPr>
              <p:spPr>
                <a:xfrm flipV="1">
                  <a:off x="5215178" y="4284985"/>
                  <a:ext cx="0" cy="5356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1BC5F5DB-6D45-4806-B6D7-09A8D8B458F6}"/>
                    </a:ext>
                  </a:extLst>
                </p:cNvPr>
                <p:cNvCxnSpPr/>
                <p:nvPr/>
              </p:nvCxnSpPr>
              <p:spPr>
                <a:xfrm flipV="1">
                  <a:off x="4758966" y="4291074"/>
                  <a:ext cx="0" cy="5356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1E8983D5-2C71-474E-A4F1-B35DCAA8CC8C}"/>
                    </a:ext>
                  </a:extLst>
                </p:cNvPr>
                <p:cNvCxnSpPr/>
                <p:nvPr/>
              </p:nvCxnSpPr>
              <p:spPr>
                <a:xfrm>
                  <a:off x="7573461" y="4815420"/>
                  <a:ext cx="427159" cy="0"/>
                </a:xfrm>
                <a:prstGeom prst="line">
                  <a:avLst/>
                </a:prstGeom>
                <a:ln w="381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B61B0CC6-1D94-4709-8BF4-87A352314B6C}"/>
                    </a:ext>
                  </a:extLst>
                </p:cNvPr>
                <p:cNvCxnSpPr/>
                <p:nvPr/>
              </p:nvCxnSpPr>
              <p:spPr>
                <a:xfrm>
                  <a:off x="8082541" y="4802624"/>
                  <a:ext cx="1090766" cy="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8E6847ED-F1CA-405F-A3EA-9524543DA5AD}"/>
                    </a:ext>
                  </a:extLst>
                </p:cNvPr>
                <p:cNvCxnSpPr/>
                <p:nvPr/>
              </p:nvCxnSpPr>
              <p:spPr>
                <a:xfrm flipV="1">
                  <a:off x="8422184" y="4057593"/>
                  <a:ext cx="0" cy="745031"/>
                </a:xfrm>
                <a:prstGeom prst="straightConnector1">
                  <a:avLst/>
                </a:prstGeom>
                <a:ln w="38100">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38" name="手繪多邊形 65">
                  <a:extLst>
                    <a:ext uri="{FF2B5EF4-FFF2-40B4-BE49-F238E27FC236}">
                      <a16:creationId xmlns:a16="http://schemas.microsoft.com/office/drawing/2014/main" id="{50ECC1AF-2FFE-4FEB-BCE4-80729A7453FB}"/>
                    </a:ext>
                  </a:extLst>
                </p:cNvPr>
                <p:cNvSpPr/>
                <p:nvPr/>
              </p:nvSpPr>
              <p:spPr>
                <a:xfrm>
                  <a:off x="3165401" y="3768243"/>
                  <a:ext cx="3252436" cy="1047177"/>
                </a:xfrm>
                <a:custGeom>
                  <a:avLst/>
                  <a:gdLst>
                    <a:gd name="connsiteX0" fmla="*/ 0 w 1960880"/>
                    <a:gd name="connsiteY0" fmla="*/ 664935 h 664935"/>
                    <a:gd name="connsiteX1" fmla="*/ 274320 w 1960880"/>
                    <a:gd name="connsiteY1" fmla="*/ 461735 h 664935"/>
                    <a:gd name="connsiteX2" fmla="*/ 436880 w 1960880"/>
                    <a:gd name="connsiteY2" fmla="*/ 360135 h 664935"/>
                    <a:gd name="connsiteX3" fmla="*/ 609600 w 1960880"/>
                    <a:gd name="connsiteY3" fmla="*/ 238215 h 664935"/>
                    <a:gd name="connsiteX4" fmla="*/ 721360 w 1960880"/>
                    <a:gd name="connsiteY4" fmla="*/ 187415 h 664935"/>
                    <a:gd name="connsiteX5" fmla="*/ 924560 w 1960880"/>
                    <a:gd name="connsiteY5" fmla="*/ 65495 h 664935"/>
                    <a:gd name="connsiteX6" fmla="*/ 1066800 w 1960880"/>
                    <a:gd name="connsiteY6" fmla="*/ 4535 h 664935"/>
                    <a:gd name="connsiteX7" fmla="*/ 1219200 w 1960880"/>
                    <a:gd name="connsiteY7" fmla="*/ 14695 h 664935"/>
                    <a:gd name="connsiteX8" fmla="*/ 1320800 w 1960880"/>
                    <a:gd name="connsiteY8" fmla="*/ 95975 h 664935"/>
                    <a:gd name="connsiteX9" fmla="*/ 1422400 w 1960880"/>
                    <a:gd name="connsiteY9" fmla="*/ 187415 h 664935"/>
                    <a:gd name="connsiteX10" fmla="*/ 1584960 w 1960880"/>
                    <a:gd name="connsiteY10" fmla="*/ 289015 h 664935"/>
                    <a:gd name="connsiteX11" fmla="*/ 1676400 w 1960880"/>
                    <a:gd name="connsiteY11" fmla="*/ 339815 h 664935"/>
                    <a:gd name="connsiteX12" fmla="*/ 1788160 w 1960880"/>
                    <a:gd name="connsiteY12" fmla="*/ 451575 h 664935"/>
                    <a:gd name="connsiteX13" fmla="*/ 1859280 w 1960880"/>
                    <a:gd name="connsiteY13" fmla="*/ 522695 h 664935"/>
                    <a:gd name="connsiteX14" fmla="*/ 1960880 w 1960880"/>
                    <a:gd name="connsiteY14" fmla="*/ 624295 h 66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0880" h="664935">
                      <a:moveTo>
                        <a:pt x="0" y="664935"/>
                      </a:moveTo>
                      <a:cubicBezTo>
                        <a:pt x="100753" y="588735"/>
                        <a:pt x="201507" y="512535"/>
                        <a:pt x="274320" y="461735"/>
                      </a:cubicBezTo>
                      <a:cubicBezTo>
                        <a:pt x="347133" y="410935"/>
                        <a:pt x="381000" y="397388"/>
                        <a:pt x="436880" y="360135"/>
                      </a:cubicBezTo>
                      <a:cubicBezTo>
                        <a:pt x="492760" y="322882"/>
                        <a:pt x="562187" y="267002"/>
                        <a:pt x="609600" y="238215"/>
                      </a:cubicBezTo>
                      <a:cubicBezTo>
                        <a:pt x="657013" y="209428"/>
                        <a:pt x="668867" y="216202"/>
                        <a:pt x="721360" y="187415"/>
                      </a:cubicBezTo>
                      <a:cubicBezTo>
                        <a:pt x="773853" y="158628"/>
                        <a:pt x="866987" y="95975"/>
                        <a:pt x="924560" y="65495"/>
                      </a:cubicBezTo>
                      <a:cubicBezTo>
                        <a:pt x="982133" y="35015"/>
                        <a:pt x="1017693" y="13002"/>
                        <a:pt x="1066800" y="4535"/>
                      </a:cubicBezTo>
                      <a:cubicBezTo>
                        <a:pt x="1115907" y="-3932"/>
                        <a:pt x="1176867" y="-545"/>
                        <a:pt x="1219200" y="14695"/>
                      </a:cubicBezTo>
                      <a:cubicBezTo>
                        <a:pt x="1261533" y="29935"/>
                        <a:pt x="1286933" y="67188"/>
                        <a:pt x="1320800" y="95975"/>
                      </a:cubicBezTo>
                      <a:cubicBezTo>
                        <a:pt x="1354667" y="124762"/>
                        <a:pt x="1378373" y="155242"/>
                        <a:pt x="1422400" y="187415"/>
                      </a:cubicBezTo>
                      <a:cubicBezTo>
                        <a:pt x="1466427" y="219588"/>
                        <a:pt x="1542627" y="263615"/>
                        <a:pt x="1584960" y="289015"/>
                      </a:cubicBezTo>
                      <a:cubicBezTo>
                        <a:pt x="1627293" y="314415"/>
                        <a:pt x="1642533" y="312722"/>
                        <a:pt x="1676400" y="339815"/>
                      </a:cubicBezTo>
                      <a:cubicBezTo>
                        <a:pt x="1710267" y="366908"/>
                        <a:pt x="1788160" y="451575"/>
                        <a:pt x="1788160" y="451575"/>
                      </a:cubicBezTo>
                      <a:lnTo>
                        <a:pt x="1859280" y="522695"/>
                      </a:lnTo>
                      <a:lnTo>
                        <a:pt x="1960880" y="624295"/>
                      </a:ln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9" name="手繪多邊形 66">
                  <a:extLst>
                    <a:ext uri="{FF2B5EF4-FFF2-40B4-BE49-F238E27FC236}">
                      <a16:creationId xmlns:a16="http://schemas.microsoft.com/office/drawing/2014/main" id="{1B8D7BBC-40AD-4C74-BF5A-9DE9CBC7F865}"/>
                    </a:ext>
                  </a:extLst>
                </p:cNvPr>
                <p:cNvSpPr/>
                <p:nvPr/>
              </p:nvSpPr>
              <p:spPr>
                <a:xfrm>
                  <a:off x="4427566" y="3768243"/>
                  <a:ext cx="3252436" cy="1047177"/>
                </a:xfrm>
                <a:custGeom>
                  <a:avLst/>
                  <a:gdLst>
                    <a:gd name="connsiteX0" fmla="*/ 0 w 1960880"/>
                    <a:gd name="connsiteY0" fmla="*/ 664935 h 664935"/>
                    <a:gd name="connsiteX1" fmla="*/ 274320 w 1960880"/>
                    <a:gd name="connsiteY1" fmla="*/ 461735 h 664935"/>
                    <a:gd name="connsiteX2" fmla="*/ 436880 w 1960880"/>
                    <a:gd name="connsiteY2" fmla="*/ 360135 h 664935"/>
                    <a:gd name="connsiteX3" fmla="*/ 609600 w 1960880"/>
                    <a:gd name="connsiteY3" fmla="*/ 238215 h 664935"/>
                    <a:gd name="connsiteX4" fmla="*/ 721360 w 1960880"/>
                    <a:gd name="connsiteY4" fmla="*/ 187415 h 664935"/>
                    <a:gd name="connsiteX5" fmla="*/ 924560 w 1960880"/>
                    <a:gd name="connsiteY5" fmla="*/ 65495 h 664935"/>
                    <a:gd name="connsiteX6" fmla="*/ 1066800 w 1960880"/>
                    <a:gd name="connsiteY6" fmla="*/ 4535 h 664935"/>
                    <a:gd name="connsiteX7" fmla="*/ 1219200 w 1960880"/>
                    <a:gd name="connsiteY7" fmla="*/ 14695 h 664935"/>
                    <a:gd name="connsiteX8" fmla="*/ 1320800 w 1960880"/>
                    <a:gd name="connsiteY8" fmla="*/ 95975 h 664935"/>
                    <a:gd name="connsiteX9" fmla="*/ 1422400 w 1960880"/>
                    <a:gd name="connsiteY9" fmla="*/ 187415 h 664935"/>
                    <a:gd name="connsiteX10" fmla="*/ 1584960 w 1960880"/>
                    <a:gd name="connsiteY10" fmla="*/ 289015 h 664935"/>
                    <a:gd name="connsiteX11" fmla="*/ 1676400 w 1960880"/>
                    <a:gd name="connsiteY11" fmla="*/ 339815 h 664935"/>
                    <a:gd name="connsiteX12" fmla="*/ 1788160 w 1960880"/>
                    <a:gd name="connsiteY12" fmla="*/ 451575 h 664935"/>
                    <a:gd name="connsiteX13" fmla="*/ 1859280 w 1960880"/>
                    <a:gd name="connsiteY13" fmla="*/ 522695 h 664935"/>
                    <a:gd name="connsiteX14" fmla="*/ 1960880 w 1960880"/>
                    <a:gd name="connsiteY14" fmla="*/ 624295 h 66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60880" h="664935">
                      <a:moveTo>
                        <a:pt x="0" y="664935"/>
                      </a:moveTo>
                      <a:cubicBezTo>
                        <a:pt x="100753" y="588735"/>
                        <a:pt x="201507" y="512535"/>
                        <a:pt x="274320" y="461735"/>
                      </a:cubicBezTo>
                      <a:cubicBezTo>
                        <a:pt x="347133" y="410935"/>
                        <a:pt x="381000" y="397388"/>
                        <a:pt x="436880" y="360135"/>
                      </a:cubicBezTo>
                      <a:cubicBezTo>
                        <a:pt x="492760" y="322882"/>
                        <a:pt x="562187" y="267002"/>
                        <a:pt x="609600" y="238215"/>
                      </a:cubicBezTo>
                      <a:cubicBezTo>
                        <a:pt x="657013" y="209428"/>
                        <a:pt x="668867" y="216202"/>
                        <a:pt x="721360" y="187415"/>
                      </a:cubicBezTo>
                      <a:cubicBezTo>
                        <a:pt x="773853" y="158628"/>
                        <a:pt x="866987" y="95975"/>
                        <a:pt x="924560" y="65495"/>
                      </a:cubicBezTo>
                      <a:cubicBezTo>
                        <a:pt x="982133" y="35015"/>
                        <a:pt x="1017693" y="13002"/>
                        <a:pt x="1066800" y="4535"/>
                      </a:cubicBezTo>
                      <a:cubicBezTo>
                        <a:pt x="1115907" y="-3932"/>
                        <a:pt x="1176867" y="-545"/>
                        <a:pt x="1219200" y="14695"/>
                      </a:cubicBezTo>
                      <a:cubicBezTo>
                        <a:pt x="1261533" y="29935"/>
                        <a:pt x="1286933" y="67188"/>
                        <a:pt x="1320800" y="95975"/>
                      </a:cubicBezTo>
                      <a:cubicBezTo>
                        <a:pt x="1354667" y="124762"/>
                        <a:pt x="1378373" y="155242"/>
                        <a:pt x="1422400" y="187415"/>
                      </a:cubicBezTo>
                      <a:cubicBezTo>
                        <a:pt x="1466427" y="219588"/>
                        <a:pt x="1542627" y="263615"/>
                        <a:pt x="1584960" y="289015"/>
                      </a:cubicBezTo>
                      <a:cubicBezTo>
                        <a:pt x="1627293" y="314415"/>
                        <a:pt x="1642533" y="312722"/>
                        <a:pt x="1676400" y="339815"/>
                      </a:cubicBezTo>
                      <a:cubicBezTo>
                        <a:pt x="1710267" y="366908"/>
                        <a:pt x="1788160" y="451575"/>
                        <a:pt x="1788160" y="451575"/>
                      </a:cubicBezTo>
                      <a:lnTo>
                        <a:pt x="1859280" y="522695"/>
                      </a:lnTo>
                      <a:lnTo>
                        <a:pt x="1960880" y="624295"/>
                      </a:ln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40" name="直線單箭頭接點 39">
                  <a:extLst>
                    <a:ext uri="{FF2B5EF4-FFF2-40B4-BE49-F238E27FC236}">
                      <a16:creationId xmlns:a16="http://schemas.microsoft.com/office/drawing/2014/main" id="{C22CCD35-8639-4DB7-BCEA-6F5B37C52BA8}"/>
                    </a:ext>
                  </a:extLst>
                </p:cNvPr>
                <p:cNvCxnSpPr/>
                <p:nvPr/>
              </p:nvCxnSpPr>
              <p:spPr>
                <a:xfrm flipV="1">
                  <a:off x="6312689" y="3959767"/>
                  <a:ext cx="0" cy="866931"/>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91CCE358-3CBA-4D24-B69D-411F8790EB91}"/>
                    </a:ext>
                  </a:extLst>
                </p:cNvPr>
                <p:cNvCxnSpPr/>
                <p:nvPr/>
              </p:nvCxnSpPr>
              <p:spPr>
                <a:xfrm flipV="1">
                  <a:off x="6538629" y="4291074"/>
                  <a:ext cx="0" cy="5356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a:extLst>
                    <a:ext uri="{FF2B5EF4-FFF2-40B4-BE49-F238E27FC236}">
                      <a16:creationId xmlns:a16="http://schemas.microsoft.com/office/drawing/2014/main" id="{4222B761-A771-4304-B9C3-412C6AD21F63}"/>
                    </a:ext>
                  </a:extLst>
                </p:cNvPr>
                <p:cNvCxnSpPr/>
                <p:nvPr/>
              </p:nvCxnSpPr>
              <p:spPr>
                <a:xfrm flipV="1">
                  <a:off x="6082417" y="4297163"/>
                  <a:ext cx="0" cy="5356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DE94905A-2B4D-460B-85FE-F9B517291C69}"/>
                    </a:ext>
                  </a:extLst>
                </p:cNvPr>
                <p:cNvCxnSpPr/>
                <p:nvPr/>
              </p:nvCxnSpPr>
              <p:spPr>
                <a:xfrm flipV="1">
                  <a:off x="8872281" y="4047840"/>
                  <a:ext cx="0" cy="745031"/>
                </a:xfrm>
                <a:prstGeom prst="straightConnector1">
                  <a:avLst/>
                </a:prstGeom>
                <a:ln w="38100">
                  <a:solidFill>
                    <a:schemeClr val="accent6"/>
                  </a:solidFill>
                  <a:tailEnd type="triangle"/>
                </a:ln>
              </p:spPr>
              <p:style>
                <a:lnRef idx="1">
                  <a:schemeClr val="dk1"/>
                </a:lnRef>
                <a:fillRef idx="0">
                  <a:schemeClr val="dk1"/>
                </a:fillRef>
                <a:effectRef idx="0">
                  <a:schemeClr val="dk1"/>
                </a:effectRef>
                <a:fontRef idx="minor">
                  <a:schemeClr val="tx1"/>
                </a:fontRef>
              </p:style>
            </p:cxnSp>
          </p:grpSp>
        </p:grpSp>
        <p:sp>
          <p:nvSpPr>
            <p:cNvPr id="12" name="右大括弧 11">
              <a:extLst>
                <a:ext uri="{FF2B5EF4-FFF2-40B4-BE49-F238E27FC236}">
                  <a16:creationId xmlns:a16="http://schemas.microsoft.com/office/drawing/2014/main" id="{DB87E027-C7BB-40D5-A042-B3832DF8D5FA}"/>
                </a:ext>
              </a:extLst>
            </p:cNvPr>
            <p:cNvSpPr/>
            <p:nvPr/>
          </p:nvSpPr>
          <p:spPr>
            <a:xfrm rot="5400000">
              <a:off x="4643394" y="3454966"/>
              <a:ext cx="253740" cy="3121653"/>
            </a:xfrm>
            <a:prstGeom prst="rightBrace">
              <a:avLst>
                <a:gd name="adj1" fmla="val 8333"/>
                <a:gd name="adj2" fmla="val 50315"/>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350"/>
            </a:p>
          </p:txBody>
        </p:sp>
        <p:sp>
          <p:nvSpPr>
            <p:cNvPr id="13" name="文字方塊 12">
              <a:extLst>
                <a:ext uri="{FF2B5EF4-FFF2-40B4-BE49-F238E27FC236}">
                  <a16:creationId xmlns:a16="http://schemas.microsoft.com/office/drawing/2014/main" id="{6C6EABB3-A7CC-45DC-8F7B-5AC02592FE8A}"/>
                </a:ext>
              </a:extLst>
            </p:cNvPr>
            <p:cNvSpPr txBox="1"/>
            <p:nvPr/>
          </p:nvSpPr>
          <p:spPr>
            <a:xfrm>
              <a:off x="3313718" y="5033962"/>
              <a:ext cx="981745" cy="307776"/>
            </a:xfrm>
            <a:prstGeom prst="rect">
              <a:avLst/>
            </a:prstGeom>
            <a:noFill/>
            <a:ln w="38100">
              <a:noFill/>
            </a:ln>
          </p:spPr>
          <p:txBody>
            <a:bodyPr wrap="square" rtlCol="0">
              <a:spAutoFit/>
            </a:bodyPr>
            <a:lstStyle/>
            <a:p>
              <a:pPr algn="ctr"/>
              <a:r>
                <a:rPr lang="en-US" altLang="zh-TW" sz="900" dirty="0"/>
                <a:t>BW: 2MHz</a:t>
              </a:r>
              <a:endParaRPr lang="zh-TW" altLang="en-US" sz="900" dirty="0"/>
            </a:p>
          </p:txBody>
        </p:sp>
        <p:sp>
          <p:nvSpPr>
            <p:cNvPr id="14" name="右大括弧 13">
              <a:extLst>
                <a:ext uri="{FF2B5EF4-FFF2-40B4-BE49-F238E27FC236}">
                  <a16:creationId xmlns:a16="http://schemas.microsoft.com/office/drawing/2014/main" id="{F7E3D089-5C40-4213-BDFC-7D163A7F5C44}"/>
                </a:ext>
              </a:extLst>
            </p:cNvPr>
            <p:cNvSpPr/>
            <p:nvPr/>
          </p:nvSpPr>
          <p:spPr>
            <a:xfrm rot="5400000">
              <a:off x="4814049" y="4806131"/>
              <a:ext cx="203166" cy="1069145"/>
            </a:xfrm>
            <a:prstGeom prst="rightBrace">
              <a:avLst>
                <a:gd name="adj1" fmla="val 8333"/>
                <a:gd name="adj2" fmla="val 50315"/>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350"/>
            </a:p>
          </p:txBody>
        </p:sp>
        <p:cxnSp>
          <p:nvCxnSpPr>
            <p:cNvPr id="15" name="直線接點 14">
              <a:extLst>
                <a:ext uri="{FF2B5EF4-FFF2-40B4-BE49-F238E27FC236}">
                  <a16:creationId xmlns:a16="http://schemas.microsoft.com/office/drawing/2014/main" id="{D8FCDEB0-B206-496B-983A-53EF9B30563B}"/>
                </a:ext>
              </a:extLst>
            </p:cNvPr>
            <p:cNvCxnSpPr/>
            <p:nvPr/>
          </p:nvCxnSpPr>
          <p:spPr>
            <a:xfrm flipV="1">
              <a:off x="3209437" y="3543957"/>
              <a:ext cx="0" cy="1380169"/>
            </a:xfrm>
            <a:prstGeom prst="line">
              <a:avLst/>
            </a:prstGeom>
            <a:ln w="3810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DB69B708-9C2D-445C-8B7B-1B540E9A6BAC}"/>
                </a:ext>
              </a:extLst>
            </p:cNvPr>
            <p:cNvCxnSpPr/>
            <p:nvPr/>
          </p:nvCxnSpPr>
          <p:spPr>
            <a:xfrm flipV="1">
              <a:off x="4381060" y="3443277"/>
              <a:ext cx="0" cy="1795844"/>
            </a:xfrm>
            <a:prstGeom prst="line">
              <a:avLst/>
            </a:prstGeom>
            <a:ln w="3810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5CD765B6-D74E-4542-A933-08CB57D40C46}"/>
                </a:ext>
              </a:extLst>
            </p:cNvPr>
            <p:cNvCxnSpPr/>
            <p:nvPr/>
          </p:nvCxnSpPr>
          <p:spPr>
            <a:xfrm flipV="1">
              <a:off x="5450205" y="3457846"/>
              <a:ext cx="0" cy="1795844"/>
            </a:xfrm>
            <a:prstGeom prst="line">
              <a:avLst/>
            </a:prstGeom>
            <a:ln w="3810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0F132A0B-D13F-4C76-A968-11C77BC96C8D}"/>
                </a:ext>
              </a:extLst>
            </p:cNvPr>
            <p:cNvSpPr txBox="1"/>
            <p:nvPr/>
          </p:nvSpPr>
          <p:spPr>
            <a:xfrm>
              <a:off x="3970176" y="5479258"/>
              <a:ext cx="1125064" cy="307776"/>
            </a:xfrm>
            <a:prstGeom prst="rect">
              <a:avLst/>
            </a:prstGeom>
            <a:noFill/>
            <a:ln w="38100">
              <a:noFill/>
            </a:ln>
          </p:spPr>
          <p:txBody>
            <a:bodyPr wrap="square" rtlCol="0">
              <a:spAutoFit/>
            </a:bodyPr>
            <a:lstStyle/>
            <a:p>
              <a:pPr algn="ctr"/>
              <a:r>
                <a:rPr lang="en-US" altLang="zh-TW" sz="900" dirty="0"/>
                <a:t>Span :600kHz</a:t>
              </a:r>
              <a:endParaRPr lang="zh-TW" altLang="en-US" sz="900" dirty="0"/>
            </a:p>
          </p:txBody>
        </p:sp>
        <p:sp>
          <p:nvSpPr>
            <p:cNvPr id="19" name="右大括弧 18">
              <a:extLst>
                <a:ext uri="{FF2B5EF4-FFF2-40B4-BE49-F238E27FC236}">
                  <a16:creationId xmlns:a16="http://schemas.microsoft.com/office/drawing/2014/main" id="{489A7584-BFFD-43AF-8342-AED0F1D6BF64}"/>
                </a:ext>
              </a:extLst>
            </p:cNvPr>
            <p:cNvSpPr/>
            <p:nvPr/>
          </p:nvSpPr>
          <p:spPr>
            <a:xfrm rot="5400000">
              <a:off x="5543618" y="4930581"/>
              <a:ext cx="251491" cy="1323451"/>
            </a:xfrm>
            <a:prstGeom prst="rightBrace">
              <a:avLst>
                <a:gd name="adj1" fmla="val 8333"/>
                <a:gd name="adj2" fmla="val 50315"/>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350"/>
            </a:p>
          </p:txBody>
        </p:sp>
        <mc:AlternateContent xmlns:mc="http://schemas.openxmlformats.org/markup-compatibility/2006">
          <mc:Choice xmlns:a14="http://schemas.microsoft.com/office/drawing/2010/main" Requires="a14">
            <p:sp>
              <p:nvSpPr>
                <p:cNvPr id="20" name="文字方塊 19">
                  <a:extLst>
                    <a:ext uri="{FF2B5EF4-FFF2-40B4-BE49-F238E27FC236}">
                      <a16:creationId xmlns:a16="http://schemas.microsoft.com/office/drawing/2014/main" id="{E22716DA-1479-49C8-ADD0-830CA5203E74}"/>
                    </a:ext>
                  </a:extLst>
                </p:cNvPr>
                <p:cNvSpPr txBox="1"/>
                <p:nvPr/>
              </p:nvSpPr>
              <p:spPr>
                <a:xfrm>
                  <a:off x="4912217" y="5753522"/>
                  <a:ext cx="1207687" cy="492443"/>
                </a:xfrm>
                <a:prstGeom prst="rect">
                  <a:avLst/>
                </a:prstGeom>
                <a:noFill/>
                <a:ln w="38100">
                  <a:noFill/>
                </a:ln>
              </p:spPr>
              <p:txBody>
                <a:bodyPr wrap="square" rtlCol="0">
                  <a:spAutoFit/>
                </a:bodyPr>
                <a:lstStyle/>
                <a:p>
                  <a:pPr algn="ctr"/>
                  <a14:m>
                    <m:oMath xmlns:m="http://schemas.openxmlformats.org/officeDocument/2006/math">
                      <m:sSub>
                        <m:sSubPr>
                          <m:ctrlPr>
                            <a:rPr lang="en-US" altLang="zh-TW" sz="900" i="1">
                              <a:latin typeface="Cambria Math" panose="02040503050406030204" pitchFamily="18" charset="0"/>
                            </a:rPr>
                          </m:ctrlPr>
                        </m:sSubPr>
                        <m:e>
                          <m:r>
                            <a:rPr lang="en-US" altLang="zh-TW" sz="900" i="1">
                              <a:latin typeface="Cambria Math" panose="02040503050406030204" pitchFamily="18" charset="0"/>
                            </a:rPr>
                            <m:t>𝑓</m:t>
                          </m:r>
                        </m:e>
                        <m:sub>
                          <m:r>
                            <a:rPr lang="en-US" altLang="zh-TW" sz="900" i="1">
                              <a:latin typeface="Cambria Math" panose="02040503050406030204" pitchFamily="18" charset="0"/>
                            </a:rPr>
                            <m:t>𝑐</m:t>
                          </m:r>
                        </m:sub>
                      </m:sSub>
                    </m:oMath>
                  </a14:m>
                  <a:r>
                    <a:rPr lang="en-US" altLang="zh-TW" sz="900" dirty="0"/>
                    <a:t> shift :0.5MHz</a:t>
                  </a:r>
                  <a:endParaRPr lang="zh-TW" altLang="en-US" sz="900" dirty="0"/>
                </a:p>
              </p:txBody>
            </p:sp>
          </mc:Choice>
          <mc:Fallback>
            <p:sp>
              <p:nvSpPr>
                <p:cNvPr id="20" name="文字方塊 19">
                  <a:extLst>
                    <a:ext uri="{FF2B5EF4-FFF2-40B4-BE49-F238E27FC236}">
                      <a16:creationId xmlns:a16="http://schemas.microsoft.com/office/drawing/2014/main" id="{E22716DA-1479-49C8-ADD0-830CA5203E74}"/>
                    </a:ext>
                  </a:extLst>
                </p:cNvPr>
                <p:cNvSpPr txBox="1">
                  <a:spLocks noRot="1" noChangeAspect="1" noMove="1" noResize="1" noEditPoints="1" noAdjustHandles="1" noChangeArrowheads="1" noChangeShapeType="1" noTextEdit="1"/>
                </p:cNvSpPr>
                <p:nvPr/>
              </p:nvSpPr>
              <p:spPr>
                <a:xfrm>
                  <a:off x="4912217" y="5753522"/>
                  <a:ext cx="1207687" cy="492443"/>
                </a:xfrm>
                <a:prstGeom prst="rect">
                  <a:avLst/>
                </a:prstGeom>
                <a:blipFill>
                  <a:blip r:embed="rId4"/>
                  <a:stretch>
                    <a:fillRect b="-6667"/>
                  </a:stretch>
                </a:blipFill>
                <a:ln w="38100">
                  <a:noFill/>
                </a:ln>
              </p:spPr>
              <p:txBody>
                <a:bodyPr/>
                <a:lstStyle/>
                <a:p>
                  <a:r>
                    <a:rPr lang="zh-TW" altLang="en-US">
                      <a:noFill/>
                    </a:rPr>
                    <a:t> </a:t>
                  </a:r>
                </a:p>
              </p:txBody>
            </p:sp>
          </mc:Fallback>
        </mc:AlternateContent>
        <p:cxnSp>
          <p:nvCxnSpPr>
            <p:cNvPr id="21" name="直線接點 20">
              <a:extLst>
                <a:ext uri="{FF2B5EF4-FFF2-40B4-BE49-F238E27FC236}">
                  <a16:creationId xmlns:a16="http://schemas.microsoft.com/office/drawing/2014/main" id="{F0DA102F-DDBC-4E3B-841E-C4C8E54DA584}"/>
                </a:ext>
              </a:extLst>
            </p:cNvPr>
            <p:cNvCxnSpPr/>
            <p:nvPr/>
          </p:nvCxnSpPr>
          <p:spPr>
            <a:xfrm flipV="1">
              <a:off x="6558240" y="3503568"/>
              <a:ext cx="0" cy="2214484"/>
            </a:xfrm>
            <a:prstGeom prst="line">
              <a:avLst/>
            </a:prstGeom>
            <a:ln w="3810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2" name="右大括弧 21">
              <a:extLst>
                <a:ext uri="{FF2B5EF4-FFF2-40B4-BE49-F238E27FC236}">
                  <a16:creationId xmlns:a16="http://schemas.microsoft.com/office/drawing/2014/main" id="{89452BAE-3FC4-4EF8-9E95-D88D3426A532}"/>
                </a:ext>
              </a:extLst>
            </p:cNvPr>
            <p:cNvSpPr/>
            <p:nvPr/>
          </p:nvSpPr>
          <p:spPr>
            <a:xfrm rot="5400000">
              <a:off x="6406913" y="5713250"/>
              <a:ext cx="74292" cy="225942"/>
            </a:xfrm>
            <a:prstGeom prst="rightBrace">
              <a:avLst>
                <a:gd name="adj1" fmla="val 8333"/>
                <a:gd name="adj2" fmla="val 50315"/>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350"/>
            </a:p>
          </p:txBody>
        </p:sp>
        <mc:AlternateContent xmlns:mc="http://schemas.openxmlformats.org/markup-compatibility/2006">
          <mc:Choice xmlns:a14="http://schemas.microsoft.com/office/drawing/2010/main" Requires="a14">
            <p:sp>
              <p:nvSpPr>
                <p:cNvPr id="23" name="文字方塊 22">
                  <a:extLst>
                    <a:ext uri="{FF2B5EF4-FFF2-40B4-BE49-F238E27FC236}">
                      <a16:creationId xmlns:a16="http://schemas.microsoft.com/office/drawing/2014/main" id="{17EB4A49-84AF-4F6C-B291-329569A9DAA3}"/>
                    </a:ext>
                  </a:extLst>
                </p:cNvPr>
                <p:cNvSpPr txBox="1"/>
                <p:nvPr/>
              </p:nvSpPr>
              <p:spPr>
                <a:xfrm>
                  <a:off x="5818807" y="5963046"/>
                  <a:ext cx="1207687" cy="307776"/>
                </a:xfrm>
                <a:prstGeom prst="rect">
                  <a:avLst/>
                </a:prstGeom>
                <a:noFill/>
                <a:ln w="38100">
                  <a:noFill/>
                </a:ln>
              </p:spPr>
              <p:txBody>
                <a:bodyPr wrap="square" rtlCol="0">
                  <a:spAutoFit/>
                </a:bodyPr>
                <a:lstStyle/>
                <a:p>
                  <a:pPr algn="ctr"/>
                  <a14:m>
                    <m:oMath xmlns:m="http://schemas.openxmlformats.org/officeDocument/2006/math">
                      <m:r>
                        <a:rPr lang="en-US" altLang="zh-TW" sz="900" i="1">
                          <a:latin typeface="Cambria Math" panose="02040503050406030204" pitchFamily="18" charset="0"/>
                        </a:rPr>
                        <m:t>𝛿</m:t>
                      </m:r>
                      <m:sSub>
                        <m:sSubPr>
                          <m:ctrlPr>
                            <a:rPr lang="en-US" altLang="zh-TW" sz="900" i="1">
                              <a:latin typeface="Cambria Math" panose="02040503050406030204" pitchFamily="18" charset="0"/>
                            </a:rPr>
                          </m:ctrlPr>
                        </m:sSubPr>
                        <m:e>
                          <m:r>
                            <a:rPr lang="en-US" altLang="zh-TW" sz="900" i="1">
                              <a:latin typeface="Cambria Math" panose="02040503050406030204" pitchFamily="18" charset="0"/>
                            </a:rPr>
                            <m:t>𝑓</m:t>
                          </m:r>
                        </m:e>
                        <m:sub>
                          <m:r>
                            <a:rPr lang="en-US" altLang="zh-TW" sz="900" i="1">
                              <a:latin typeface="Cambria Math" panose="02040503050406030204" pitchFamily="18" charset="0"/>
                            </a:rPr>
                            <m:t>𝑠</m:t>
                          </m:r>
                        </m:sub>
                      </m:sSub>
                    </m:oMath>
                  </a14:m>
                  <a:r>
                    <a:rPr lang="en-US" altLang="zh-TW" sz="900" dirty="0"/>
                    <a:t> :20kHz</a:t>
                  </a:r>
                  <a:endParaRPr lang="zh-TW" altLang="en-US" sz="900" dirty="0"/>
                </a:p>
              </p:txBody>
            </p:sp>
          </mc:Choice>
          <mc:Fallback>
            <p:sp>
              <p:nvSpPr>
                <p:cNvPr id="23" name="文字方塊 22">
                  <a:extLst>
                    <a:ext uri="{FF2B5EF4-FFF2-40B4-BE49-F238E27FC236}">
                      <a16:creationId xmlns:a16="http://schemas.microsoft.com/office/drawing/2014/main" id="{17EB4A49-84AF-4F6C-B291-329569A9DAA3}"/>
                    </a:ext>
                  </a:extLst>
                </p:cNvPr>
                <p:cNvSpPr txBox="1">
                  <a:spLocks noRot="1" noChangeAspect="1" noMove="1" noResize="1" noEditPoints="1" noAdjustHandles="1" noChangeArrowheads="1" noChangeShapeType="1" noTextEdit="1"/>
                </p:cNvSpPr>
                <p:nvPr/>
              </p:nvSpPr>
              <p:spPr>
                <a:xfrm>
                  <a:off x="5818807" y="5963046"/>
                  <a:ext cx="1207687" cy="307776"/>
                </a:xfrm>
                <a:prstGeom prst="rect">
                  <a:avLst/>
                </a:prstGeom>
                <a:blipFill>
                  <a:blip r:embed="rId5"/>
                  <a:stretch>
                    <a:fillRect b="-13158"/>
                  </a:stretch>
                </a:blipFill>
                <a:ln w="38100">
                  <a:noFill/>
                </a:ln>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4" name="文字方塊 23">
                  <a:extLst>
                    <a:ext uri="{FF2B5EF4-FFF2-40B4-BE49-F238E27FC236}">
                      <a16:creationId xmlns:a16="http://schemas.microsoft.com/office/drawing/2014/main" id="{CC277C3E-720A-46CA-AFFF-5E6640FC75EF}"/>
                    </a:ext>
                  </a:extLst>
                </p:cNvPr>
                <p:cNvSpPr txBox="1"/>
                <p:nvPr/>
              </p:nvSpPr>
              <p:spPr>
                <a:xfrm>
                  <a:off x="4628337" y="3131644"/>
                  <a:ext cx="945579" cy="468847"/>
                </a:xfrm>
                <a:prstGeom prst="rect">
                  <a:avLst/>
                </a:prstGeom>
                <a:noFill/>
                <a:ln w="38100">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f>
                          <m:fPr>
                            <m:ctrlPr>
                              <a:rPr lang="en-US" altLang="zh-TW" sz="900" i="1">
                                <a:latin typeface="Cambria Math" panose="02040503050406030204" pitchFamily="18" charset="0"/>
                              </a:rPr>
                            </m:ctrlPr>
                          </m:fPr>
                          <m:num>
                            <m:r>
                              <a:rPr lang="en-US" altLang="zh-TW" sz="900">
                                <a:latin typeface="Cambria Math" panose="02040503050406030204" pitchFamily="18" charset="0"/>
                              </a:rPr>
                              <m:t>1</m:t>
                            </m:r>
                          </m:num>
                          <m:den>
                            <m:r>
                              <a:rPr lang="en-US" altLang="zh-TW" sz="900">
                                <a:latin typeface="Cambria Math" panose="02040503050406030204" pitchFamily="18" charset="0"/>
                              </a:rPr>
                              <m:t>2</m:t>
                            </m:r>
                          </m:den>
                        </m:f>
                        <m:sSub>
                          <m:sSubPr>
                            <m:ctrlPr>
                              <a:rPr lang="en-US" altLang="zh-TW" sz="900" i="1">
                                <a:latin typeface="Cambria Math" panose="02040503050406030204" pitchFamily="18" charset="0"/>
                              </a:rPr>
                            </m:ctrlPr>
                          </m:sSubPr>
                          <m:e>
                            <m:r>
                              <m:rPr>
                                <m:sty m:val="p"/>
                              </m:rPr>
                              <a:rPr lang="en-US" altLang="zh-TW" sz="900">
                                <a:latin typeface="Cambria Math" panose="02040503050406030204" pitchFamily="18" charset="0"/>
                              </a:rPr>
                              <m:t>f</m:t>
                            </m:r>
                          </m:e>
                          <m:sub>
                            <m:r>
                              <m:rPr>
                                <m:sty m:val="p"/>
                              </m:rPr>
                              <a:rPr lang="en-US" altLang="zh-TW" sz="900">
                                <a:latin typeface="Cambria Math" panose="02040503050406030204" pitchFamily="18" charset="0"/>
                              </a:rPr>
                              <m:t>p</m:t>
                            </m:r>
                          </m:sub>
                        </m:sSub>
                      </m:oMath>
                    </m:oMathPara>
                  </a14:m>
                  <a:endParaRPr lang="zh-TW" altLang="en-US" sz="900" dirty="0"/>
                </a:p>
              </p:txBody>
            </p:sp>
          </mc:Choice>
          <mc:Fallback>
            <p:sp>
              <p:nvSpPr>
                <p:cNvPr id="24" name="文字方塊 23">
                  <a:extLst>
                    <a:ext uri="{FF2B5EF4-FFF2-40B4-BE49-F238E27FC236}">
                      <a16:creationId xmlns:a16="http://schemas.microsoft.com/office/drawing/2014/main" id="{CC277C3E-720A-46CA-AFFF-5E6640FC75EF}"/>
                    </a:ext>
                  </a:extLst>
                </p:cNvPr>
                <p:cNvSpPr txBox="1">
                  <a:spLocks noRot="1" noChangeAspect="1" noMove="1" noResize="1" noEditPoints="1" noAdjustHandles="1" noChangeArrowheads="1" noChangeShapeType="1" noTextEdit="1"/>
                </p:cNvSpPr>
                <p:nvPr/>
              </p:nvSpPr>
              <p:spPr>
                <a:xfrm>
                  <a:off x="4628337" y="3131644"/>
                  <a:ext cx="945579" cy="468847"/>
                </a:xfrm>
                <a:prstGeom prst="rect">
                  <a:avLst/>
                </a:prstGeom>
                <a:blipFill>
                  <a:blip r:embed="rId6"/>
                  <a:stretch>
                    <a:fillRect/>
                  </a:stretch>
                </a:blipFill>
                <a:ln w="38100">
                  <a:noFill/>
                </a:ln>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25" name="文字方塊 24">
                  <a:extLst>
                    <a:ext uri="{FF2B5EF4-FFF2-40B4-BE49-F238E27FC236}">
                      <a16:creationId xmlns:a16="http://schemas.microsoft.com/office/drawing/2014/main" id="{6D9732F1-EF6A-4DFA-9A5C-27BE212851D2}"/>
                    </a:ext>
                  </a:extLst>
                </p:cNvPr>
                <p:cNvSpPr txBox="1"/>
                <p:nvPr/>
              </p:nvSpPr>
              <p:spPr>
                <a:xfrm>
                  <a:off x="8057070" y="3593788"/>
                  <a:ext cx="1207687" cy="324191"/>
                </a:xfrm>
                <a:prstGeom prst="rect">
                  <a:avLst/>
                </a:prstGeom>
                <a:noFill/>
                <a:ln w="38100">
                  <a:no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TW" sz="900" i="1">
                                <a:latin typeface="Cambria Math" panose="02040503050406030204" pitchFamily="18" charset="0"/>
                              </a:rPr>
                            </m:ctrlPr>
                          </m:sSubPr>
                          <m:e>
                            <m:r>
                              <m:rPr>
                                <m:sty m:val="p"/>
                              </m:rPr>
                              <a:rPr lang="en-US" altLang="zh-TW" sz="900">
                                <a:latin typeface="Cambria Math" panose="02040503050406030204" pitchFamily="18" charset="0"/>
                              </a:rPr>
                              <m:t>f</m:t>
                            </m:r>
                          </m:e>
                          <m:sub>
                            <m:r>
                              <m:rPr>
                                <m:sty m:val="p"/>
                              </m:rPr>
                              <a:rPr lang="en-US" altLang="zh-TW" sz="900">
                                <a:latin typeface="Cambria Math" panose="02040503050406030204" pitchFamily="18" charset="0"/>
                              </a:rPr>
                              <m:t>p</m:t>
                            </m:r>
                          </m:sub>
                        </m:sSub>
                      </m:oMath>
                    </m:oMathPara>
                  </a14:m>
                  <a:endParaRPr lang="zh-TW" altLang="en-US" sz="900" dirty="0"/>
                </a:p>
              </p:txBody>
            </p:sp>
          </mc:Choice>
          <mc:Fallback>
            <p:sp>
              <p:nvSpPr>
                <p:cNvPr id="25" name="文字方塊 24">
                  <a:extLst>
                    <a:ext uri="{FF2B5EF4-FFF2-40B4-BE49-F238E27FC236}">
                      <a16:creationId xmlns:a16="http://schemas.microsoft.com/office/drawing/2014/main" id="{6D9732F1-EF6A-4DFA-9A5C-27BE212851D2}"/>
                    </a:ext>
                  </a:extLst>
                </p:cNvPr>
                <p:cNvSpPr txBox="1">
                  <a:spLocks noRot="1" noChangeAspect="1" noMove="1" noResize="1" noEditPoints="1" noAdjustHandles="1" noChangeArrowheads="1" noChangeShapeType="1" noTextEdit="1"/>
                </p:cNvSpPr>
                <p:nvPr/>
              </p:nvSpPr>
              <p:spPr>
                <a:xfrm>
                  <a:off x="8057070" y="3593788"/>
                  <a:ext cx="1207687" cy="324191"/>
                </a:xfrm>
                <a:prstGeom prst="rect">
                  <a:avLst/>
                </a:prstGeom>
                <a:blipFill>
                  <a:blip r:embed="rId7"/>
                  <a:stretch>
                    <a:fillRect/>
                  </a:stretch>
                </a:blipFill>
                <a:ln w="38100">
                  <a:noFill/>
                </a:ln>
              </p:spPr>
              <p:txBody>
                <a:bodyPr/>
                <a:lstStyle/>
                <a:p>
                  <a:r>
                    <a:rPr lang="zh-TW" altLang="en-US">
                      <a:noFill/>
                    </a:rPr>
                    <a:t> </a:t>
                  </a:r>
                </a:p>
              </p:txBody>
            </p:sp>
          </mc:Fallback>
        </mc:AlternateContent>
        <p:sp>
          <p:nvSpPr>
            <p:cNvPr id="26" name="右大括弧 25">
              <a:extLst>
                <a:ext uri="{FF2B5EF4-FFF2-40B4-BE49-F238E27FC236}">
                  <a16:creationId xmlns:a16="http://schemas.microsoft.com/office/drawing/2014/main" id="{10945883-1851-4E45-A34D-C11B61B1D08A}"/>
                </a:ext>
              </a:extLst>
            </p:cNvPr>
            <p:cNvSpPr/>
            <p:nvPr/>
          </p:nvSpPr>
          <p:spPr>
            <a:xfrm rot="5400000">
              <a:off x="8576293" y="4711356"/>
              <a:ext cx="194123" cy="465540"/>
            </a:xfrm>
            <a:prstGeom prst="rightBrace">
              <a:avLst>
                <a:gd name="adj1" fmla="val 8333"/>
                <a:gd name="adj2" fmla="val 50315"/>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350"/>
            </a:p>
          </p:txBody>
        </p:sp>
        <mc:AlternateContent xmlns:mc="http://schemas.openxmlformats.org/markup-compatibility/2006">
          <mc:Choice xmlns:a14="http://schemas.microsoft.com/office/drawing/2010/main" Requires="a14">
            <p:sp>
              <p:nvSpPr>
                <p:cNvPr id="27" name="文字方塊 26">
                  <a:extLst>
                    <a:ext uri="{FF2B5EF4-FFF2-40B4-BE49-F238E27FC236}">
                      <a16:creationId xmlns:a16="http://schemas.microsoft.com/office/drawing/2014/main" id="{A4D1AB16-4FCA-4479-94E6-990C65E8C56D}"/>
                    </a:ext>
                  </a:extLst>
                </p:cNvPr>
                <p:cNvSpPr txBox="1"/>
                <p:nvPr/>
              </p:nvSpPr>
              <p:spPr>
                <a:xfrm>
                  <a:off x="7550095" y="4944126"/>
                  <a:ext cx="1207687" cy="321968"/>
                </a:xfrm>
                <a:prstGeom prst="rect">
                  <a:avLst/>
                </a:prstGeom>
                <a:noFill/>
                <a:ln w="38100">
                  <a:noFill/>
                </a:ln>
              </p:spPr>
              <p:txBody>
                <a:bodyPr wrap="square" rtlCol="0">
                  <a:spAutoFit/>
                </a:bodyPr>
                <a:lstStyle/>
                <a:p>
                  <a:pPr algn="ctr"/>
                  <a14:m>
                    <m:oMath xmlns:m="http://schemas.openxmlformats.org/officeDocument/2006/math">
                      <m:sSub>
                        <m:sSubPr>
                          <m:ctrlPr>
                            <a:rPr lang="en-US" altLang="zh-TW" sz="900" i="1">
                              <a:latin typeface="Cambria Math" panose="02040503050406030204" pitchFamily="18" charset="0"/>
                            </a:rPr>
                          </m:ctrlPr>
                        </m:sSubPr>
                        <m:e>
                          <m:r>
                            <a:rPr lang="en-US" altLang="zh-TW" sz="900" i="1">
                              <a:latin typeface="Cambria Math" panose="02040503050406030204" pitchFamily="18" charset="0"/>
                            </a:rPr>
                            <m:t>𝑓</m:t>
                          </m:r>
                        </m:e>
                        <m:sub>
                          <m:r>
                            <a:rPr lang="en-US" altLang="zh-TW" sz="900" i="1">
                              <a:latin typeface="Cambria Math" panose="02040503050406030204" pitchFamily="18" charset="0"/>
                            </a:rPr>
                            <m:t>𝑝</m:t>
                          </m:r>
                        </m:sub>
                      </m:sSub>
                    </m:oMath>
                  </a14:m>
                  <a:r>
                    <a:rPr lang="en-US" altLang="zh-TW" sz="900" dirty="0"/>
                    <a:t> shift :1MHz</a:t>
                  </a:r>
                  <a:endParaRPr lang="zh-TW" altLang="en-US" sz="900" dirty="0"/>
                </a:p>
              </p:txBody>
            </p:sp>
          </mc:Choice>
          <mc:Fallback>
            <p:sp>
              <p:nvSpPr>
                <p:cNvPr id="27" name="文字方塊 26">
                  <a:extLst>
                    <a:ext uri="{FF2B5EF4-FFF2-40B4-BE49-F238E27FC236}">
                      <a16:creationId xmlns:a16="http://schemas.microsoft.com/office/drawing/2014/main" id="{A4D1AB16-4FCA-4479-94E6-990C65E8C56D}"/>
                    </a:ext>
                  </a:extLst>
                </p:cNvPr>
                <p:cNvSpPr txBox="1">
                  <a:spLocks noRot="1" noChangeAspect="1" noMove="1" noResize="1" noEditPoints="1" noAdjustHandles="1" noChangeArrowheads="1" noChangeShapeType="1" noTextEdit="1"/>
                </p:cNvSpPr>
                <p:nvPr/>
              </p:nvSpPr>
              <p:spPr>
                <a:xfrm>
                  <a:off x="7550095" y="4944126"/>
                  <a:ext cx="1207687" cy="321968"/>
                </a:xfrm>
                <a:prstGeom prst="rect">
                  <a:avLst/>
                </a:prstGeom>
                <a:blipFill>
                  <a:blip r:embed="rId8"/>
                  <a:stretch>
                    <a:fillRect b="-5000"/>
                  </a:stretch>
                </a:blipFill>
                <a:ln w="38100">
                  <a:noFill/>
                </a:ln>
              </p:spPr>
              <p:txBody>
                <a:bodyPr/>
                <a:lstStyle/>
                <a:p>
                  <a:r>
                    <a:rPr lang="zh-TW" altLang="en-US">
                      <a:noFill/>
                    </a:rPr>
                    <a:t> </a:t>
                  </a:r>
                </a:p>
              </p:txBody>
            </p:sp>
          </mc:Fallback>
        </mc:AlternateContent>
        <p:sp>
          <p:nvSpPr>
            <p:cNvPr id="28" name="右大括弧 27">
              <a:extLst>
                <a:ext uri="{FF2B5EF4-FFF2-40B4-BE49-F238E27FC236}">
                  <a16:creationId xmlns:a16="http://schemas.microsoft.com/office/drawing/2014/main" id="{6FA4F362-71FD-4730-B79E-0FF73B828BA6}"/>
                </a:ext>
              </a:extLst>
            </p:cNvPr>
            <p:cNvSpPr/>
            <p:nvPr/>
          </p:nvSpPr>
          <p:spPr>
            <a:xfrm rot="5400000">
              <a:off x="5244032" y="3771757"/>
              <a:ext cx="233816" cy="4951602"/>
            </a:xfrm>
            <a:prstGeom prst="rightBrace">
              <a:avLst>
                <a:gd name="adj1" fmla="val 8333"/>
                <a:gd name="adj2" fmla="val 50315"/>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350"/>
            </a:p>
          </p:txBody>
        </p:sp>
        <p:sp>
          <p:nvSpPr>
            <p:cNvPr id="29" name="文字方塊 28">
              <a:extLst>
                <a:ext uri="{FF2B5EF4-FFF2-40B4-BE49-F238E27FC236}">
                  <a16:creationId xmlns:a16="http://schemas.microsoft.com/office/drawing/2014/main" id="{3BD2AFB8-79F8-4EC4-89DA-792A3D0B2B9C}"/>
                </a:ext>
              </a:extLst>
            </p:cNvPr>
            <p:cNvSpPr txBox="1"/>
            <p:nvPr/>
          </p:nvSpPr>
          <p:spPr>
            <a:xfrm>
              <a:off x="3299515" y="6240045"/>
              <a:ext cx="1934064" cy="307776"/>
            </a:xfrm>
            <a:prstGeom prst="rect">
              <a:avLst/>
            </a:prstGeom>
            <a:noFill/>
            <a:ln w="38100">
              <a:noFill/>
            </a:ln>
          </p:spPr>
          <p:txBody>
            <a:bodyPr wrap="square" rtlCol="0">
              <a:spAutoFit/>
            </a:bodyPr>
            <a:lstStyle/>
            <a:p>
              <a:pPr algn="ctr"/>
              <a:r>
                <a:rPr lang="en-US" altLang="zh-TW" sz="900" dirty="0"/>
                <a:t>Sweeping f range :40MHz</a:t>
              </a:r>
              <a:endParaRPr lang="zh-TW" altLang="en-US" sz="900" dirty="0"/>
            </a:p>
          </p:txBody>
        </p:sp>
      </p:grpSp>
    </p:spTree>
    <p:extLst>
      <p:ext uri="{BB962C8B-B14F-4D97-AF65-F5344CB8AC3E}">
        <p14:creationId xmlns:p14="http://schemas.microsoft.com/office/powerpoint/2010/main" val="326539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69AC6430-751D-4970-B314-C87F1876497B}"/>
              </a:ext>
            </a:extLst>
          </p:cNvPr>
          <p:cNvSpPr>
            <a:spLocks noGrp="1"/>
          </p:cNvSpPr>
          <p:nvPr>
            <p:ph type="dt" sz="half" idx="10"/>
          </p:nvPr>
        </p:nvSpPr>
        <p:spPr/>
        <p:txBody>
          <a:bodyPr/>
          <a:lstStyle/>
          <a:p>
            <a:r>
              <a:rPr lang="en-US" altLang="zh-TW"/>
              <a:t>2023</a:t>
            </a:r>
            <a:endParaRPr lang="zh-TW" altLang="en-US" dirty="0"/>
          </a:p>
        </p:txBody>
      </p:sp>
      <p:sp>
        <p:nvSpPr>
          <p:cNvPr id="3" name="投影片編號版面配置區 2">
            <a:extLst>
              <a:ext uri="{FF2B5EF4-FFF2-40B4-BE49-F238E27FC236}">
                <a16:creationId xmlns:a16="http://schemas.microsoft.com/office/drawing/2014/main" id="{E2297BAB-E204-4F76-81B9-96FEE9F17832}"/>
              </a:ext>
            </a:extLst>
          </p:cNvPr>
          <p:cNvSpPr>
            <a:spLocks noGrp="1"/>
          </p:cNvSpPr>
          <p:nvPr>
            <p:ph type="sldNum" sz="quarter" idx="12"/>
          </p:nvPr>
        </p:nvSpPr>
        <p:spPr/>
        <p:txBody>
          <a:bodyPr/>
          <a:lstStyle/>
          <a:p>
            <a:pPr algn="l"/>
            <a:fld id="{8C00C658-7D5C-4B4E-BBF7-4EE267FA3875}" type="slidenum">
              <a:rPr lang="zh-TW" altLang="en-US" smtClean="0"/>
              <a:pPr algn="l"/>
              <a:t>15</a:t>
            </a:fld>
            <a:endParaRPr lang="zh-TW" altLang="en-US" dirty="0"/>
          </a:p>
        </p:txBody>
      </p:sp>
      <p:sp>
        <p:nvSpPr>
          <p:cNvPr id="4" name="標題 3">
            <a:extLst>
              <a:ext uri="{FF2B5EF4-FFF2-40B4-BE49-F238E27FC236}">
                <a16:creationId xmlns:a16="http://schemas.microsoft.com/office/drawing/2014/main" id="{04F76343-416E-4E4B-A999-E4B7721FFA18}"/>
              </a:ext>
            </a:extLst>
          </p:cNvPr>
          <p:cNvSpPr>
            <a:spLocks noGrp="1"/>
          </p:cNvSpPr>
          <p:nvPr>
            <p:ph type="title"/>
          </p:nvPr>
        </p:nvSpPr>
        <p:spPr/>
        <p:txBody>
          <a:bodyPr>
            <a:normAutofit/>
          </a:bodyPr>
          <a:lstStyle/>
          <a:p>
            <a:r>
              <a:rPr lang="en-US" altLang="zh-TW" dirty="0"/>
              <a:t>Static Magnetic Field Shielding</a:t>
            </a:r>
            <a:endParaRPr lang="zh-TW" altLang="en-US" dirty="0"/>
          </a:p>
        </p:txBody>
      </p:sp>
      <p:pic>
        <p:nvPicPr>
          <p:cNvPr id="5" name="圖片 4">
            <a:extLst>
              <a:ext uri="{FF2B5EF4-FFF2-40B4-BE49-F238E27FC236}">
                <a16:creationId xmlns:a16="http://schemas.microsoft.com/office/drawing/2014/main" id="{2A63C49D-EAE9-4573-9B49-68897F077FCE}"/>
              </a:ext>
            </a:extLst>
          </p:cNvPr>
          <p:cNvPicPr>
            <a:picLocks noChangeAspect="1"/>
          </p:cNvPicPr>
          <p:nvPr/>
        </p:nvPicPr>
        <p:blipFill>
          <a:blip r:embed="rId2"/>
          <a:stretch>
            <a:fillRect/>
          </a:stretch>
        </p:blipFill>
        <p:spPr>
          <a:xfrm>
            <a:off x="245918" y="2653211"/>
            <a:ext cx="3801720" cy="2905217"/>
          </a:xfrm>
          <a:prstGeom prst="rect">
            <a:avLst/>
          </a:prstGeom>
        </p:spPr>
      </p:pic>
      <mc:AlternateContent xmlns:mc="http://schemas.openxmlformats.org/markup-compatibility/2006">
        <mc:Choice xmlns:a14="http://schemas.microsoft.com/office/drawing/2010/main" Requires="a14">
          <p:sp>
            <p:nvSpPr>
              <p:cNvPr id="6" name="文字方塊 5">
                <a:extLst>
                  <a:ext uri="{FF2B5EF4-FFF2-40B4-BE49-F238E27FC236}">
                    <a16:creationId xmlns:a16="http://schemas.microsoft.com/office/drawing/2014/main" id="{848EE5FA-2E57-418B-928F-F1CD5C704160}"/>
                  </a:ext>
                </a:extLst>
              </p:cNvPr>
              <p:cNvSpPr txBox="1"/>
              <p:nvPr/>
            </p:nvSpPr>
            <p:spPr>
              <a:xfrm>
                <a:off x="442251" y="1870435"/>
                <a:ext cx="3482900" cy="563296"/>
              </a:xfrm>
              <a:prstGeom prst="rect">
                <a:avLst/>
              </a:prstGeom>
              <a:solidFill>
                <a:srgbClr val="FF99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𝑃</m:t>
                          </m:r>
                        </m:e>
                        <m:sub>
                          <m:r>
                            <a:rPr lang="en-US" altLang="zh-TW" sz="1350" i="1">
                              <a:latin typeface="Cambria Math" panose="02040503050406030204" pitchFamily="18" charset="0"/>
                            </a:rPr>
                            <m:t>𝑎</m:t>
                          </m:r>
                        </m:sub>
                      </m:sSub>
                      <m:r>
                        <a:rPr lang="en-US" altLang="zh-TW" sz="1350" i="1">
                          <a:latin typeface="Cambria Math" panose="02040503050406030204" pitchFamily="18" charset="0"/>
                        </a:rPr>
                        <m:t>=</m:t>
                      </m:r>
                      <m:d>
                        <m:dPr>
                          <m:ctrlPr>
                            <a:rPr lang="en-US" altLang="zh-TW" sz="1350" i="1">
                              <a:latin typeface="Cambria Math" panose="02040503050406030204" pitchFamily="18" charset="0"/>
                            </a:rPr>
                          </m:ctrlPr>
                        </m:dPr>
                        <m:e>
                          <m:sSubSup>
                            <m:sSubSupPr>
                              <m:ctrlPr>
                                <a:rPr lang="en-US" altLang="zh-TW" sz="1350" i="1">
                                  <a:latin typeface="Cambria Math" panose="02040503050406030204" pitchFamily="18" charset="0"/>
                                </a:rPr>
                              </m:ctrlPr>
                            </m:sSubSupPr>
                            <m:e>
                              <m:r>
                                <a:rPr lang="en-US" altLang="zh-TW" sz="1350" i="1">
                                  <a:latin typeface="Cambria Math" panose="02040503050406030204" pitchFamily="18" charset="0"/>
                                </a:rPr>
                                <m:t>𝑔</m:t>
                              </m:r>
                            </m:e>
                            <m:sub>
                              <m:r>
                                <a:rPr lang="en-US" altLang="zh-TW" sz="1350" i="1">
                                  <a:latin typeface="Cambria Math" panose="02040503050406030204" pitchFamily="18" charset="0"/>
                                </a:rPr>
                                <m:t>𝑎</m:t>
                              </m:r>
                              <m:r>
                                <a:rPr lang="en-US" altLang="zh-TW" sz="1350" i="1">
                                  <a:latin typeface="Cambria Math" panose="02040503050406030204" pitchFamily="18" charset="0"/>
                                </a:rPr>
                                <m:t>𝛾𝛾</m:t>
                              </m:r>
                            </m:sub>
                            <m:sup>
                              <m:r>
                                <a:rPr lang="en-US" altLang="zh-TW" sz="1350" i="1">
                                  <a:latin typeface="Cambria Math" panose="02040503050406030204" pitchFamily="18" charset="0"/>
                                </a:rPr>
                                <m:t>2</m:t>
                              </m:r>
                            </m:sup>
                          </m:sSubSup>
                          <m:f>
                            <m:fPr>
                              <m:ctrlPr>
                                <a:rPr lang="en-US" altLang="zh-TW" sz="1350" i="1" dirty="0">
                                  <a:latin typeface="Cambria Math" panose="02040503050406030204" pitchFamily="18" charset="0"/>
                                </a:rPr>
                              </m:ctrlPr>
                            </m:fPr>
                            <m:num>
                              <m:sSup>
                                <m:sSupPr>
                                  <m:ctrlPr>
                                    <a:rPr lang="en-US" altLang="zh-TW" sz="1350" i="1" dirty="0">
                                      <a:latin typeface="Cambria Math" panose="02040503050406030204" pitchFamily="18" charset="0"/>
                                    </a:rPr>
                                  </m:ctrlPr>
                                </m:sSupPr>
                                <m:e>
                                  <m:r>
                                    <a:rPr lang="zh-TW" altLang="en-US" sz="1350" dirty="0">
                                      <a:latin typeface="Cambria Math" panose="02040503050406030204" pitchFamily="18" charset="0"/>
                                    </a:rPr>
                                    <m:t>ℏ</m:t>
                                  </m:r>
                                </m:e>
                                <m:sup>
                                  <m:r>
                                    <a:rPr lang="en-US" altLang="zh-TW" sz="1350" dirty="0">
                                      <a:latin typeface="Cambria Math" panose="02040503050406030204" pitchFamily="18" charset="0"/>
                                    </a:rPr>
                                    <m:t>3</m:t>
                                  </m:r>
                                </m:sup>
                              </m:sSup>
                              <m:sSup>
                                <m:sSupPr>
                                  <m:ctrlPr>
                                    <a:rPr lang="en-US" altLang="zh-TW" sz="1350" i="1" dirty="0">
                                      <a:latin typeface="Cambria Math" panose="02040503050406030204" pitchFamily="18" charset="0"/>
                                    </a:rPr>
                                  </m:ctrlPr>
                                </m:sSupPr>
                                <m:e>
                                  <m:r>
                                    <m:rPr>
                                      <m:sty m:val="p"/>
                                    </m:rPr>
                                    <a:rPr lang="en-US" altLang="zh-TW" sz="1350" dirty="0">
                                      <a:latin typeface="Cambria Math" panose="02040503050406030204" pitchFamily="18" charset="0"/>
                                    </a:rPr>
                                    <m:t>c</m:t>
                                  </m:r>
                                </m:e>
                                <m:sup>
                                  <m:r>
                                    <a:rPr lang="en-US" altLang="zh-TW" sz="1350" dirty="0">
                                      <a:latin typeface="Cambria Math" panose="02040503050406030204" pitchFamily="18" charset="0"/>
                                    </a:rPr>
                                    <m:t>3</m:t>
                                  </m:r>
                                </m:sup>
                              </m:sSup>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𝜌</m:t>
                                  </m:r>
                                </m:e>
                                <m:sub>
                                  <m:r>
                                    <a:rPr lang="en-US" altLang="zh-TW" sz="1350" i="1" dirty="0">
                                      <a:latin typeface="Cambria Math" panose="02040503050406030204" pitchFamily="18" charset="0"/>
                                    </a:rPr>
                                    <m:t>𝑎</m:t>
                                  </m:r>
                                </m:sub>
                              </m:sSub>
                            </m:num>
                            <m:den>
                              <m:sSubSup>
                                <m:sSubSupPr>
                                  <m:ctrlPr>
                                    <a:rPr lang="en-US" altLang="zh-TW" sz="1350" i="1" dirty="0">
                                      <a:latin typeface="Cambria Math" panose="02040503050406030204" pitchFamily="18" charset="0"/>
                                    </a:rPr>
                                  </m:ctrlPr>
                                </m:sSubSupPr>
                                <m:e>
                                  <m:r>
                                    <a:rPr lang="en-US" altLang="zh-TW" sz="1350" i="1" dirty="0">
                                      <a:latin typeface="Cambria Math" panose="02040503050406030204" pitchFamily="18" charset="0"/>
                                    </a:rPr>
                                    <m:t>𝑚</m:t>
                                  </m:r>
                                </m:e>
                                <m:sub>
                                  <m:r>
                                    <a:rPr lang="en-US" altLang="zh-TW" sz="1350" i="1" dirty="0">
                                      <a:latin typeface="Cambria Math" panose="02040503050406030204" pitchFamily="18" charset="0"/>
                                    </a:rPr>
                                    <m:t>𝑎</m:t>
                                  </m:r>
                                </m:sub>
                                <m:sup>
                                  <m:r>
                                    <a:rPr lang="en-US" altLang="zh-TW" sz="1350" i="1" dirty="0">
                                      <a:latin typeface="Cambria Math" panose="02040503050406030204" pitchFamily="18" charset="0"/>
                                    </a:rPr>
                                    <m:t>2</m:t>
                                  </m:r>
                                </m:sup>
                              </m:sSubSup>
                            </m:den>
                          </m:f>
                        </m:e>
                      </m:d>
                      <m:r>
                        <a:rPr lang="en-US" altLang="zh-TW" sz="1350" i="1" dirty="0">
                          <a:latin typeface="Cambria Math" panose="02040503050406030204" pitchFamily="18" charset="0"/>
                        </a:rPr>
                        <m:t>×</m:t>
                      </m:r>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m:t>
                          </m:r>
                          <m:r>
                            <a:rPr lang="en-US" altLang="zh-TW" sz="1350" i="1" dirty="0">
                              <a:latin typeface="Cambria Math" panose="02040503050406030204" pitchFamily="18" charset="0"/>
                            </a:rPr>
                            <m:t>𝜔</m:t>
                          </m:r>
                        </m:e>
                        <m:sub>
                          <m:r>
                            <a:rPr lang="en-US" altLang="zh-TW" sz="1350" i="1" dirty="0">
                              <a:latin typeface="Cambria Math" panose="02040503050406030204" pitchFamily="18" charset="0"/>
                            </a:rPr>
                            <m:t>𝑐</m:t>
                          </m:r>
                        </m:sub>
                      </m:sSub>
                      <m:f>
                        <m:fPr>
                          <m:ctrlPr>
                            <a:rPr lang="en-US" altLang="zh-TW" sz="1350" i="1" dirty="0">
                              <a:latin typeface="Cambria Math" panose="02040503050406030204" pitchFamily="18" charset="0"/>
                            </a:rPr>
                          </m:ctrlPr>
                        </m:fPr>
                        <m:num>
                          <m:r>
                            <a:rPr lang="en-US" altLang="zh-TW" sz="1350" i="1" dirty="0">
                              <a:latin typeface="Cambria Math" panose="02040503050406030204" pitchFamily="18" charset="0"/>
                            </a:rPr>
                            <m:t>1</m:t>
                          </m:r>
                        </m:num>
                        <m:den>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𝜇</m:t>
                              </m:r>
                            </m:e>
                            <m:sub>
                              <m:r>
                                <a:rPr lang="en-US" altLang="zh-TW" sz="1350" i="1" dirty="0">
                                  <a:latin typeface="Cambria Math" panose="02040503050406030204" pitchFamily="18" charset="0"/>
                                </a:rPr>
                                <m:t>0</m:t>
                              </m:r>
                            </m:sub>
                          </m:sSub>
                        </m:den>
                      </m:f>
                      <m:sSubSup>
                        <m:sSubSupPr>
                          <m:ctrlPr>
                            <a:rPr lang="en-US" altLang="zh-TW" sz="1350" i="1" dirty="0">
                              <a:latin typeface="Cambria Math" panose="02040503050406030204" pitchFamily="18" charset="0"/>
                            </a:rPr>
                          </m:ctrlPr>
                        </m:sSubSupPr>
                        <m:e>
                          <m:r>
                            <a:rPr lang="en-US" altLang="zh-TW" sz="1350" i="1" dirty="0">
                              <a:latin typeface="Cambria Math" panose="02040503050406030204" pitchFamily="18" charset="0"/>
                            </a:rPr>
                            <m:t>𝐵</m:t>
                          </m:r>
                        </m:e>
                        <m:sub>
                          <m:r>
                            <a:rPr lang="en-US" altLang="zh-TW" sz="1350" i="1" dirty="0">
                              <a:latin typeface="Cambria Math" panose="02040503050406030204" pitchFamily="18" charset="0"/>
                            </a:rPr>
                            <m:t>0</m:t>
                          </m:r>
                        </m:sub>
                        <m:sup>
                          <m:r>
                            <a:rPr lang="en-US" altLang="zh-TW" sz="1350" i="1" dirty="0">
                              <a:latin typeface="Cambria Math" panose="02040503050406030204" pitchFamily="18" charset="0"/>
                            </a:rPr>
                            <m:t>2</m:t>
                          </m:r>
                        </m:sup>
                      </m:sSubSup>
                      <m:sSub>
                        <m:sSubPr>
                          <m:ctrlPr>
                            <a:rPr lang="en-US" altLang="zh-TW" sz="1350" i="1" dirty="0">
                              <a:latin typeface="Cambria Math" panose="02040503050406030204" pitchFamily="18" charset="0"/>
                            </a:rPr>
                          </m:ctrlPr>
                        </m:sSubPr>
                        <m:e>
                          <m:r>
                            <m:rPr>
                              <m:sty m:val="p"/>
                            </m:rPr>
                            <a:rPr lang="en-US" altLang="zh-TW" sz="1350" dirty="0">
                              <a:latin typeface="Cambria Math" panose="02040503050406030204" pitchFamily="18" charset="0"/>
                            </a:rPr>
                            <m:t>V</m:t>
                          </m:r>
                          <m:r>
                            <m:rPr>
                              <m:sty m:val="p"/>
                            </m:rPr>
                            <a:rPr lang="en-US" altLang="zh-TW" sz="1350" dirty="0">
                              <a:latin typeface="Cambria Math" panose="02040503050406030204" pitchFamily="18" charset="0"/>
                            </a:rPr>
                            <m:t>C</m:t>
                          </m:r>
                          <m:r>
                            <m:rPr>
                              <m:sty m:val="p"/>
                            </m:rPr>
                            <a:rPr lang="en-US" altLang="zh-TW" sz="1350" dirty="0">
                              <a:latin typeface="Cambria Math" panose="02040503050406030204" pitchFamily="18" charset="0"/>
                            </a:rPr>
                            <m:t>Q</m:t>
                          </m:r>
                        </m:e>
                        <m:sub>
                          <m:r>
                            <a:rPr lang="en-US" altLang="zh-TW" sz="1350" i="1" dirty="0">
                              <a:latin typeface="Cambria Math" panose="02040503050406030204" pitchFamily="18" charset="0"/>
                            </a:rPr>
                            <m:t>𝐿</m:t>
                          </m:r>
                        </m:sub>
                      </m:sSub>
                      <m:f>
                        <m:fPr>
                          <m:ctrlPr>
                            <a:rPr lang="en-US" altLang="zh-TW" sz="1350" i="1" dirty="0">
                              <a:latin typeface="Cambria Math" panose="02040503050406030204" pitchFamily="18" charset="0"/>
                            </a:rPr>
                          </m:ctrlPr>
                        </m:fPr>
                        <m:num>
                          <m:r>
                            <a:rPr lang="en-US" altLang="zh-TW" sz="1350" i="1" dirty="0">
                              <a:latin typeface="Cambria Math" panose="02040503050406030204" pitchFamily="18" charset="0"/>
                            </a:rPr>
                            <m:t>𝛽</m:t>
                          </m:r>
                        </m:num>
                        <m:den>
                          <m:r>
                            <a:rPr lang="en-US" altLang="zh-TW" sz="1350" i="1" dirty="0">
                              <a:latin typeface="Cambria Math" panose="02040503050406030204" pitchFamily="18" charset="0"/>
                            </a:rPr>
                            <m:t>1+</m:t>
                          </m:r>
                          <m:r>
                            <a:rPr lang="en-US" altLang="zh-TW" sz="1350" i="1" dirty="0">
                              <a:latin typeface="Cambria Math" panose="02040503050406030204" pitchFamily="18" charset="0"/>
                            </a:rPr>
                            <m:t>𝛽</m:t>
                          </m:r>
                        </m:den>
                      </m:f>
                      <m:r>
                        <a:rPr lang="en-US" altLang="zh-TW" sz="1350" i="1" dirty="0">
                          <a:latin typeface="Cambria Math" panose="02040503050406030204" pitchFamily="18" charset="0"/>
                        </a:rPr>
                        <m:t>) </m:t>
                      </m:r>
                    </m:oMath>
                  </m:oMathPara>
                </a14:m>
                <a:endParaRPr lang="zh-TW" altLang="en-US" sz="1350" dirty="0"/>
              </a:p>
            </p:txBody>
          </p:sp>
        </mc:Choice>
        <mc:Fallback>
          <p:sp>
            <p:nvSpPr>
              <p:cNvPr id="6" name="文字方塊 5">
                <a:extLst>
                  <a:ext uri="{FF2B5EF4-FFF2-40B4-BE49-F238E27FC236}">
                    <a16:creationId xmlns:a16="http://schemas.microsoft.com/office/drawing/2014/main" id="{848EE5FA-2E57-418B-928F-F1CD5C704160}"/>
                  </a:ext>
                </a:extLst>
              </p:cNvPr>
              <p:cNvSpPr txBox="1">
                <a:spLocks noRot="1" noChangeAspect="1" noMove="1" noResize="1" noEditPoints="1" noAdjustHandles="1" noChangeArrowheads="1" noChangeShapeType="1" noTextEdit="1"/>
              </p:cNvSpPr>
              <p:nvPr/>
            </p:nvSpPr>
            <p:spPr>
              <a:xfrm>
                <a:off x="442251" y="1870435"/>
                <a:ext cx="3482900" cy="563296"/>
              </a:xfrm>
              <a:prstGeom prst="rect">
                <a:avLst/>
              </a:prstGeom>
              <a:blipFill>
                <a:blip r:embed="rId3"/>
                <a:stretch>
                  <a:fillRect b="-3261"/>
                </a:stretch>
              </a:blipFill>
            </p:spPr>
            <p:txBody>
              <a:bodyPr/>
              <a:lstStyle/>
              <a:p>
                <a:r>
                  <a:rPr lang="zh-TW" altLang="en-US">
                    <a:noFill/>
                  </a:rPr>
                  <a:t> </a:t>
                </a:r>
              </a:p>
            </p:txBody>
          </p:sp>
        </mc:Fallback>
      </mc:AlternateContent>
      <p:pic>
        <p:nvPicPr>
          <p:cNvPr id="7" name="圖片 6">
            <a:extLst>
              <a:ext uri="{FF2B5EF4-FFF2-40B4-BE49-F238E27FC236}">
                <a16:creationId xmlns:a16="http://schemas.microsoft.com/office/drawing/2014/main" id="{EAC9ACFE-0CD2-4FC6-9A78-D5F68C2385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0695" y="3823527"/>
            <a:ext cx="1956054" cy="1607943"/>
          </a:xfrm>
          <a:prstGeom prst="rect">
            <a:avLst/>
          </a:prstGeom>
        </p:spPr>
      </p:pic>
      <p:pic>
        <p:nvPicPr>
          <p:cNvPr id="35" name="圖片 34">
            <a:extLst>
              <a:ext uri="{FF2B5EF4-FFF2-40B4-BE49-F238E27FC236}">
                <a16:creationId xmlns:a16="http://schemas.microsoft.com/office/drawing/2014/main" id="{A0213250-CA46-48E9-9847-3321A68664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5694" y="1493041"/>
            <a:ext cx="2081159" cy="2249798"/>
          </a:xfrm>
          <a:prstGeom prst="rect">
            <a:avLst/>
          </a:prstGeom>
        </p:spPr>
      </p:pic>
      <p:sp>
        <p:nvSpPr>
          <p:cNvPr id="36" name="Text Box 3">
            <a:extLst>
              <a:ext uri="{FF2B5EF4-FFF2-40B4-BE49-F238E27FC236}">
                <a16:creationId xmlns:a16="http://schemas.microsoft.com/office/drawing/2014/main" id="{D10214E4-E80A-45DC-958A-54883D7A54EC}"/>
              </a:ext>
            </a:extLst>
          </p:cNvPr>
          <p:cNvSpPr txBox="1">
            <a:spLocks noChangeArrowheads="1"/>
          </p:cNvSpPr>
          <p:nvPr/>
        </p:nvSpPr>
        <p:spPr bwMode="auto">
          <a:xfrm>
            <a:off x="4445693" y="5431471"/>
            <a:ext cx="2162979" cy="276999"/>
          </a:xfrm>
          <a:prstGeom prst="rect">
            <a:avLst/>
          </a:prstGeom>
          <a:noFill/>
          <a:ln w="9525">
            <a:noFill/>
            <a:miter lim="800000"/>
            <a:headEnd/>
            <a:tailEnd/>
          </a:ln>
        </p:spPr>
        <p:txBody>
          <a:bodyPr wrap="square">
            <a:spAutoFit/>
          </a:bodyPr>
          <a:lstStyle/>
          <a:p>
            <a:pPr>
              <a:spcBef>
                <a:spcPct val="80000"/>
              </a:spcBef>
            </a:pPr>
            <a:r>
              <a:rPr lang="en-US" altLang="zh-TW" sz="1200" dirty="0">
                <a:solidFill>
                  <a:srgbClr val="000000"/>
                </a:solidFill>
              </a:rPr>
              <a:t>Goal: reduced by a factor of 10</a:t>
            </a:r>
            <a:r>
              <a:rPr lang="en-US" altLang="zh-TW" sz="1200" baseline="30000" dirty="0">
                <a:solidFill>
                  <a:srgbClr val="000000"/>
                </a:solidFill>
              </a:rPr>
              <a:t>3</a:t>
            </a:r>
            <a:r>
              <a:rPr lang="en-US" altLang="zh-TW" sz="1200" dirty="0">
                <a:solidFill>
                  <a:srgbClr val="000000"/>
                </a:solidFill>
              </a:rPr>
              <a:t> </a:t>
            </a:r>
          </a:p>
        </p:txBody>
      </p:sp>
      <p:grpSp>
        <p:nvGrpSpPr>
          <p:cNvPr id="40" name="群組 39">
            <a:extLst>
              <a:ext uri="{FF2B5EF4-FFF2-40B4-BE49-F238E27FC236}">
                <a16:creationId xmlns:a16="http://schemas.microsoft.com/office/drawing/2014/main" id="{574757BD-2C8D-42FB-9398-C9FFDF62C627}"/>
              </a:ext>
            </a:extLst>
          </p:cNvPr>
          <p:cNvGrpSpPr/>
          <p:nvPr/>
        </p:nvGrpSpPr>
        <p:grpSpPr>
          <a:xfrm>
            <a:off x="6969804" y="1656692"/>
            <a:ext cx="1917577" cy="3901736"/>
            <a:chOff x="9293071" y="1065922"/>
            <a:chExt cx="2556769" cy="5202315"/>
          </a:xfrm>
        </p:grpSpPr>
        <p:pic>
          <p:nvPicPr>
            <p:cNvPr id="38" name="圖片 37">
              <a:extLst>
                <a:ext uri="{FF2B5EF4-FFF2-40B4-BE49-F238E27FC236}">
                  <a16:creationId xmlns:a16="http://schemas.microsoft.com/office/drawing/2014/main" id="{689CF144-27D1-473F-8E70-E7C6EDC167EB}"/>
                </a:ext>
              </a:extLst>
            </p:cNvPr>
            <p:cNvPicPr>
              <a:picLocks noChangeAspect="1"/>
            </p:cNvPicPr>
            <p:nvPr/>
          </p:nvPicPr>
          <p:blipFill rotWithShape="1">
            <a:blip r:embed="rId6"/>
            <a:srcRect l="26707" t="-14" r="23584" b="24157"/>
            <a:stretch/>
          </p:blipFill>
          <p:spPr>
            <a:xfrm>
              <a:off x="9293071" y="1065922"/>
              <a:ext cx="2556769" cy="5202315"/>
            </a:xfrm>
            <a:prstGeom prst="rect">
              <a:avLst/>
            </a:prstGeom>
          </p:spPr>
        </p:pic>
        <p:sp>
          <p:nvSpPr>
            <p:cNvPr id="39" name="文字方塊 38">
              <a:extLst>
                <a:ext uri="{FF2B5EF4-FFF2-40B4-BE49-F238E27FC236}">
                  <a16:creationId xmlns:a16="http://schemas.microsoft.com/office/drawing/2014/main" id="{6DB13A46-2E06-47DD-AB2D-B0A7537E57ED}"/>
                </a:ext>
              </a:extLst>
            </p:cNvPr>
            <p:cNvSpPr txBox="1"/>
            <p:nvPr/>
          </p:nvSpPr>
          <p:spPr>
            <a:xfrm>
              <a:off x="9504722" y="5026998"/>
              <a:ext cx="2133469" cy="400109"/>
            </a:xfrm>
            <a:prstGeom prst="rect">
              <a:avLst/>
            </a:prstGeom>
            <a:noFill/>
          </p:spPr>
          <p:txBody>
            <a:bodyPr wrap="square" rtlCol="0">
              <a:spAutoFit/>
            </a:bodyPr>
            <a:lstStyle/>
            <a:p>
              <a:pPr algn="ctr"/>
              <a:r>
                <a:rPr lang="en-US" altLang="zh-TW" sz="1350" dirty="0">
                  <a:highlight>
                    <a:srgbClr val="FFFF00"/>
                  </a:highlight>
                </a:rPr>
                <a:t>JPA shielding set</a:t>
              </a:r>
              <a:endParaRPr lang="zh-TW" altLang="en-US" sz="1350" dirty="0">
                <a:highlight>
                  <a:srgbClr val="FFFF00"/>
                </a:highlight>
              </a:endParaRPr>
            </a:p>
          </p:txBody>
        </p:sp>
      </p:grpSp>
    </p:spTree>
    <p:extLst>
      <p:ext uri="{BB962C8B-B14F-4D97-AF65-F5344CB8AC3E}">
        <p14:creationId xmlns:p14="http://schemas.microsoft.com/office/powerpoint/2010/main" val="11314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A6832F00-C9F1-461A-A252-8A9C6B5839A3}"/>
              </a:ext>
            </a:extLst>
          </p:cNvPr>
          <p:cNvSpPr>
            <a:spLocks noGrp="1"/>
          </p:cNvSpPr>
          <p:nvPr>
            <p:ph type="dt" sz="half" idx="10"/>
          </p:nvPr>
        </p:nvSpPr>
        <p:spPr/>
        <p:txBody>
          <a:bodyPr/>
          <a:lstStyle/>
          <a:p>
            <a:r>
              <a:rPr lang="en-US" altLang="zh-TW"/>
              <a:t>2023</a:t>
            </a:r>
            <a:endParaRPr lang="zh-TW" altLang="en-US" dirty="0"/>
          </a:p>
        </p:txBody>
      </p:sp>
      <p:sp>
        <p:nvSpPr>
          <p:cNvPr id="3" name="投影片編號版面配置區 2">
            <a:extLst>
              <a:ext uri="{FF2B5EF4-FFF2-40B4-BE49-F238E27FC236}">
                <a16:creationId xmlns:a16="http://schemas.microsoft.com/office/drawing/2014/main" id="{D511DA0E-C66A-40E5-AE5D-A7A2F491EFBA}"/>
              </a:ext>
            </a:extLst>
          </p:cNvPr>
          <p:cNvSpPr>
            <a:spLocks noGrp="1"/>
          </p:cNvSpPr>
          <p:nvPr>
            <p:ph type="sldNum" sz="quarter" idx="12"/>
          </p:nvPr>
        </p:nvSpPr>
        <p:spPr/>
        <p:txBody>
          <a:bodyPr/>
          <a:lstStyle/>
          <a:p>
            <a:pPr algn="l"/>
            <a:fld id="{8C00C658-7D5C-4B4E-BBF7-4EE267FA3875}" type="slidenum">
              <a:rPr lang="zh-TW" altLang="en-US" smtClean="0"/>
              <a:pPr algn="l"/>
              <a:t>16</a:t>
            </a:fld>
            <a:endParaRPr lang="zh-TW" altLang="en-US" dirty="0"/>
          </a:p>
        </p:txBody>
      </p:sp>
      <p:sp>
        <p:nvSpPr>
          <p:cNvPr id="4" name="標題 3">
            <a:extLst>
              <a:ext uri="{FF2B5EF4-FFF2-40B4-BE49-F238E27FC236}">
                <a16:creationId xmlns:a16="http://schemas.microsoft.com/office/drawing/2014/main" id="{E2082EAC-B668-4AF5-8D29-65D08B6891B0}"/>
              </a:ext>
            </a:extLst>
          </p:cNvPr>
          <p:cNvSpPr>
            <a:spLocks noGrp="1"/>
          </p:cNvSpPr>
          <p:nvPr>
            <p:ph type="title"/>
          </p:nvPr>
        </p:nvSpPr>
        <p:spPr/>
        <p:txBody>
          <a:bodyPr/>
          <a:lstStyle/>
          <a:p>
            <a:r>
              <a:rPr lang="en-US" altLang="zh-TW" dirty="0"/>
              <a:t>Shielding Sets Field Reduction Capacity </a:t>
            </a:r>
            <a:endParaRPr lang="zh-TW" altLang="en-US" dirty="0"/>
          </a:p>
        </p:txBody>
      </p:sp>
      <p:pic>
        <p:nvPicPr>
          <p:cNvPr id="5" name="圖片 4">
            <a:extLst>
              <a:ext uri="{FF2B5EF4-FFF2-40B4-BE49-F238E27FC236}">
                <a16:creationId xmlns:a16="http://schemas.microsoft.com/office/drawing/2014/main" id="{48B6CB2B-94B5-4391-8A1C-73BCA34B1D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62" b="48373"/>
          <a:stretch/>
        </p:blipFill>
        <p:spPr>
          <a:xfrm>
            <a:off x="286559" y="3802447"/>
            <a:ext cx="6364724" cy="1782991"/>
          </a:xfrm>
          <a:prstGeom prst="rect">
            <a:avLst/>
          </a:prstGeom>
        </p:spPr>
      </p:pic>
      <p:grpSp>
        <p:nvGrpSpPr>
          <p:cNvPr id="56" name="群組 55">
            <a:extLst>
              <a:ext uri="{FF2B5EF4-FFF2-40B4-BE49-F238E27FC236}">
                <a16:creationId xmlns:a16="http://schemas.microsoft.com/office/drawing/2014/main" id="{958EDB33-DE0A-4FCD-876B-3D1A4096C277}"/>
              </a:ext>
            </a:extLst>
          </p:cNvPr>
          <p:cNvGrpSpPr/>
          <p:nvPr/>
        </p:nvGrpSpPr>
        <p:grpSpPr>
          <a:xfrm>
            <a:off x="491836" y="1995248"/>
            <a:ext cx="3308106" cy="1527837"/>
            <a:chOff x="2725445" y="1626899"/>
            <a:chExt cx="4410807" cy="2037115"/>
          </a:xfrm>
        </p:grpSpPr>
        <p:sp>
          <p:nvSpPr>
            <p:cNvPr id="38" name="文字方塊 37">
              <a:extLst>
                <a:ext uri="{FF2B5EF4-FFF2-40B4-BE49-F238E27FC236}">
                  <a16:creationId xmlns:a16="http://schemas.microsoft.com/office/drawing/2014/main" id="{96086102-BCB2-4014-BE6A-F9D6B7AF8C9B}"/>
                </a:ext>
              </a:extLst>
            </p:cNvPr>
            <p:cNvSpPr txBox="1"/>
            <p:nvPr/>
          </p:nvSpPr>
          <p:spPr>
            <a:xfrm>
              <a:off x="4268903" y="3263905"/>
              <a:ext cx="2384413" cy="400109"/>
            </a:xfrm>
            <a:prstGeom prst="rect">
              <a:avLst/>
            </a:prstGeom>
            <a:noFill/>
          </p:spPr>
          <p:txBody>
            <a:bodyPr wrap="none" rtlCol="0">
              <a:spAutoFit/>
            </a:bodyPr>
            <a:lstStyle/>
            <a:p>
              <a:r>
                <a:rPr lang="en-US" altLang="zh-TW" sz="1350" dirty="0"/>
                <a:t>Magnetic Field(~500G)</a:t>
              </a:r>
              <a:endParaRPr lang="zh-TW" altLang="en-US" sz="1350" dirty="0"/>
            </a:p>
          </p:txBody>
        </p:sp>
        <p:cxnSp>
          <p:nvCxnSpPr>
            <p:cNvPr id="40" name="直線單箭頭接點 39">
              <a:extLst>
                <a:ext uri="{FF2B5EF4-FFF2-40B4-BE49-F238E27FC236}">
                  <a16:creationId xmlns:a16="http://schemas.microsoft.com/office/drawing/2014/main" id="{8C8494E4-634E-448B-8E30-21D075DCBE1B}"/>
                </a:ext>
              </a:extLst>
            </p:cNvPr>
            <p:cNvCxnSpPr>
              <a:cxnSpLocks/>
            </p:cNvCxnSpPr>
            <p:nvPr/>
          </p:nvCxnSpPr>
          <p:spPr>
            <a:xfrm flipH="1">
              <a:off x="4160073" y="2251644"/>
              <a:ext cx="393118" cy="2240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文字方塊 40">
              <a:extLst>
                <a:ext uri="{FF2B5EF4-FFF2-40B4-BE49-F238E27FC236}">
                  <a16:creationId xmlns:a16="http://schemas.microsoft.com/office/drawing/2014/main" id="{0A75F931-6501-4B20-A543-3609BFD11871}"/>
                </a:ext>
              </a:extLst>
            </p:cNvPr>
            <p:cNvSpPr txBox="1"/>
            <p:nvPr/>
          </p:nvSpPr>
          <p:spPr>
            <a:xfrm>
              <a:off x="4368030" y="1948670"/>
              <a:ext cx="1278556" cy="400109"/>
            </a:xfrm>
            <a:prstGeom prst="rect">
              <a:avLst/>
            </a:prstGeom>
            <a:noFill/>
          </p:spPr>
          <p:txBody>
            <a:bodyPr wrap="none" rtlCol="0">
              <a:spAutoFit/>
            </a:bodyPr>
            <a:lstStyle/>
            <a:p>
              <a:r>
                <a:rPr lang="en-US" altLang="zh-TW" sz="1350" dirty="0"/>
                <a:t>Hall sensor</a:t>
              </a:r>
              <a:endParaRPr lang="zh-TW" altLang="en-US" sz="1350" dirty="0"/>
            </a:p>
          </p:txBody>
        </p:sp>
        <p:sp>
          <p:nvSpPr>
            <p:cNvPr id="42" name="立方體 41">
              <a:extLst>
                <a:ext uri="{FF2B5EF4-FFF2-40B4-BE49-F238E27FC236}">
                  <a16:creationId xmlns:a16="http://schemas.microsoft.com/office/drawing/2014/main" id="{964C2391-1A5E-4511-B493-9454754A7AA1}"/>
                </a:ext>
              </a:extLst>
            </p:cNvPr>
            <p:cNvSpPr/>
            <p:nvPr/>
          </p:nvSpPr>
          <p:spPr>
            <a:xfrm>
              <a:off x="3587049" y="2506445"/>
              <a:ext cx="1146048" cy="282141"/>
            </a:xfrm>
            <a:prstGeom prst="cube">
              <a:avLst>
                <a:gd name="adj" fmla="val 6173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43" name="直線接點 42">
              <a:extLst>
                <a:ext uri="{FF2B5EF4-FFF2-40B4-BE49-F238E27FC236}">
                  <a16:creationId xmlns:a16="http://schemas.microsoft.com/office/drawing/2014/main" id="{01307C34-3DA8-4C13-A619-62A73E7AD78F}"/>
                </a:ext>
              </a:extLst>
            </p:cNvPr>
            <p:cNvCxnSpPr>
              <a:cxnSpLocks/>
            </p:cNvCxnSpPr>
            <p:nvPr/>
          </p:nvCxnSpPr>
          <p:spPr>
            <a:xfrm flipV="1">
              <a:off x="4688404" y="2533936"/>
              <a:ext cx="555301" cy="511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65922709-6D45-46E9-A745-DB3E0434DE80}"/>
                </a:ext>
              </a:extLst>
            </p:cNvPr>
            <p:cNvCxnSpPr>
              <a:cxnSpLocks/>
            </p:cNvCxnSpPr>
            <p:nvPr/>
          </p:nvCxnSpPr>
          <p:spPr>
            <a:xfrm flipV="1">
              <a:off x="4652177" y="2590867"/>
              <a:ext cx="585432" cy="380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3E5AB1E5-D041-4DA5-91B9-11492072F7E3}"/>
                </a:ext>
              </a:extLst>
            </p:cNvPr>
            <p:cNvCxnSpPr>
              <a:cxnSpLocks/>
            </p:cNvCxnSpPr>
            <p:nvPr/>
          </p:nvCxnSpPr>
          <p:spPr>
            <a:xfrm flipV="1">
              <a:off x="4619759" y="2642647"/>
              <a:ext cx="623946" cy="2446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8A5FE1D6-F427-4576-9293-22890E165352}"/>
                </a:ext>
              </a:extLst>
            </p:cNvPr>
            <p:cNvCxnSpPr>
              <a:cxnSpLocks/>
            </p:cNvCxnSpPr>
            <p:nvPr/>
          </p:nvCxnSpPr>
          <p:spPr>
            <a:xfrm>
              <a:off x="4609195" y="2698315"/>
              <a:ext cx="63451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直線單箭頭接點 49">
              <a:extLst>
                <a:ext uri="{FF2B5EF4-FFF2-40B4-BE49-F238E27FC236}">
                  <a16:creationId xmlns:a16="http://schemas.microsoft.com/office/drawing/2014/main" id="{46657E43-1B3C-49F3-AAF9-9F7C3EBB1D71}"/>
                </a:ext>
              </a:extLst>
            </p:cNvPr>
            <p:cNvCxnSpPr>
              <a:cxnSpLocks/>
            </p:cNvCxnSpPr>
            <p:nvPr/>
          </p:nvCxnSpPr>
          <p:spPr>
            <a:xfrm flipV="1">
              <a:off x="4160073" y="3099002"/>
              <a:ext cx="0" cy="4821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圓柱形 50">
              <a:extLst>
                <a:ext uri="{FF2B5EF4-FFF2-40B4-BE49-F238E27FC236}">
                  <a16:creationId xmlns:a16="http://schemas.microsoft.com/office/drawing/2014/main" id="{0AA57872-C2B7-457A-889E-E582F674DFEE}"/>
                </a:ext>
              </a:extLst>
            </p:cNvPr>
            <p:cNvSpPr/>
            <p:nvPr/>
          </p:nvSpPr>
          <p:spPr>
            <a:xfrm>
              <a:off x="2725445" y="1654940"/>
              <a:ext cx="2963944" cy="1372346"/>
            </a:xfrm>
            <a:prstGeom prst="can">
              <a:avLst/>
            </a:prstGeom>
            <a:noFill/>
            <a:ln w="1905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p>
          </p:txBody>
        </p:sp>
        <p:sp>
          <p:nvSpPr>
            <p:cNvPr id="52" name="文字方塊 51">
              <a:extLst>
                <a:ext uri="{FF2B5EF4-FFF2-40B4-BE49-F238E27FC236}">
                  <a16:creationId xmlns:a16="http://schemas.microsoft.com/office/drawing/2014/main" id="{5F18D71F-A6E3-454D-A5DD-12AE93C2CF18}"/>
                </a:ext>
              </a:extLst>
            </p:cNvPr>
            <p:cNvSpPr txBox="1"/>
            <p:nvPr/>
          </p:nvSpPr>
          <p:spPr>
            <a:xfrm>
              <a:off x="6317224" y="1626899"/>
              <a:ext cx="819028" cy="400109"/>
            </a:xfrm>
            <a:prstGeom prst="rect">
              <a:avLst/>
            </a:prstGeom>
            <a:noFill/>
          </p:spPr>
          <p:txBody>
            <a:bodyPr wrap="none" rtlCol="0">
              <a:spAutoFit/>
            </a:bodyPr>
            <a:lstStyle/>
            <a:p>
              <a:r>
                <a:rPr lang="en-US" altLang="zh-TW" sz="1350" dirty="0"/>
                <a:t>Shield</a:t>
              </a:r>
              <a:endParaRPr lang="zh-TW" altLang="en-US" sz="1350" dirty="0"/>
            </a:p>
          </p:txBody>
        </p:sp>
        <p:cxnSp>
          <p:nvCxnSpPr>
            <p:cNvPr id="53" name="直線單箭頭接點 52">
              <a:extLst>
                <a:ext uri="{FF2B5EF4-FFF2-40B4-BE49-F238E27FC236}">
                  <a16:creationId xmlns:a16="http://schemas.microsoft.com/office/drawing/2014/main" id="{278A1D78-79D4-499D-BF22-D9755270698A}"/>
                </a:ext>
              </a:extLst>
            </p:cNvPr>
            <p:cNvCxnSpPr>
              <a:cxnSpLocks/>
            </p:cNvCxnSpPr>
            <p:nvPr/>
          </p:nvCxnSpPr>
          <p:spPr>
            <a:xfrm flipH="1">
              <a:off x="5691799" y="1811565"/>
              <a:ext cx="634851" cy="114158"/>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57" name="圖片 56">
            <a:extLst>
              <a:ext uri="{FF2B5EF4-FFF2-40B4-BE49-F238E27FC236}">
                <a16:creationId xmlns:a16="http://schemas.microsoft.com/office/drawing/2014/main" id="{D6770E01-6258-46B0-B14D-252602428670}"/>
              </a:ext>
            </a:extLst>
          </p:cNvPr>
          <p:cNvPicPr>
            <a:picLocks noChangeAspect="1"/>
          </p:cNvPicPr>
          <p:nvPr/>
        </p:nvPicPr>
        <p:blipFill>
          <a:blip r:embed="rId3"/>
          <a:stretch>
            <a:fillRect/>
          </a:stretch>
        </p:blipFill>
        <p:spPr>
          <a:xfrm>
            <a:off x="3929668" y="1802650"/>
            <a:ext cx="1700901" cy="1697351"/>
          </a:xfrm>
          <a:prstGeom prst="rect">
            <a:avLst/>
          </a:prstGeom>
        </p:spPr>
      </p:pic>
      <p:pic>
        <p:nvPicPr>
          <p:cNvPr id="58" name="圖片 57">
            <a:extLst>
              <a:ext uri="{FF2B5EF4-FFF2-40B4-BE49-F238E27FC236}">
                <a16:creationId xmlns:a16="http://schemas.microsoft.com/office/drawing/2014/main" id="{B97EAEEB-1D6F-44C0-BBAC-1E981B37CBE7}"/>
              </a:ext>
            </a:extLst>
          </p:cNvPr>
          <p:cNvPicPr>
            <a:picLocks noChangeAspect="1"/>
          </p:cNvPicPr>
          <p:nvPr/>
        </p:nvPicPr>
        <p:blipFill rotWithShape="1">
          <a:blip r:embed="rId4"/>
          <a:srcRect l="6505" t="23098" r="14546" b="28227"/>
          <a:stretch/>
        </p:blipFill>
        <p:spPr>
          <a:xfrm>
            <a:off x="6114032" y="1724216"/>
            <a:ext cx="2230154" cy="1726822"/>
          </a:xfrm>
          <a:prstGeom prst="rect">
            <a:avLst/>
          </a:prstGeom>
        </p:spPr>
      </p:pic>
      <mc:AlternateContent xmlns:mc="http://schemas.openxmlformats.org/markup-compatibility/2006">
        <mc:Choice xmlns:a14="http://schemas.microsoft.com/office/drawing/2010/main" Requires="a14">
          <p:sp>
            <p:nvSpPr>
              <p:cNvPr id="59" name="文字方塊 58">
                <a:extLst>
                  <a:ext uri="{FF2B5EF4-FFF2-40B4-BE49-F238E27FC236}">
                    <a16:creationId xmlns:a16="http://schemas.microsoft.com/office/drawing/2014/main" id="{964F47D2-7F83-4309-8C27-A91CBEC37CEE}"/>
                  </a:ext>
                </a:extLst>
              </p:cNvPr>
              <p:cNvSpPr txBox="1"/>
              <p:nvPr/>
            </p:nvSpPr>
            <p:spPr>
              <a:xfrm>
                <a:off x="6464599" y="4327808"/>
                <a:ext cx="2308438" cy="830997"/>
              </a:xfrm>
              <a:prstGeom prst="rect">
                <a:avLst/>
              </a:prstGeom>
              <a:noFill/>
            </p:spPr>
            <p:txBody>
              <a:bodyPr wrap="square" rtlCol="0">
                <a:spAutoFit/>
              </a:bodyPr>
              <a:lstStyle/>
              <a:p>
                <a:r>
                  <a:rPr lang="en-US" altLang="zh-TW" sz="1200" dirty="0">
                    <a:highlight>
                      <a:srgbClr val="FFFF00"/>
                    </a:highlight>
                  </a:rPr>
                  <a:t>Torrance of leaked field</a:t>
                </a:r>
              </a:p>
              <a:p>
                <a:pPr marL="257175" indent="-257175">
                  <a:buFont typeface="Wingdings" panose="05000000000000000000" pitchFamily="2" charset="2"/>
                  <a:buAutoNum type="circleNumWdWhitePlain"/>
                </a:pPr>
                <a14:m>
                  <m:oMath xmlns:m="http://schemas.openxmlformats.org/officeDocument/2006/math">
                    <m:sSub>
                      <m:sSubPr>
                        <m:ctrlPr>
                          <a:rPr lang="en-US" altLang="zh-TW" sz="1200" i="1">
                            <a:latin typeface="Cambria Math" panose="02040503050406030204" pitchFamily="18" charset="0"/>
                          </a:rPr>
                        </m:ctrlPr>
                      </m:sSubPr>
                      <m:e>
                        <m:r>
                          <m:rPr>
                            <m:sty m:val="p"/>
                          </m:rPr>
                          <a:rPr lang="en-US" altLang="zh-TW" sz="1200">
                            <a:latin typeface="Cambria Math" panose="02040503050406030204" pitchFamily="18" charset="0"/>
                          </a:rPr>
                          <m:t>Φ</m:t>
                        </m:r>
                      </m:e>
                      <m:sub>
                        <m:r>
                          <a:rPr lang="en-US" altLang="zh-TW" sz="1200" i="1">
                            <a:latin typeface="Cambria Math" panose="02040503050406030204" pitchFamily="18" charset="0"/>
                          </a:rPr>
                          <m:t>0</m:t>
                        </m:r>
                      </m:sub>
                    </m:sSub>
                    <m:r>
                      <a:rPr lang="en-US" altLang="zh-TW" sz="1200" i="1">
                        <a:latin typeface="Cambria Math" panose="02040503050406030204" pitchFamily="18" charset="0"/>
                      </a:rPr>
                      <m:t>=</m:t>
                    </m:r>
                    <m:r>
                      <a:rPr lang="en-US" altLang="zh-TW" sz="1200" i="1">
                        <a:latin typeface="Cambria Math" panose="02040503050406030204" pitchFamily="18" charset="0"/>
                      </a:rPr>
                      <m:t>𝐵</m:t>
                    </m:r>
                    <m:r>
                      <a:rPr lang="en-US" altLang="zh-TW" sz="1200" i="1">
                        <a:latin typeface="Cambria Math" panose="02040503050406030204" pitchFamily="18" charset="0"/>
                      </a:rPr>
                      <m:t>∙</m:t>
                    </m:r>
                    <m:r>
                      <a:rPr lang="en-US" altLang="zh-TW" sz="1200" i="1">
                        <a:latin typeface="Cambria Math" panose="02040503050406030204" pitchFamily="18" charset="0"/>
                      </a:rPr>
                      <m:t>𝐴</m:t>
                    </m:r>
                  </m:oMath>
                </a14:m>
                <a:endParaRPr lang="en-US" altLang="zh-TW" sz="1200" dirty="0"/>
              </a:p>
              <a:p>
                <a:r>
                  <a:rPr lang="en-US" altLang="zh-TW" sz="1200" dirty="0"/>
                  <a:t>-&gt;2e-15/1e-10 (T)</a:t>
                </a:r>
              </a:p>
              <a:p>
                <a:r>
                  <a:rPr lang="en-US" altLang="zh-TW" sz="1200" dirty="0"/>
                  <a:t>-&gt; 0.1G </a:t>
                </a:r>
              </a:p>
            </p:txBody>
          </p:sp>
        </mc:Choice>
        <mc:Fallback>
          <p:sp>
            <p:nvSpPr>
              <p:cNvPr id="59" name="文字方塊 58">
                <a:extLst>
                  <a:ext uri="{FF2B5EF4-FFF2-40B4-BE49-F238E27FC236}">
                    <a16:creationId xmlns:a16="http://schemas.microsoft.com/office/drawing/2014/main" id="{964F47D2-7F83-4309-8C27-A91CBEC37CEE}"/>
                  </a:ext>
                </a:extLst>
              </p:cNvPr>
              <p:cNvSpPr txBox="1">
                <a:spLocks noRot="1" noChangeAspect="1" noMove="1" noResize="1" noEditPoints="1" noAdjustHandles="1" noChangeArrowheads="1" noChangeShapeType="1" noTextEdit="1"/>
              </p:cNvSpPr>
              <p:nvPr/>
            </p:nvSpPr>
            <p:spPr>
              <a:xfrm>
                <a:off x="6464599" y="4327808"/>
                <a:ext cx="2308438" cy="830997"/>
              </a:xfrm>
              <a:prstGeom prst="rect">
                <a:avLst/>
              </a:prstGeom>
              <a:blipFill>
                <a:blip r:embed="rId5"/>
                <a:stretch>
                  <a:fillRect t="-735" b="-514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78006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051A0A7E-65D8-45B8-BFE3-ED68FC84E6D1}"/>
              </a:ext>
            </a:extLst>
          </p:cNvPr>
          <p:cNvSpPr>
            <a:spLocks noGrp="1"/>
          </p:cNvSpPr>
          <p:nvPr>
            <p:ph type="dt" sz="half" idx="10"/>
          </p:nvPr>
        </p:nvSpPr>
        <p:spPr/>
        <p:txBody>
          <a:bodyPr/>
          <a:lstStyle/>
          <a:p>
            <a:r>
              <a:rPr lang="en-US" altLang="zh-TW"/>
              <a:t>2023</a:t>
            </a:r>
            <a:endParaRPr lang="zh-TW" altLang="en-US" dirty="0"/>
          </a:p>
        </p:txBody>
      </p:sp>
      <p:sp>
        <p:nvSpPr>
          <p:cNvPr id="3" name="投影片編號版面配置區 2">
            <a:extLst>
              <a:ext uri="{FF2B5EF4-FFF2-40B4-BE49-F238E27FC236}">
                <a16:creationId xmlns:a16="http://schemas.microsoft.com/office/drawing/2014/main" id="{27E9FEDE-49B1-4302-B1CF-E4A6AE3DAFEA}"/>
              </a:ext>
            </a:extLst>
          </p:cNvPr>
          <p:cNvSpPr>
            <a:spLocks noGrp="1"/>
          </p:cNvSpPr>
          <p:nvPr>
            <p:ph type="sldNum" sz="quarter" idx="12"/>
          </p:nvPr>
        </p:nvSpPr>
        <p:spPr/>
        <p:txBody>
          <a:bodyPr/>
          <a:lstStyle/>
          <a:p>
            <a:pPr algn="l"/>
            <a:fld id="{8C00C658-7D5C-4B4E-BBF7-4EE267FA3875}" type="slidenum">
              <a:rPr lang="zh-TW" altLang="en-US" smtClean="0"/>
              <a:pPr algn="l"/>
              <a:t>17</a:t>
            </a:fld>
            <a:endParaRPr lang="zh-TW" altLang="en-US" dirty="0"/>
          </a:p>
        </p:txBody>
      </p:sp>
      <p:sp>
        <p:nvSpPr>
          <p:cNvPr id="4" name="標題 3">
            <a:extLst>
              <a:ext uri="{FF2B5EF4-FFF2-40B4-BE49-F238E27FC236}">
                <a16:creationId xmlns:a16="http://schemas.microsoft.com/office/drawing/2014/main" id="{AE4A4111-C722-433A-9DB5-D9AFDDC16B59}"/>
              </a:ext>
            </a:extLst>
          </p:cNvPr>
          <p:cNvSpPr>
            <a:spLocks noGrp="1"/>
          </p:cNvSpPr>
          <p:nvPr>
            <p:ph type="title"/>
          </p:nvPr>
        </p:nvSpPr>
        <p:spPr/>
        <p:txBody>
          <a:bodyPr/>
          <a:lstStyle/>
          <a:p>
            <a:r>
              <a:rPr lang="en-US" altLang="zh-TW" dirty="0"/>
              <a:t>Current Status of JPA in TASEH</a:t>
            </a:r>
            <a:r>
              <a:rPr lang="zh-TW" altLang="en-US" dirty="0"/>
              <a:t> </a:t>
            </a:r>
            <a:r>
              <a:rPr lang="en-US" altLang="zh-TW" dirty="0" smtClean="0"/>
              <a:t>Research</a:t>
            </a:r>
            <a:endParaRPr lang="zh-TW" altLang="en-US" dirty="0"/>
          </a:p>
        </p:txBody>
      </p:sp>
      <p:pic>
        <p:nvPicPr>
          <p:cNvPr id="6" name="圖片 5">
            <a:extLst>
              <a:ext uri="{FF2B5EF4-FFF2-40B4-BE49-F238E27FC236}">
                <a16:creationId xmlns:a16="http://schemas.microsoft.com/office/drawing/2014/main" id="{E4546DCC-6136-4F92-B251-E861E4471513}"/>
              </a:ext>
            </a:extLst>
          </p:cNvPr>
          <p:cNvPicPr>
            <a:picLocks noChangeAspect="1"/>
          </p:cNvPicPr>
          <p:nvPr/>
        </p:nvPicPr>
        <p:blipFill rotWithShape="1">
          <a:blip r:embed="rId2"/>
          <a:srcRect l="26707" t="-14" r="23584" b="24157"/>
          <a:stretch/>
        </p:blipFill>
        <p:spPr>
          <a:xfrm>
            <a:off x="417252" y="1649315"/>
            <a:ext cx="1917577" cy="3901736"/>
          </a:xfrm>
          <a:prstGeom prst="rect">
            <a:avLst/>
          </a:prstGeom>
        </p:spPr>
      </p:pic>
      <p:grpSp>
        <p:nvGrpSpPr>
          <p:cNvPr id="12" name="群組 11">
            <a:extLst>
              <a:ext uri="{FF2B5EF4-FFF2-40B4-BE49-F238E27FC236}">
                <a16:creationId xmlns:a16="http://schemas.microsoft.com/office/drawing/2014/main" id="{D6047077-18F7-4153-8943-95C58593580A}"/>
              </a:ext>
            </a:extLst>
          </p:cNvPr>
          <p:cNvGrpSpPr/>
          <p:nvPr/>
        </p:nvGrpSpPr>
        <p:grpSpPr>
          <a:xfrm>
            <a:off x="3418836" y="1536099"/>
            <a:ext cx="4734832" cy="1660426"/>
            <a:chOff x="3224073" y="1038331"/>
            <a:chExt cx="5193437" cy="1821251"/>
          </a:xfrm>
        </p:grpSpPr>
        <p:pic>
          <p:nvPicPr>
            <p:cNvPr id="8" name="圖片 7">
              <a:extLst>
                <a:ext uri="{FF2B5EF4-FFF2-40B4-BE49-F238E27FC236}">
                  <a16:creationId xmlns:a16="http://schemas.microsoft.com/office/drawing/2014/main" id="{D6818E63-9A24-4F34-BD10-6F9BBD55A4AC}"/>
                </a:ext>
              </a:extLst>
            </p:cNvPr>
            <p:cNvPicPr>
              <a:picLocks noChangeAspect="1"/>
            </p:cNvPicPr>
            <p:nvPr/>
          </p:nvPicPr>
          <p:blipFill rotWithShape="1">
            <a:blip r:embed="rId3"/>
            <a:srcRect l="3735" t="3191" r="2347"/>
            <a:stretch/>
          </p:blipFill>
          <p:spPr>
            <a:xfrm>
              <a:off x="3224073" y="1080207"/>
              <a:ext cx="5193437" cy="1779375"/>
            </a:xfrm>
            <a:prstGeom prst="rect">
              <a:avLst/>
            </a:prstGeom>
          </p:spPr>
        </p:pic>
        <p:sp>
          <p:nvSpPr>
            <p:cNvPr id="5" name="矩形 4">
              <a:extLst>
                <a:ext uri="{FF2B5EF4-FFF2-40B4-BE49-F238E27FC236}">
                  <a16:creationId xmlns:a16="http://schemas.microsoft.com/office/drawing/2014/main" id="{CA4A61DA-1BD5-4CA2-B5E9-F7DB67C6C301}"/>
                </a:ext>
              </a:extLst>
            </p:cNvPr>
            <p:cNvSpPr/>
            <p:nvPr/>
          </p:nvSpPr>
          <p:spPr>
            <a:xfrm>
              <a:off x="5282213" y="1038331"/>
              <a:ext cx="248575" cy="6139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0" name="文字方塊 9">
              <a:extLst>
                <a:ext uri="{FF2B5EF4-FFF2-40B4-BE49-F238E27FC236}">
                  <a16:creationId xmlns:a16="http://schemas.microsoft.com/office/drawing/2014/main" id="{AC0E8B87-0840-4181-A61B-87703909140E}"/>
                </a:ext>
              </a:extLst>
            </p:cNvPr>
            <p:cNvSpPr txBox="1"/>
            <p:nvPr/>
          </p:nvSpPr>
          <p:spPr>
            <a:xfrm>
              <a:off x="5140170" y="1652258"/>
              <a:ext cx="1624615" cy="240531"/>
            </a:xfrm>
            <a:prstGeom prst="rect">
              <a:avLst/>
            </a:prstGeom>
            <a:noFill/>
          </p:spPr>
          <p:txBody>
            <a:bodyPr wrap="square" rtlCol="0">
              <a:spAutoFit/>
            </a:bodyPr>
            <a:lstStyle/>
            <a:p>
              <a:r>
                <a:rPr lang="en-US" altLang="zh-TW" sz="825" dirty="0">
                  <a:highlight>
                    <a:srgbClr val="FF7C80"/>
                  </a:highlight>
                </a:rPr>
                <a:t>Adjusted  target range</a:t>
              </a:r>
              <a:endParaRPr lang="zh-TW" altLang="en-US" sz="825" dirty="0">
                <a:highlight>
                  <a:srgbClr val="FF7C80"/>
                </a:highlight>
              </a:endParaRPr>
            </a:p>
          </p:txBody>
        </p:sp>
      </p:grpSp>
      <p:cxnSp>
        <p:nvCxnSpPr>
          <p:cNvPr id="14" name="直線單箭頭接點 13">
            <a:extLst>
              <a:ext uri="{FF2B5EF4-FFF2-40B4-BE49-F238E27FC236}">
                <a16:creationId xmlns:a16="http://schemas.microsoft.com/office/drawing/2014/main" id="{E5DCDF0D-0EC2-4674-A9F9-B824E364B3E0}"/>
              </a:ext>
            </a:extLst>
          </p:cNvPr>
          <p:cNvCxnSpPr>
            <a:cxnSpLocks/>
          </p:cNvCxnSpPr>
          <p:nvPr/>
        </p:nvCxnSpPr>
        <p:spPr>
          <a:xfrm flipV="1">
            <a:off x="1520537" y="3802882"/>
            <a:ext cx="1129448" cy="4293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圖片 20">
            <a:extLst>
              <a:ext uri="{FF2B5EF4-FFF2-40B4-BE49-F238E27FC236}">
                <a16:creationId xmlns:a16="http://schemas.microsoft.com/office/drawing/2014/main" id="{88E5DA2E-6152-475C-B208-804A24B116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7368" y="3309133"/>
            <a:ext cx="1665268" cy="1126687"/>
          </a:xfrm>
          <a:prstGeom prst="rect">
            <a:avLst/>
          </a:prstGeom>
        </p:spPr>
      </p:pic>
      <p:cxnSp>
        <p:nvCxnSpPr>
          <p:cNvPr id="23" name="直線單箭頭接點 22">
            <a:extLst>
              <a:ext uri="{FF2B5EF4-FFF2-40B4-BE49-F238E27FC236}">
                <a16:creationId xmlns:a16="http://schemas.microsoft.com/office/drawing/2014/main" id="{78BDDBDC-0C37-4F91-9D6C-049828F926AB}"/>
              </a:ext>
            </a:extLst>
          </p:cNvPr>
          <p:cNvCxnSpPr>
            <a:cxnSpLocks/>
          </p:cNvCxnSpPr>
          <p:nvPr/>
        </p:nvCxnSpPr>
        <p:spPr>
          <a:xfrm>
            <a:off x="1539037" y="4429188"/>
            <a:ext cx="1015148" cy="665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圖片 24">
            <a:extLst>
              <a:ext uri="{FF2B5EF4-FFF2-40B4-BE49-F238E27FC236}">
                <a16:creationId xmlns:a16="http://schemas.microsoft.com/office/drawing/2014/main" id="{22D9ACCD-DDF5-4BB7-A93B-43CA5BC761B2}"/>
              </a:ext>
            </a:extLst>
          </p:cNvPr>
          <p:cNvPicPr>
            <a:picLocks noChangeAspect="1"/>
          </p:cNvPicPr>
          <p:nvPr/>
        </p:nvPicPr>
        <p:blipFill>
          <a:blip r:embed="rId5"/>
          <a:stretch>
            <a:fillRect/>
          </a:stretch>
        </p:blipFill>
        <p:spPr>
          <a:xfrm>
            <a:off x="3600487" y="4664881"/>
            <a:ext cx="1188284" cy="1185803"/>
          </a:xfrm>
          <a:prstGeom prst="rect">
            <a:avLst/>
          </a:prstGeom>
        </p:spPr>
      </p:pic>
      <p:pic>
        <p:nvPicPr>
          <p:cNvPr id="26" name="圖片 25">
            <a:extLst>
              <a:ext uri="{FF2B5EF4-FFF2-40B4-BE49-F238E27FC236}">
                <a16:creationId xmlns:a16="http://schemas.microsoft.com/office/drawing/2014/main" id="{153F7BE7-2DB6-4585-82B9-C752A2BBE1B9}"/>
              </a:ext>
            </a:extLst>
          </p:cNvPr>
          <p:cNvPicPr>
            <a:picLocks noChangeAspect="1"/>
          </p:cNvPicPr>
          <p:nvPr/>
        </p:nvPicPr>
        <p:blipFill rotWithShape="1">
          <a:blip r:embed="rId6"/>
          <a:srcRect l="6505" t="23098" r="14546" b="28227"/>
          <a:stretch/>
        </p:blipFill>
        <p:spPr>
          <a:xfrm>
            <a:off x="5220680" y="4664881"/>
            <a:ext cx="1558031" cy="1206392"/>
          </a:xfrm>
          <a:prstGeom prst="rect">
            <a:avLst/>
          </a:prstGeom>
        </p:spPr>
      </p:pic>
      <p:pic>
        <p:nvPicPr>
          <p:cNvPr id="28" name="圖片 27">
            <a:extLst>
              <a:ext uri="{FF2B5EF4-FFF2-40B4-BE49-F238E27FC236}">
                <a16:creationId xmlns:a16="http://schemas.microsoft.com/office/drawing/2014/main" id="{2C61AC73-EAA1-46C7-AAC2-29BFD0903D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252" r="9664"/>
          <a:stretch/>
        </p:blipFill>
        <p:spPr>
          <a:xfrm>
            <a:off x="2751350" y="3275164"/>
            <a:ext cx="1098826" cy="1055436"/>
          </a:xfrm>
          <a:prstGeom prst="rect">
            <a:avLst/>
          </a:prstGeom>
        </p:spPr>
      </p:pic>
      <p:pic>
        <p:nvPicPr>
          <p:cNvPr id="29" name="圖片 28">
            <a:extLst>
              <a:ext uri="{FF2B5EF4-FFF2-40B4-BE49-F238E27FC236}">
                <a16:creationId xmlns:a16="http://schemas.microsoft.com/office/drawing/2014/main" id="{F43488CF-CB4D-4B5B-A138-F398F62D4807}"/>
              </a:ext>
            </a:extLst>
          </p:cNvPr>
          <p:cNvPicPr>
            <a:picLocks noChangeAspect="1"/>
          </p:cNvPicPr>
          <p:nvPr/>
        </p:nvPicPr>
        <p:blipFill>
          <a:blip r:embed="rId8"/>
          <a:stretch>
            <a:fillRect/>
          </a:stretch>
        </p:blipFill>
        <p:spPr>
          <a:xfrm>
            <a:off x="3956138" y="3309133"/>
            <a:ext cx="1665268" cy="1120055"/>
          </a:xfrm>
          <a:prstGeom prst="rect">
            <a:avLst/>
          </a:prstGeom>
        </p:spPr>
      </p:pic>
      <p:sp>
        <p:nvSpPr>
          <p:cNvPr id="30" name="文字方塊 29">
            <a:extLst>
              <a:ext uri="{FF2B5EF4-FFF2-40B4-BE49-F238E27FC236}">
                <a16:creationId xmlns:a16="http://schemas.microsoft.com/office/drawing/2014/main" id="{04DB309A-4FEA-4595-9804-3B71FDC6A13F}"/>
              </a:ext>
            </a:extLst>
          </p:cNvPr>
          <p:cNvSpPr txBox="1"/>
          <p:nvPr/>
        </p:nvSpPr>
        <p:spPr>
          <a:xfrm>
            <a:off x="7392635" y="3453437"/>
            <a:ext cx="1665267" cy="946413"/>
          </a:xfrm>
          <a:prstGeom prst="rect">
            <a:avLst/>
          </a:prstGeom>
          <a:noFill/>
        </p:spPr>
        <p:txBody>
          <a:bodyPr wrap="square" rtlCol="0">
            <a:spAutoFit/>
          </a:bodyPr>
          <a:lstStyle/>
          <a:p>
            <a:r>
              <a:rPr lang="en-US" altLang="zh-TW" sz="1050" dirty="0">
                <a:highlight>
                  <a:srgbClr val="FFFF00"/>
                </a:highlight>
              </a:rPr>
              <a:t>About JPA</a:t>
            </a:r>
          </a:p>
          <a:p>
            <a:pPr marL="257175" indent="-257175">
              <a:buFont typeface="Wingdings" panose="05000000000000000000" pitchFamily="2" charset="2"/>
              <a:buAutoNum type="circleNumWdWhitePlain"/>
            </a:pPr>
            <a:r>
              <a:rPr lang="en-US" altLang="zh-TW" sz="900" dirty="0"/>
              <a:t>New wider BW devices working around 2 GHz</a:t>
            </a:r>
          </a:p>
          <a:p>
            <a:pPr marL="257175" indent="-257175">
              <a:buFont typeface="Wingdings" panose="05000000000000000000" pitchFamily="2" charset="2"/>
              <a:buAutoNum type="circleNumWdWhitePlain"/>
            </a:pPr>
            <a:r>
              <a:rPr lang="en-US" altLang="zh-TW" sz="900" dirty="0"/>
              <a:t>Continue tuning procedure to cover ~100MHz span</a:t>
            </a:r>
            <a:endParaRPr lang="zh-TW" altLang="en-US" sz="900" dirty="0"/>
          </a:p>
        </p:txBody>
      </p:sp>
      <p:sp>
        <p:nvSpPr>
          <p:cNvPr id="31" name="文字方塊 30">
            <a:extLst>
              <a:ext uri="{FF2B5EF4-FFF2-40B4-BE49-F238E27FC236}">
                <a16:creationId xmlns:a16="http://schemas.microsoft.com/office/drawing/2014/main" id="{F3F3EFD7-B139-4EC3-893B-6E1D6850BAB5}"/>
              </a:ext>
            </a:extLst>
          </p:cNvPr>
          <p:cNvSpPr txBox="1"/>
          <p:nvPr/>
        </p:nvSpPr>
        <p:spPr>
          <a:xfrm>
            <a:off x="7455267" y="4829424"/>
            <a:ext cx="1665267" cy="946413"/>
          </a:xfrm>
          <a:prstGeom prst="rect">
            <a:avLst/>
          </a:prstGeom>
          <a:noFill/>
        </p:spPr>
        <p:txBody>
          <a:bodyPr wrap="square" rtlCol="0">
            <a:spAutoFit/>
          </a:bodyPr>
          <a:lstStyle/>
          <a:p>
            <a:r>
              <a:rPr lang="en-US" altLang="zh-TW" sz="1050" dirty="0">
                <a:highlight>
                  <a:srgbClr val="FFFF00"/>
                </a:highlight>
              </a:rPr>
              <a:t>About shielding</a:t>
            </a:r>
          </a:p>
          <a:p>
            <a:pPr marL="257175" indent="-257175">
              <a:buFont typeface="Wingdings" panose="05000000000000000000" pitchFamily="2" charset="2"/>
              <a:buAutoNum type="circleNumWdWhitePlain"/>
            </a:pPr>
            <a:r>
              <a:rPr lang="en-US" altLang="zh-TW" sz="900" dirty="0"/>
              <a:t>Stronger solder joint for compensate current survive above 4T</a:t>
            </a:r>
          </a:p>
          <a:p>
            <a:pPr marL="257175" indent="-257175">
              <a:buFont typeface="Wingdings" panose="05000000000000000000" pitchFamily="2" charset="2"/>
              <a:buAutoNum type="circleNumWdWhitePlain"/>
            </a:pPr>
            <a:r>
              <a:rPr lang="en-US" altLang="zh-TW" sz="900" dirty="0"/>
              <a:t> reduce the field strength lower than 0.1G</a:t>
            </a:r>
            <a:endParaRPr lang="zh-TW" altLang="en-US" sz="900" dirty="0"/>
          </a:p>
        </p:txBody>
      </p:sp>
    </p:spTree>
    <p:extLst>
      <p:ext uri="{BB962C8B-B14F-4D97-AF65-F5344CB8AC3E}">
        <p14:creationId xmlns:p14="http://schemas.microsoft.com/office/powerpoint/2010/main" val="3982316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2D9A0D7F-B390-4D2E-B848-66A099F17763}"/>
              </a:ext>
            </a:extLst>
          </p:cNvPr>
          <p:cNvSpPr>
            <a:spLocks noGrp="1"/>
          </p:cNvSpPr>
          <p:nvPr>
            <p:ph type="dt" sz="half" idx="10"/>
          </p:nvPr>
        </p:nvSpPr>
        <p:spPr/>
        <p:txBody>
          <a:bodyPr/>
          <a:lstStyle/>
          <a:p>
            <a:r>
              <a:rPr lang="en-US" altLang="zh-TW"/>
              <a:t>2023</a:t>
            </a:r>
            <a:endParaRPr lang="zh-TW" altLang="en-US" dirty="0"/>
          </a:p>
        </p:txBody>
      </p:sp>
      <p:sp>
        <p:nvSpPr>
          <p:cNvPr id="3" name="投影片編號版面配置區 2">
            <a:extLst>
              <a:ext uri="{FF2B5EF4-FFF2-40B4-BE49-F238E27FC236}">
                <a16:creationId xmlns:a16="http://schemas.microsoft.com/office/drawing/2014/main" id="{D632AD3A-C105-4A2B-84DE-07E3C69620DC}"/>
              </a:ext>
            </a:extLst>
          </p:cNvPr>
          <p:cNvSpPr>
            <a:spLocks noGrp="1"/>
          </p:cNvSpPr>
          <p:nvPr>
            <p:ph type="sldNum" sz="quarter" idx="12"/>
          </p:nvPr>
        </p:nvSpPr>
        <p:spPr/>
        <p:txBody>
          <a:bodyPr/>
          <a:lstStyle/>
          <a:p>
            <a:pPr algn="l"/>
            <a:fld id="{8C00C658-7D5C-4B4E-BBF7-4EE267FA3875}" type="slidenum">
              <a:rPr lang="zh-TW" altLang="en-US" smtClean="0"/>
              <a:pPr algn="l"/>
              <a:t>18</a:t>
            </a:fld>
            <a:endParaRPr lang="zh-TW" altLang="en-US" dirty="0"/>
          </a:p>
        </p:txBody>
      </p:sp>
      <p:sp>
        <p:nvSpPr>
          <p:cNvPr id="4" name="標題 3">
            <a:extLst>
              <a:ext uri="{FF2B5EF4-FFF2-40B4-BE49-F238E27FC236}">
                <a16:creationId xmlns:a16="http://schemas.microsoft.com/office/drawing/2014/main" id="{55E6315C-52B0-43B6-94CC-563B910908A7}"/>
              </a:ext>
            </a:extLst>
          </p:cNvPr>
          <p:cNvSpPr>
            <a:spLocks noGrp="1"/>
          </p:cNvSpPr>
          <p:nvPr>
            <p:ph type="title"/>
          </p:nvPr>
        </p:nvSpPr>
        <p:spPr/>
        <p:txBody>
          <a:bodyPr/>
          <a:lstStyle/>
          <a:p>
            <a:r>
              <a:rPr lang="en-US" altLang="zh-TW" dirty="0"/>
              <a:t>Josephson Parametric Amplifier </a:t>
            </a:r>
            <a:endParaRPr lang="zh-TW" altLang="en-US" dirty="0"/>
          </a:p>
        </p:txBody>
      </p:sp>
      <mc:AlternateContent xmlns:mc="http://schemas.openxmlformats.org/markup-compatibility/2006">
        <mc:Choice xmlns:a14="http://schemas.microsoft.com/office/drawing/2010/main" Requires="a14">
          <p:sp>
            <p:nvSpPr>
              <p:cNvPr id="6" name="矩形 5">
                <a:extLst>
                  <a:ext uri="{FF2B5EF4-FFF2-40B4-BE49-F238E27FC236}">
                    <a16:creationId xmlns:a16="http://schemas.microsoft.com/office/drawing/2014/main" id="{AAA45FD6-52B6-405B-B47A-10D77A7E6961}"/>
                  </a:ext>
                </a:extLst>
              </p:cNvPr>
              <p:cNvSpPr/>
              <p:nvPr/>
            </p:nvSpPr>
            <p:spPr>
              <a:xfrm>
                <a:off x="103381" y="1535713"/>
                <a:ext cx="2706125" cy="442109"/>
              </a:xfrm>
              <a:prstGeom prst="rect">
                <a:avLst/>
              </a:prstGeom>
            </p:spPr>
            <p:txBody>
              <a:bodyPr wrap="none">
                <a:spAutoFit/>
              </a:bodyPr>
              <a:lstStyle/>
              <a:p>
                <a14:m>
                  <m:oMath xmlns:m="http://schemas.openxmlformats.org/officeDocument/2006/math">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𝑇</m:t>
                        </m:r>
                      </m:e>
                      <m:sub>
                        <m:r>
                          <a:rPr lang="en-US" altLang="zh-TW" sz="1350" i="1">
                            <a:latin typeface="Cambria Math" panose="02040503050406030204" pitchFamily="18" charset="0"/>
                          </a:rPr>
                          <m:t>𝑠𝑦𝑠</m:t>
                        </m:r>
                      </m:sub>
                    </m:sSub>
                    <m:r>
                      <a:rPr lang="en-US" altLang="zh-TW" sz="1350">
                        <a:latin typeface="Cambria Math" panose="02040503050406030204" pitchFamily="18" charset="0"/>
                      </a:rPr>
                      <m:t>=</m:t>
                    </m:r>
                  </m:oMath>
                </a14:m>
                <a:r>
                  <a:rPr lang="en-US" altLang="zh-TW" sz="1350" dirty="0"/>
                  <a:t> </a:t>
                </a:r>
                <a14:m>
                  <m:oMath xmlns:m="http://schemas.openxmlformats.org/officeDocument/2006/math">
                    <m:sSub>
                      <m:sSubPr>
                        <m:ctrlPr>
                          <a:rPr lang="en-US" altLang="zh-TW" sz="1350" i="1">
                            <a:latin typeface="Cambria Math" panose="02040503050406030204" pitchFamily="18" charset="0"/>
                          </a:rPr>
                        </m:ctrlPr>
                      </m:sSubPr>
                      <m:e>
                        <m:r>
                          <m:rPr>
                            <m:sty m:val="p"/>
                          </m:rPr>
                          <a:rPr lang="en-US" altLang="zh-TW" sz="1350">
                            <a:latin typeface="Cambria Math" panose="02040503050406030204" pitchFamily="18" charset="0"/>
                          </a:rPr>
                          <m:t>T</m:t>
                        </m:r>
                      </m:e>
                      <m:sub>
                        <m:r>
                          <m:rPr>
                            <m:sty m:val="p"/>
                          </m:rPr>
                          <a:rPr lang="en-US" altLang="zh-TW" sz="1350">
                            <a:latin typeface="Cambria Math" panose="02040503050406030204" pitchFamily="18" charset="0"/>
                          </a:rPr>
                          <m:t>i</m:t>
                        </m:r>
                        <m:r>
                          <a:rPr lang="en-US" altLang="zh-TW" sz="1350" i="1">
                            <a:latin typeface="Cambria Math" panose="02040503050406030204" pitchFamily="18" charset="0"/>
                          </a:rPr>
                          <m:t>𝑛</m:t>
                        </m:r>
                      </m:sub>
                    </m:sSub>
                    <m:r>
                      <a:rPr lang="en-US" altLang="zh-TW" sz="1350">
                        <a:latin typeface="Cambria Math" panose="02040503050406030204" pitchFamily="18" charset="0"/>
                      </a:rPr>
                      <m:t>+</m:t>
                    </m:r>
                    <m:sSub>
                      <m:sSubPr>
                        <m:ctrlPr>
                          <a:rPr lang="en-US" altLang="zh-TW" sz="1350" i="1">
                            <a:solidFill>
                              <a:srgbClr val="FF0000"/>
                            </a:solidFill>
                            <a:latin typeface="Cambria Math" panose="02040503050406030204" pitchFamily="18" charset="0"/>
                          </a:rPr>
                        </m:ctrlPr>
                      </m:sSubPr>
                      <m:e>
                        <m:r>
                          <m:rPr>
                            <m:sty m:val="p"/>
                          </m:rPr>
                          <a:rPr lang="en-US" altLang="zh-TW" sz="1350">
                            <a:solidFill>
                              <a:srgbClr val="FF0000"/>
                            </a:solidFill>
                            <a:latin typeface="Cambria Math" panose="02040503050406030204" pitchFamily="18" charset="0"/>
                          </a:rPr>
                          <m:t>T</m:t>
                        </m:r>
                      </m:e>
                      <m:sub>
                        <m:r>
                          <m:rPr>
                            <m:sty m:val="p"/>
                          </m:rPr>
                          <a:rPr lang="en-US" altLang="zh-TW" sz="1350">
                            <a:solidFill>
                              <a:srgbClr val="FF0000"/>
                            </a:solidFill>
                            <a:latin typeface="Cambria Math" panose="02040503050406030204" pitchFamily="18" charset="0"/>
                          </a:rPr>
                          <m:t>add</m:t>
                        </m:r>
                        <m:r>
                          <a:rPr lang="en-US" altLang="zh-TW" sz="1350">
                            <a:solidFill>
                              <a:srgbClr val="FF0000"/>
                            </a:solidFill>
                            <a:latin typeface="Cambria Math" panose="02040503050406030204" pitchFamily="18" charset="0"/>
                          </a:rPr>
                          <m:t>,</m:t>
                        </m:r>
                        <m:r>
                          <m:rPr>
                            <m:sty m:val="p"/>
                          </m:rPr>
                          <a:rPr lang="en-US" altLang="zh-TW" sz="1350">
                            <a:solidFill>
                              <a:srgbClr val="FF0000"/>
                            </a:solidFill>
                            <a:latin typeface="Cambria Math" panose="02040503050406030204" pitchFamily="18" charset="0"/>
                          </a:rPr>
                          <m:t>J</m:t>
                        </m:r>
                      </m:sub>
                    </m:sSub>
                    <m:r>
                      <a:rPr lang="en-US" altLang="zh-TW" sz="1350">
                        <a:latin typeface="Cambria Math" panose="02040503050406030204" pitchFamily="18" charset="0"/>
                      </a:rPr>
                      <m:t>+</m:t>
                    </m:r>
                    <m:f>
                      <m:fPr>
                        <m:ctrlPr>
                          <a:rPr lang="en-US" altLang="zh-TW" sz="1350" i="1">
                            <a:latin typeface="Cambria Math" panose="02040503050406030204" pitchFamily="18" charset="0"/>
                          </a:rPr>
                        </m:ctrlPr>
                      </m:fPr>
                      <m:num>
                        <m:sSub>
                          <m:sSubPr>
                            <m:ctrlPr>
                              <a:rPr lang="en-US" altLang="zh-TW" sz="1350" i="1">
                                <a:latin typeface="Cambria Math" panose="02040503050406030204" pitchFamily="18" charset="0"/>
                              </a:rPr>
                            </m:ctrlPr>
                          </m:sSubPr>
                          <m:e>
                            <m:r>
                              <m:rPr>
                                <m:sty m:val="p"/>
                              </m:rPr>
                              <a:rPr lang="en-US" altLang="zh-TW" sz="1350">
                                <a:latin typeface="Cambria Math" panose="02040503050406030204" pitchFamily="18" charset="0"/>
                              </a:rPr>
                              <m:t>T</m:t>
                            </m:r>
                          </m:e>
                          <m:sub>
                            <m:r>
                              <m:rPr>
                                <m:sty m:val="p"/>
                              </m:rPr>
                              <a:rPr lang="en-US" altLang="zh-TW" sz="1350">
                                <a:latin typeface="Cambria Math" panose="02040503050406030204" pitchFamily="18" charset="0"/>
                              </a:rPr>
                              <m:t>add</m:t>
                            </m:r>
                            <m:r>
                              <a:rPr lang="en-US" altLang="zh-TW" sz="1350">
                                <a:latin typeface="Cambria Math" panose="02040503050406030204" pitchFamily="18" charset="0"/>
                              </a:rPr>
                              <m:t>,</m:t>
                            </m:r>
                            <m:r>
                              <m:rPr>
                                <m:sty m:val="p"/>
                              </m:rPr>
                              <a:rPr lang="en-US" altLang="zh-TW" sz="1350">
                                <a:latin typeface="Cambria Math" panose="02040503050406030204" pitchFamily="18" charset="0"/>
                              </a:rPr>
                              <m:t>H</m:t>
                            </m:r>
                          </m:sub>
                        </m:sSub>
                      </m:num>
                      <m:den>
                        <m:sSub>
                          <m:sSubPr>
                            <m:ctrlPr>
                              <a:rPr lang="en-US" altLang="zh-TW" sz="1350" i="1">
                                <a:solidFill>
                                  <a:srgbClr val="FF0000"/>
                                </a:solidFill>
                                <a:latin typeface="Cambria Math" panose="02040503050406030204" pitchFamily="18" charset="0"/>
                              </a:rPr>
                            </m:ctrlPr>
                          </m:sSubPr>
                          <m:e>
                            <m:r>
                              <a:rPr lang="en-US" altLang="zh-TW" sz="1350" i="1">
                                <a:solidFill>
                                  <a:srgbClr val="FF0000"/>
                                </a:solidFill>
                                <a:latin typeface="Cambria Math" panose="02040503050406030204" pitchFamily="18" charset="0"/>
                              </a:rPr>
                              <m:t>𝐺</m:t>
                            </m:r>
                          </m:e>
                          <m:sub>
                            <m:r>
                              <a:rPr lang="en-US" altLang="zh-TW" sz="1350" i="1">
                                <a:solidFill>
                                  <a:srgbClr val="FF0000"/>
                                </a:solidFill>
                                <a:latin typeface="Cambria Math" panose="02040503050406030204" pitchFamily="18" charset="0"/>
                              </a:rPr>
                              <m:t>𝐽</m:t>
                            </m:r>
                          </m:sub>
                        </m:sSub>
                      </m:den>
                    </m:f>
                    <m:r>
                      <a:rPr lang="en-US" altLang="zh-TW" sz="1350">
                        <a:latin typeface="Cambria Math" panose="02040503050406030204" pitchFamily="18" charset="0"/>
                      </a:rPr>
                      <m:t>+</m:t>
                    </m:r>
                    <m:f>
                      <m:fPr>
                        <m:ctrlPr>
                          <a:rPr lang="en-US" altLang="zh-TW" sz="1350" i="1">
                            <a:latin typeface="Cambria Math" panose="02040503050406030204" pitchFamily="18" charset="0"/>
                          </a:rPr>
                        </m:ctrlPr>
                      </m:fPr>
                      <m:num>
                        <m:sSub>
                          <m:sSubPr>
                            <m:ctrlPr>
                              <a:rPr lang="en-US" altLang="zh-TW" sz="1350" i="1">
                                <a:latin typeface="Cambria Math" panose="02040503050406030204" pitchFamily="18" charset="0"/>
                              </a:rPr>
                            </m:ctrlPr>
                          </m:sSubPr>
                          <m:e>
                            <m:r>
                              <m:rPr>
                                <m:sty m:val="p"/>
                              </m:rPr>
                              <a:rPr lang="en-US" altLang="zh-TW" sz="1350">
                                <a:latin typeface="Cambria Math" panose="02040503050406030204" pitchFamily="18" charset="0"/>
                              </a:rPr>
                              <m:t>T</m:t>
                            </m:r>
                          </m:e>
                          <m:sub>
                            <m:r>
                              <m:rPr>
                                <m:sty m:val="p"/>
                              </m:rPr>
                              <a:rPr lang="en-US" altLang="zh-TW" sz="1350">
                                <a:latin typeface="Cambria Math" panose="02040503050406030204" pitchFamily="18" charset="0"/>
                              </a:rPr>
                              <m:t>add</m:t>
                            </m:r>
                            <m:r>
                              <a:rPr lang="en-US" altLang="zh-TW" sz="1350">
                                <a:latin typeface="Cambria Math" panose="02040503050406030204" pitchFamily="18" charset="0"/>
                              </a:rPr>
                              <m:t>,</m:t>
                            </m:r>
                            <m:r>
                              <a:rPr lang="en-US" altLang="zh-TW" sz="1350" i="1">
                                <a:latin typeface="Cambria Math" panose="02040503050406030204" pitchFamily="18" charset="0"/>
                              </a:rPr>
                              <m:t>𝑃</m:t>
                            </m:r>
                          </m:sub>
                        </m:sSub>
                      </m:num>
                      <m:den>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𝐺</m:t>
                            </m:r>
                          </m:e>
                          <m:sub>
                            <m:r>
                              <a:rPr lang="en-US" altLang="zh-TW" sz="1350" i="1">
                                <a:latin typeface="Cambria Math" panose="02040503050406030204" pitchFamily="18" charset="0"/>
                              </a:rPr>
                              <m:t>𝐽</m:t>
                            </m:r>
                          </m:sub>
                        </m:sSub>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𝐺</m:t>
                            </m:r>
                          </m:e>
                          <m:sub>
                            <m:r>
                              <a:rPr lang="en-US" altLang="zh-TW" sz="1350" i="1">
                                <a:latin typeface="Cambria Math" panose="02040503050406030204" pitchFamily="18" charset="0"/>
                              </a:rPr>
                              <m:t>𝐻</m:t>
                            </m:r>
                          </m:sub>
                        </m:sSub>
                      </m:den>
                    </m:f>
                  </m:oMath>
                </a14:m>
                <a:endParaRPr lang="zh-TW" altLang="en-US" sz="1350" dirty="0"/>
              </a:p>
            </p:txBody>
          </p:sp>
        </mc:Choice>
        <mc:Fallback>
          <p:sp>
            <p:nvSpPr>
              <p:cNvPr id="6" name="矩形 5">
                <a:extLst>
                  <a:ext uri="{FF2B5EF4-FFF2-40B4-BE49-F238E27FC236}">
                    <a16:creationId xmlns:a16="http://schemas.microsoft.com/office/drawing/2014/main" id="{AAA45FD6-52B6-405B-B47A-10D77A7E6961}"/>
                  </a:ext>
                </a:extLst>
              </p:cNvPr>
              <p:cNvSpPr>
                <a:spLocks noRot="1" noChangeAspect="1" noMove="1" noResize="1" noEditPoints="1" noAdjustHandles="1" noChangeArrowheads="1" noChangeShapeType="1" noTextEdit="1"/>
              </p:cNvSpPr>
              <p:nvPr/>
            </p:nvSpPr>
            <p:spPr>
              <a:xfrm>
                <a:off x="103381" y="1535713"/>
                <a:ext cx="2706125" cy="442109"/>
              </a:xfrm>
              <a:prstGeom prst="rect">
                <a:avLst/>
              </a:prstGeom>
              <a:blipFill>
                <a:blip r:embed="rId2"/>
                <a:stretch>
                  <a:fillRect/>
                </a:stretch>
              </a:blipFill>
            </p:spPr>
            <p:txBody>
              <a:bodyPr/>
              <a:lstStyle/>
              <a:p>
                <a:r>
                  <a:rPr lang="zh-TW" altLang="en-US">
                    <a:noFill/>
                  </a:rPr>
                  <a:t> </a:t>
                </a:r>
              </a:p>
            </p:txBody>
          </p:sp>
        </mc:Fallback>
      </mc:AlternateContent>
      <p:grpSp>
        <p:nvGrpSpPr>
          <p:cNvPr id="50" name="群組 49">
            <a:extLst>
              <a:ext uri="{FF2B5EF4-FFF2-40B4-BE49-F238E27FC236}">
                <a16:creationId xmlns:a16="http://schemas.microsoft.com/office/drawing/2014/main" id="{30B047BA-E6CC-41C7-A845-CF4C5441899A}"/>
              </a:ext>
            </a:extLst>
          </p:cNvPr>
          <p:cNvGrpSpPr/>
          <p:nvPr/>
        </p:nvGrpSpPr>
        <p:grpSpPr>
          <a:xfrm>
            <a:off x="752958" y="2160157"/>
            <a:ext cx="1535157" cy="947588"/>
            <a:chOff x="2090125" y="2134135"/>
            <a:chExt cx="2046876" cy="1263450"/>
          </a:xfrm>
        </p:grpSpPr>
        <p:grpSp>
          <p:nvGrpSpPr>
            <p:cNvPr id="29" name="群組 28">
              <a:extLst>
                <a:ext uri="{FF2B5EF4-FFF2-40B4-BE49-F238E27FC236}">
                  <a16:creationId xmlns:a16="http://schemas.microsoft.com/office/drawing/2014/main" id="{9B7437B3-A5C4-4298-B488-E65E5116D94D}"/>
                </a:ext>
              </a:extLst>
            </p:cNvPr>
            <p:cNvGrpSpPr/>
            <p:nvPr/>
          </p:nvGrpSpPr>
          <p:grpSpPr>
            <a:xfrm>
              <a:off x="3640591" y="2420491"/>
              <a:ext cx="221143" cy="583223"/>
              <a:chOff x="4967926" y="1710486"/>
              <a:chExt cx="876693" cy="2144537"/>
            </a:xfrm>
          </p:grpSpPr>
          <p:cxnSp>
            <p:nvCxnSpPr>
              <p:cNvPr id="35" name="直線接點 34">
                <a:extLst>
                  <a:ext uri="{FF2B5EF4-FFF2-40B4-BE49-F238E27FC236}">
                    <a16:creationId xmlns:a16="http://schemas.microsoft.com/office/drawing/2014/main" id="{92E75F23-3FFB-4992-9D44-2EA78C445B30}"/>
                  </a:ext>
                </a:extLst>
              </p:cNvPr>
              <p:cNvCxnSpPr>
                <a:cxnSpLocks/>
              </p:cNvCxnSpPr>
              <p:nvPr/>
            </p:nvCxnSpPr>
            <p:spPr>
              <a:xfrm>
                <a:off x="5406271" y="2940064"/>
                <a:ext cx="0" cy="914959"/>
              </a:xfrm>
              <a:prstGeom prst="line">
                <a:avLst/>
              </a:prstGeom>
              <a:ln w="28575"/>
            </p:spPr>
            <p:style>
              <a:lnRef idx="2">
                <a:schemeClr val="dk1"/>
              </a:lnRef>
              <a:fillRef idx="1">
                <a:schemeClr val="lt1"/>
              </a:fillRef>
              <a:effectRef idx="0">
                <a:schemeClr val="dk1"/>
              </a:effectRef>
              <a:fontRef idx="minor">
                <a:schemeClr val="dk1"/>
              </a:fontRef>
            </p:style>
          </p:cxnSp>
          <p:grpSp>
            <p:nvGrpSpPr>
              <p:cNvPr id="36" name="群組 35">
                <a:extLst>
                  <a:ext uri="{FF2B5EF4-FFF2-40B4-BE49-F238E27FC236}">
                    <a16:creationId xmlns:a16="http://schemas.microsoft.com/office/drawing/2014/main" id="{A1F9BCA7-5B8D-479C-9183-00E820F1EDD8}"/>
                  </a:ext>
                </a:extLst>
              </p:cNvPr>
              <p:cNvGrpSpPr/>
              <p:nvPr/>
            </p:nvGrpSpPr>
            <p:grpSpPr>
              <a:xfrm>
                <a:off x="4967926" y="1710486"/>
                <a:ext cx="876693" cy="1274834"/>
                <a:chOff x="4967926" y="1710486"/>
                <a:chExt cx="876693" cy="1274834"/>
              </a:xfrm>
            </p:grpSpPr>
            <p:sp>
              <p:nvSpPr>
                <p:cNvPr id="37" name="矩形 36">
                  <a:extLst>
                    <a:ext uri="{FF2B5EF4-FFF2-40B4-BE49-F238E27FC236}">
                      <a16:creationId xmlns:a16="http://schemas.microsoft.com/office/drawing/2014/main" id="{8AC98D68-B304-40E5-80A1-3F88EF0FAA2A}"/>
                    </a:ext>
                  </a:extLst>
                </p:cNvPr>
                <p:cNvSpPr/>
                <p:nvPr/>
              </p:nvSpPr>
              <p:spPr>
                <a:xfrm>
                  <a:off x="4967926" y="2939601"/>
                  <a:ext cx="876693" cy="45719"/>
                </a:xfrm>
                <a:prstGeom prst="rect">
                  <a:avLst/>
                </a:prstGeom>
                <a:solidFill>
                  <a:schemeClr val="tx1"/>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1350"/>
                </a:p>
              </p:txBody>
            </p:sp>
            <p:cxnSp>
              <p:nvCxnSpPr>
                <p:cNvPr id="38" name="直線接點 37">
                  <a:extLst>
                    <a:ext uri="{FF2B5EF4-FFF2-40B4-BE49-F238E27FC236}">
                      <a16:creationId xmlns:a16="http://schemas.microsoft.com/office/drawing/2014/main" id="{8BBA4684-74FA-4287-86DA-1D665A2E4E04}"/>
                    </a:ext>
                  </a:extLst>
                </p:cNvPr>
                <p:cNvCxnSpPr/>
                <p:nvPr/>
              </p:nvCxnSpPr>
              <p:spPr>
                <a:xfrm>
                  <a:off x="5406271" y="1710486"/>
                  <a:ext cx="18854" cy="1072637"/>
                </a:xfrm>
                <a:prstGeom prst="line">
                  <a:avLst/>
                </a:prstGeom>
                <a:ln w="28575"/>
              </p:spPr>
              <p:style>
                <a:lnRef idx="2">
                  <a:schemeClr val="dk1"/>
                </a:lnRef>
                <a:fillRef idx="1">
                  <a:schemeClr val="lt1"/>
                </a:fillRef>
                <a:effectRef idx="0">
                  <a:schemeClr val="dk1"/>
                </a:effectRef>
                <a:fontRef idx="minor">
                  <a:schemeClr val="dk1"/>
                </a:fontRef>
              </p:style>
            </p:cxnSp>
            <p:sp>
              <p:nvSpPr>
                <p:cNvPr id="39" name="矩形 38">
                  <a:extLst>
                    <a:ext uri="{FF2B5EF4-FFF2-40B4-BE49-F238E27FC236}">
                      <a16:creationId xmlns:a16="http://schemas.microsoft.com/office/drawing/2014/main" id="{6961109B-D898-47B9-B71A-226D77443D43}"/>
                    </a:ext>
                  </a:extLst>
                </p:cNvPr>
                <p:cNvSpPr/>
                <p:nvPr/>
              </p:nvSpPr>
              <p:spPr>
                <a:xfrm>
                  <a:off x="4967926" y="2737404"/>
                  <a:ext cx="876693" cy="45719"/>
                </a:xfrm>
                <a:prstGeom prst="rect">
                  <a:avLst/>
                </a:prstGeom>
                <a:solidFill>
                  <a:schemeClr val="tx1"/>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1350"/>
                </a:p>
              </p:txBody>
            </p:sp>
          </p:grpSp>
        </p:grpSp>
        <mc:AlternateContent xmlns:mc="http://schemas.openxmlformats.org/markup-compatibility/2006">
          <mc:Choice xmlns:a14="http://schemas.microsoft.com/office/drawing/2010/main" Requires="a14">
            <p:sp>
              <p:nvSpPr>
                <p:cNvPr id="33" name="文字方塊 32">
                  <a:extLst>
                    <a:ext uri="{FF2B5EF4-FFF2-40B4-BE49-F238E27FC236}">
                      <a16:creationId xmlns:a16="http://schemas.microsoft.com/office/drawing/2014/main" id="{2E63A712-C09C-47F4-ABDF-AA801B549F3D}"/>
                    </a:ext>
                  </a:extLst>
                </p:cNvPr>
                <p:cNvSpPr txBox="1"/>
                <p:nvPr/>
              </p:nvSpPr>
              <p:spPr>
                <a:xfrm>
                  <a:off x="3690228" y="2193187"/>
                  <a:ext cx="446773" cy="353601"/>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𝐶</m:t>
                            </m:r>
                          </m:e>
                          <m:sub>
                            <m:r>
                              <a:rPr lang="en-US" altLang="zh-TW" sz="1050" i="1">
                                <a:latin typeface="Cambria Math" panose="02040503050406030204" pitchFamily="18" charset="0"/>
                              </a:rPr>
                              <m:t>𝐽</m:t>
                            </m:r>
                          </m:sub>
                        </m:sSub>
                      </m:oMath>
                    </m:oMathPara>
                  </a14:m>
                  <a:endParaRPr lang="zh-TW" altLang="en-US" sz="1050" dirty="0"/>
                </a:p>
              </p:txBody>
            </p:sp>
          </mc:Choice>
          <mc:Fallback>
            <p:sp>
              <p:nvSpPr>
                <p:cNvPr id="33" name="文字方塊 32">
                  <a:extLst>
                    <a:ext uri="{FF2B5EF4-FFF2-40B4-BE49-F238E27FC236}">
                      <a16:creationId xmlns:a16="http://schemas.microsoft.com/office/drawing/2014/main" id="{2E63A712-C09C-47F4-ABDF-AA801B549F3D}"/>
                    </a:ext>
                  </a:extLst>
                </p:cNvPr>
                <p:cNvSpPr txBox="1">
                  <a:spLocks noRot="1" noChangeAspect="1" noMove="1" noResize="1" noEditPoints="1" noAdjustHandles="1" noChangeArrowheads="1" noChangeShapeType="1" noTextEdit="1"/>
                </p:cNvSpPr>
                <p:nvPr/>
              </p:nvSpPr>
              <p:spPr>
                <a:xfrm>
                  <a:off x="3690228" y="2193187"/>
                  <a:ext cx="446773" cy="353601"/>
                </a:xfrm>
                <a:prstGeom prst="rect">
                  <a:avLst/>
                </a:prstGeom>
                <a:blipFill>
                  <a:blip r:embed="rId3"/>
                  <a:stretch>
                    <a:fillRect/>
                  </a:stretch>
                </a:blipFill>
                <a:ln w="28575">
                  <a:noFill/>
                </a:ln>
              </p:spPr>
              <p:txBody>
                <a:bodyPr/>
                <a:lstStyle/>
                <a:p>
                  <a:r>
                    <a:rPr lang="zh-TW" altLang="en-US">
                      <a:noFill/>
                    </a:rPr>
                    <a:t> </a:t>
                  </a:r>
                </a:p>
              </p:txBody>
            </p:sp>
          </mc:Fallback>
        </mc:AlternateContent>
        <p:grpSp>
          <p:nvGrpSpPr>
            <p:cNvPr id="49" name="群組 48">
              <a:extLst>
                <a:ext uri="{FF2B5EF4-FFF2-40B4-BE49-F238E27FC236}">
                  <a16:creationId xmlns:a16="http://schemas.microsoft.com/office/drawing/2014/main" id="{F1393338-5DBE-476A-8846-68CB043C60A1}"/>
                </a:ext>
              </a:extLst>
            </p:cNvPr>
            <p:cNvGrpSpPr/>
            <p:nvPr/>
          </p:nvGrpSpPr>
          <p:grpSpPr>
            <a:xfrm>
              <a:off x="2090125" y="2134135"/>
              <a:ext cx="1668348" cy="1263450"/>
              <a:chOff x="2090125" y="2134135"/>
              <a:chExt cx="1668348" cy="1263450"/>
            </a:xfrm>
          </p:grpSpPr>
          <p:cxnSp>
            <p:nvCxnSpPr>
              <p:cNvPr id="16" name="直線接點 15">
                <a:extLst>
                  <a:ext uri="{FF2B5EF4-FFF2-40B4-BE49-F238E27FC236}">
                    <a16:creationId xmlns:a16="http://schemas.microsoft.com/office/drawing/2014/main" id="{62A534A0-79E6-4B37-AC7B-2701755ADC1E}"/>
                  </a:ext>
                </a:extLst>
              </p:cNvPr>
              <p:cNvCxnSpPr>
                <a:cxnSpLocks/>
              </p:cNvCxnSpPr>
              <p:nvPr/>
            </p:nvCxnSpPr>
            <p:spPr>
              <a:xfrm>
                <a:off x="3285883" y="2425167"/>
                <a:ext cx="0" cy="281197"/>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7" name="直線接點 16">
                <a:extLst>
                  <a:ext uri="{FF2B5EF4-FFF2-40B4-BE49-F238E27FC236}">
                    <a16:creationId xmlns:a16="http://schemas.microsoft.com/office/drawing/2014/main" id="{6BD23AE0-6ABE-4169-969A-2058ADD606B3}"/>
                  </a:ext>
                </a:extLst>
              </p:cNvPr>
              <p:cNvCxnSpPr>
                <a:cxnSpLocks/>
              </p:cNvCxnSpPr>
              <p:nvPr/>
            </p:nvCxnSpPr>
            <p:spPr>
              <a:xfrm>
                <a:off x="3285883" y="2727099"/>
                <a:ext cx="0" cy="281197"/>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8" name="直線接點 17">
                <a:extLst>
                  <a:ext uri="{FF2B5EF4-FFF2-40B4-BE49-F238E27FC236}">
                    <a16:creationId xmlns:a16="http://schemas.microsoft.com/office/drawing/2014/main" id="{F6E8275A-F057-46FA-A6E9-FBDE83F4B72F}"/>
                  </a:ext>
                </a:extLst>
              </p:cNvPr>
              <p:cNvCxnSpPr>
                <a:cxnSpLocks/>
              </p:cNvCxnSpPr>
              <p:nvPr/>
            </p:nvCxnSpPr>
            <p:spPr>
              <a:xfrm flipH="1">
                <a:off x="3142565" y="2630797"/>
                <a:ext cx="299835" cy="1532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179F0031-0173-4091-9B57-9A375566CDF1}"/>
                  </a:ext>
                </a:extLst>
              </p:cNvPr>
              <p:cNvCxnSpPr>
                <a:cxnSpLocks/>
              </p:cNvCxnSpPr>
              <p:nvPr/>
            </p:nvCxnSpPr>
            <p:spPr>
              <a:xfrm>
                <a:off x="3138024" y="2646496"/>
                <a:ext cx="285639" cy="1241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90206EC0-E510-4083-9ECB-F44DB7AB38F7}"/>
                  </a:ext>
                </a:extLst>
              </p:cNvPr>
              <p:cNvCxnSpPr>
                <a:cxnSpLocks/>
              </p:cNvCxnSpPr>
              <p:nvPr/>
            </p:nvCxnSpPr>
            <p:spPr>
              <a:xfrm flipH="1">
                <a:off x="3284031" y="3005856"/>
                <a:ext cx="4744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90B5FBA2-6C36-4108-A551-A54FB0A6989A}"/>
                  </a:ext>
                </a:extLst>
              </p:cNvPr>
              <p:cNvCxnSpPr>
                <a:cxnSpLocks/>
              </p:cNvCxnSpPr>
              <p:nvPr/>
            </p:nvCxnSpPr>
            <p:spPr>
              <a:xfrm>
                <a:off x="3514829" y="2161408"/>
                <a:ext cx="0" cy="2653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551F34F3-8E26-4ADB-A9BD-D77B377BF88F}"/>
                  </a:ext>
                </a:extLst>
              </p:cNvPr>
              <p:cNvCxnSpPr>
                <a:cxnSpLocks/>
              </p:cNvCxnSpPr>
              <p:nvPr/>
            </p:nvCxnSpPr>
            <p:spPr>
              <a:xfrm>
                <a:off x="3507054" y="3002574"/>
                <a:ext cx="1609" cy="3538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47E76B73-C9AD-43C3-B7F0-6458B97F9DF9}"/>
                  </a:ext>
                </a:extLst>
              </p:cNvPr>
              <p:cNvCxnSpPr>
                <a:cxnSpLocks/>
              </p:cNvCxnSpPr>
              <p:nvPr/>
            </p:nvCxnSpPr>
            <p:spPr>
              <a:xfrm flipH="1">
                <a:off x="3280844" y="2430223"/>
                <a:ext cx="4723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D6B4731A-55D0-4F0F-ABFF-AC2E7DA4C2B7}"/>
                  </a:ext>
                </a:extLst>
              </p:cNvPr>
              <p:cNvCxnSpPr>
                <a:cxnSpLocks/>
              </p:cNvCxnSpPr>
              <p:nvPr/>
            </p:nvCxnSpPr>
            <p:spPr>
              <a:xfrm>
                <a:off x="2175029" y="2170492"/>
                <a:ext cx="1346223" cy="0"/>
              </a:xfrm>
              <a:prstGeom prst="line">
                <a:avLst/>
              </a:prstGeom>
              <a:ln w="28575"/>
            </p:spPr>
            <p:style>
              <a:lnRef idx="2">
                <a:schemeClr val="dk1"/>
              </a:lnRef>
              <a:fillRef idx="1">
                <a:schemeClr val="lt1"/>
              </a:fillRef>
              <a:effectRef idx="0">
                <a:schemeClr val="dk1"/>
              </a:effectRef>
              <a:fontRef idx="minor">
                <a:schemeClr val="dk1"/>
              </a:fontRef>
            </p:style>
          </p:cxnSp>
          <mc:AlternateContent xmlns:mc="http://schemas.openxmlformats.org/markup-compatibility/2006">
            <mc:Choice xmlns:a14="http://schemas.microsoft.com/office/drawing/2010/main" Requires="a14">
              <p:sp>
                <p:nvSpPr>
                  <p:cNvPr id="25" name="文字方塊 24">
                    <a:extLst>
                      <a:ext uri="{FF2B5EF4-FFF2-40B4-BE49-F238E27FC236}">
                        <a16:creationId xmlns:a16="http://schemas.microsoft.com/office/drawing/2014/main" id="{22A32491-414A-4F43-AE7C-8696FD1213F0}"/>
                      </a:ext>
                    </a:extLst>
                  </p:cNvPr>
                  <p:cNvSpPr txBox="1"/>
                  <p:nvPr/>
                </p:nvSpPr>
                <p:spPr>
                  <a:xfrm>
                    <a:off x="2892658" y="2216520"/>
                    <a:ext cx="446773" cy="353601"/>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𝐿</m:t>
                              </m:r>
                            </m:e>
                            <m:sub>
                              <m:r>
                                <a:rPr lang="en-US" altLang="zh-TW" sz="1050" i="1">
                                  <a:latin typeface="Cambria Math" panose="02040503050406030204" pitchFamily="18" charset="0"/>
                                </a:rPr>
                                <m:t>𝐽</m:t>
                              </m:r>
                            </m:sub>
                          </m:sSub>
                        </m:oMath>
                      </m:oMathPara>
                    </a14:m>
                    <a:endParaRPr lang="zh-TW" altLang="en-US" sz="1350" dirty="0"/>
                  </a:p>
                </p:txBody>
              </p:sp>
            </mc:Choice>
            <mc:Fallback>
              <p:sp>
                <p:nvSpPr>
                  <p:cNvPr id="25" name="文字方塊 24">
                    <a:extLst>
                      <a:ext uri="{FF2B5EF4-FFF2-40B4-BE49-F238E27FC236}">
                        <a16:creationId xmlns:a16="http://schemas.microsoft.com/office/drawing/2014/main" id="{22A32491-414A-4F43-AE7C-8696FD1213F0}"/>
                      </a:ext>
                    </a:extLst>
                  </p:cNvPr>
                  <p:cNvSpPr txBox="1">
                    <a:spLocks noRot="1" noChangeAspect="1" noMove="1" noResize="1" noEditPoints="1" noAdjustHandles="1" noChangeArrowheads="1" noChangeShapeType="1" noTextEdit="1"/>
                  </p:cNvSpPr>
                  <p:nvPr/>
                </p:nvSpPr>
                <p:spPr>
                  <a:xfrm>
                    <a:off x="2892658" y="2216520"/>
                    <a:ext cx="446773" cy="353601"/>
                  </a:xfrm>
                  <a:prstGeom prst="rect">
                    <a:avLst/>
                  </a:prstGeom>
                  <a:blipFill>
                    <a:blip r:embed="rId4"/>
                    <a:stretch>
                      <a:fillRect/>
                    </a:stretch>
                  </a:blipFill>
                  <a:ln w="28575">
                    <a:noFill/>
                  </a:ln>
                </p:spPr>
                <p:txBody>
                  <a:bodyPr/>
                  <a:lstStyle/>
                  <a:p>
                    <a:r>
                      <a:rPr lang="zh-TW" altLang="en-US">
                        <a:noFill/>
                      </a:rPr>
                      <a:t> </a:t>
                    </a:r>
                  </a:p>
                </p:txBody>
              </p:sp>
            </mc:Fallback>
          </mc:AlternateContent>
          <p:cxnSp>
            <p:nvCxnSpPr>
              <p:cNvPr id="27" name="直線接點 26">
                <a:extLst>
                  <a:ext uri="{FF2B5EF4-FFF2-40B4-BE49-F238E27FC236}">
                    <a16:creationId xmlns:a16="http://schemas.microsoft.com/office/drawing/2014/main" id="{67B7EBE5-C6F2-4620-9969-356D0357A323}"/>
                  </a:ext>
                </a:extLst>
              </p:cNvPr>
              <p:cNvCxnSpPr>
                <a:cxnSpLocks/>
              </p:cNvCxnSpPr>
              <p:nvPr/>
            </p:nvCxnSpPr>
            <p:spPr>
              <a:xfrm>
                <a:off x="2175029" y="3356393"/>
                <a:ext cx="1341106" cy="0"/>
              </a:xfrm>
              <a:prstGeom prst="line">
                <a:avLst/>
              </a:prstGeom>
              <a:ln w="28575"/>
            </p:spPr>
            <p:style>
              <a:lnRef idx="2">
                <a:schemeClr val="dk1"/>
              </a:lnRef>
              <a:fillRef idx="1">
                <a:schemeClr val="lt1"/>
              </a:fillRef>
              <a:effectRef idx="0">
                <a:schemeClr val="dk1"/>
              </a:effectRef>
              <a:fontRef idx="minor">
                <a:schemeClr val="dk1"/>
              </a:fontRef>
            </p:style>
          </p:cxnSp>
          <p:grpSp>
            <p:nvGrpSpPr>
              <p:cNvPr id="28" name="群組 27">
                <a:extLst>
                  <a:ext uri="{FF2B5EF4-FFF2-40B4-BE49-F238E27FC236}">
                    <a16:creationId xmlns:a16="http://schemas.microsoft.com/office/drawing/2014/main" id="{FF5E0AB6-29CC-467E-AAB3-F8B942FD26E2}"/>
                  </a:ext>
                </a:extLst>
              </p:cNvPr>
              <p:cNvGrpSpPr/>
              <p:nvPr/>
            </p:nvGrpSpPr>
            <p:grpSpPr>
              <a:xfrm>
                <a:off x="2702283" y="2712202"/>
                <a:ext cx="297963" cy="90845"/>
                <a:chOff x="4967926" y="2737404"/>
                <a:chExt cx="876693" cy="247916"/>
              </a:xfrm>
            </p:grpSpPr>
            <p:sp>
              <p:nvSpPr>
                <p:cNvPr id="40" name="矩形 39">
                  <a:extLst>
                    <a:ext uri="{FF2B5EF4-FFF2-40B4-BE49-F238E27FC236}">
                      <a16:creationId xmlns:a16="http://schemas.microsoft.com/office/drawing/2014/main" id="{0D3B9B7D-FB65-42CF-9E58-B733D81B1F39}"/>
                    </a:ext>
                  </a:extLst>
                </p:cNvPr>
                <p:cNvSpPr/>
                <p:nvPr/>
              </p:nvSpPr>
              <p:spPr>
                <a:xfrm>
                  <a:off x="4967926" y="2939601"/>
                  <a:ext cx="876693" cy="45719"/>
                </a:xfrm>
                <a:prstGeom prst="rect">
                  <a:avLst/>
                </a:prstGeom>
                <a:solidFill>
                  <a:schemeClr val="tx1"/>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1350"/>
                </a:p>
              </p:txBody>
            </p:sp>
            <p:sp>
              <p:nvSpPr>
                <p:cNvPr id="41" name="矩形 40">
                  <a:extLst>
                    <a:ext uri="{FF2B5EF4-FFF2-40B4-BE49-F238E27FC236}">
                      <a16:creationId xmlns:a16="http://schemas.microsoft.com/office/drawing/2014/main" id="{478432B8-D236-4BCF-B09B-DA499899B86F}"/>
                    </a:ext>
                  </a:extLst>
                </p:cNvPr>
                <p:cNvSpPr/>
                <p:nvPr/>
              </p:nvSpPr>
              <p:spPr>
                <a:xfrm>
                  <a:off x="4967926" y="2737404"/>
                  <a:ext cx="876693" cy="45719"/>
                </a:xfrm>
                <a:prstGeom prst="rect">
                  <a:avLst/>
                </a:prstGeom>
                <a:solidFill>
                  <a:schemeClr val="tx1"/>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1350"/>
                </a:p>
              </p:txBody>
            </p:sp>
          </p:grpSp>
          <p:cxnSp>
            <p:nvCxnSpPr>
              <p:cNvPr id="30" name="直線接點 29">
                <a:extLst>
                  <a:ext uri="{FF2B5EF4-FFF2-40B4-BE49-F238E27FC236}">
                    <a16:creationId xmlns:a16="http://schemas.microsoft.com/office/drawing/2014/main" id="{01FE24F3-6A9C-48ED-AED4-2873DC675DD7}"/>
                  </a:ext>
                </a:extLst>
              </p:cNvPr>
              <p:cNvCxnSpPr>
                <a:cxnSpLocks/>
              </p:cNvCxnSpPr>
              <p:nvPr/>
            </p:nvCxnSpPr>
            <p:spPr>
              <a:xfrm>
                <a:off x="2842410" y="2805023"/>
                <a:ext cx="0" cy="5513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29412CF1-AF7B-40D9-BCD2-72A079467F01}"/>
                  </a:ext>
                </a:extLst>
              </p:cNvPr>
              <p:cNvCxnSpPr>
                <a:cxnSpLocks/>
              </p:cNvCxnSpPr>
              <p:nvPr/>
            </p:nvCxnSpPr>
            <p:spPr>
              <a:xfrm>
                <a:off x="2842410" y="2170492"/>
                <a:ext cx="0" cy="5417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4" name="文字方塊 33">
                    <a:extLst>
                      <a:ext uri="{FF2B5EF4-FFF2-40B4-BE49-F238E27FC236}">
                        <a16:creationId xmlns:a16="http://schemas.microsoft.com/office/drawing/2014/main" id="{79655C2A-EB09-44A1-B4EF-0B2AABAA61CB}"/>
                      </a:ext>
                    </a:extLst>
                  </p:cNvPr>
                  <p:cNvSpPr txBox="1"/>
                  <p:nvPr/>
                </p:nvSpPr>
                <p:spPr>
                  <a:xfrm>
                    <a:off x="2365460" y="2276550"/>
                    <a:ext cx="446773" cy="338554"/>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𝐶</m:t>
                              </m:r>
                            </m:e>
                            <m:sub>
                              <m:r>
                                <a:rPr lang="en-US" altLang="zh-TW" sz="1050" i="1">
                                  <a:latin typeface="Cambria Math" panose="02040503050406030204" pitchFamily="18" charset="0"/>
                                </a:rPr>
                                <m:t>𝑒𝑥𝑡</m:t>
                              </m:r>
                            </m:sub>
                          </m:sSub>
                        </m:oMath>
                      </m:oMathPara>
                    </a14:m>
                    <a:endParaRPr lang="zh-TW" altLang="en-US" sz="1350" dirty="0"/>
                  </a:p>
                </p:txBody>
              </p:sp>
            </mc:Choice>
            <mc:Fallback>
              <p:sp>
                <p:nvSpPr>
                  <p:cNvPr id="34" name="文字方塊 33">
                    <a:extLst>
                      <a:ext uri="{FF2B5EF4-FFF2-40B4-BE49-F238E27FC236}">
                        <a16:creationId xmlns:a16="http://schemas.microsoft.com/office/drawing/2014/main" id="{79655C2A-EB09-44A1-B4EF-0B2AABAA61CB}"/>
                      </a:ext>
                    </a:extLst>
                  </p:cNvPr>
                  <p:cNvSpPr txBox="1">
                    <a:spLocks noRot="1" noChangeAspect="1" noMove="1" noResize="1" noEditPoints="1" noAdjustHandles="1" noChangeArrowheads="1" noChangeShapeType="1" noTextEdit="1"/>
                  </p:cNvSpPr>
                  <p:nvPr/>
                </p:nvSpPr>
                <p:spPr>
                  <a:xfrm>
                    <a:off x="2365460" y="2276550"/>
                    <a:ext cx="446773" cy="338554"/>
                  </a:xfrm>
                  <a:prstGeom prst="rect">
                    <a:avLst/>
                  </a:prstGeom>
                  <a:blipFill>
                    <a:blip r:embed="rId5"/>
                    <a:stretch>
                      <a:fillRect r="-5455"/>
                    </a:stretch>
                  </a:blipFill>
                  <a:ln w="28575">
                    <a:noFill/>
                  </a:ln>
                </p:spPr>
                <p:txBody>
                  <a:bodyPr/>
                  <a:lstStyle/>
                  <a:p>
                    <a:r>
                      <a:rPr lang="zh-TW" altLang="en-US">
                        <a:noFill/>
                      </a:rPr>
                      <a:t> </a:t>
                    </a:r>
                  </a:p>
                </p:txBody>
              </p:sp>
            </mc:Fallback>
          </mc:AlternateContent>
          <p:sp>
            <p:nvSpPr>
              <p:cNvPr id="9" name="橢圓 8">
                <a:extLst>
                  <a:ext uri="{FF2B5EF4-FFF2-40B4-BE49-F238E27FC236}">
                    <a16:creationId xmlns:a16="http://schemas.microsoft.com/office/drawing/2014/main" id="{8C828F20-E832-48FB-B3C2-62356EEB7175}"/>
                  </a:ext>
                </a:extLst>
              </p:cNvPr>
              <p:cNvSpPr/>
              <p:nvPr/>
            </p:nvSpPr>
            <p:spPr>
              <a:xfrm>
                <a:off x="2440436" y="3315200"/>
                <a:ext cx="82385" cy="8238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mc:AlternateContent xmlns:mc="http://schemas.openxmlformats.org/markup-compatibility/2006">
            <mc:Choice xmlns:a14="http://schemas.microsoft.com/office/drawing/2010/main" Requires="a14">
              <p:sp>
                <p:nvSpPr>
                  <p:cNvPr id="10" name="文字方塊 9">
                    <a:extLst>
                      <a:ext uri="{FF2B5EF4-FFF2-40B4-BE49-F238E27FC236}">
                        <a16:creationId xmlns:a16="http://schemas.microsoft.com/office/drawing/2014/main" id="{47678CD6-F4A8-4FA0-AD86-A47064AF4D26}"/>
                      </a:ext>
                    </a:extLst>
                  </p:cNvPr>
                  <p:cNvSpPr txBox="1"/>
                  <p:nvPr/>
                </p:nvSpPr>
                <p:spPr>
                  <a:xfrm>
                    <a:off x="2268009" y="3016165"/>
                    <a:ext cx="446773" cy="338554"/>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050" i="1">
                              <a:latin typeface="Cambria Math" panose="02040503050406030204" pitchFamily="18" charset="0"/>
                            </a:rPr>
                            <m:t>𝑏</m:t>
                          </m:r>
                        </m:oMath>
                      </m:oMathPara>
                    </a14:m>
                    <a:endParaRPr lang="zh-TW" altLang="en-US" sz="1350" dirty="0"/>
                  </a:p>
                </p:txBody>
              </p:sp>
            </mc:Choice>
            <mc:Fallback>
              <p:sp>
                <p:nvSpPr>
                  <p:cNvPr id="10" name="文字方塊 9">
                    <a:extLst>
                      <a:ext uri="{FF2B5EF4-FFF2-40B4-BE49-F238E27FC236}">
                        <a16:creationId xmlns:a16="http://schemas.microsoft.com/office/drawing/2014/main" id="{47678CD6-F4A8-4FA0-AD86-A47064AF4D26}"/>
                      </a:ext>
                    </a:extLst>
                  </p:cNvPr>
                  <p:cNvSpPr txBox="1">
                    <a:spLocks noRot="1" noChangeAspect="1" noMove="1" noResize="1" noEditPoints="1" noAdjustHandles="1" noChangeArrowheads="1" noChangeShapeType="1" noTextEdit="1"/>
                  </p:cNvSpPr>
                  <p:nvPr/>
                </p:nvSpPr>
                <p:spPr>
                  <a:xfrm>
                    <a:off x="2268009" y="3016165"/>
                    <a:ext cx="446773" cy="338554"/>
                  </a:xfrm>
                  <a:prstGeom prst="rect">
                    <a:avLst/>
                  </a:prstGeom>
                  <a:blipFill>
                    <a:blip r:embed="rId6"/>
                    <a:stretch>
                      <a:fillRect/>
                    </a:stretch>
                  </a:blipFill>
                  <a:ln w="28575">
                    <a:noFill/>
                  </a:ln>
                </p:spPr>
                <p:txBody>
                  <a:bodyPr/>
                  <a:lstStyle/>
                  <a:p>
                    <a:r>
                      <a:rPr lang="zh-TW" altLang="en-US">
                        <a:noFill/>
                      </a:rPr>
                      <a:t> </a:t>
                    </a:r>
                  </a:p>
                </p:txBody>
              </p:sp>
            </mc:Fallback>
          </mc:AlternateContent>
          <p:sp>
            <p:nvSpPr>
              <p:cNvPr id="51" name="橢圓 50">
                <a:extLst>
                  <a:ext uri="{FF2B5EF4-FFF2-40B4-BE49-F238E27FC236}">
                    <a16:creationId xmlns:a16="http://schemas.microsoft.com/office/drawing/2014/main" id="{E05497DC-A95F-43B9-85C9-C1583890DF50}"/>
                  </a:ext>
                </a:extLst>
              </p:cNvPr>
              <p:cNvSpPr/>
              <p:nvPr/>
            </p:nvSpPr>
            <p:spPr>
              <a:xfrm>
                <a:off x="2099188" y="3315200"/>
                <a:ext cx="82385" cy="823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2" name="橢圓 51">
                <a:extLst>
                  <a:ext uri="{FF2B5EF4-FFF2-40B4-BE49-F238E27FC236}">
                    <a16:creationId xmlns:a16="http://schemas.microsoft.com/office/drawing/2014/main" id="{F1080759-F467-4319-A410-686120CF429B}"/>
                  </a:ext>
                </a:extLst>
              </p:cNvPr>
              <p:cNvSpPr/>
              <p:nvPr/>
            </p:nvSpPr>
            <p:spPr>
              <a:xfrm>
                <a:off x="2090125" y="2134135"/>
                <a:ext cx="82385" cy="823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p:grpSp>
      <mc:AlternateContent xmlns:mc="http://schemas.openxmlformats.org/markup-compatibility/2006">
        <mc:Choice xmlns:a14="http://schemas.microsoft.com/office/drawing/2010/main" Requires="a14">
          <p:graphicFrame>
            <p:nvGraphicFramePr>
              <p:cNvPr id="58" name="表格 57">
                <a:extLst>
                  <a:ext uri="{FF2B5EF4-FFF2-40B4-BE49-F238E27FC236}">
                    <a16:creationId xmlns:a16="http://schemas.microsoft.com/office/drawing/2014/main" id="{661F16C9-944C-4E3B-B58B-714DB2928FA3}"/>
                  </a:ext>
                </a:extLst>
              </p:cNvPr>
              <p:cNvGraphicFramePr>
                <a:graphicFrameLocks noGrp="1"/>
              </p:cNvGraphicFramePr>
              <p:nvPr>
                <p:extLst>
                  <p:ext uri="{D42A27DB-BD31-4B8C-83A1-F6EECF244321}">
                    <p14:modId xmlns:p14="http://schemas.microsoft.com/office/powerpoint/2010/main" val="4156508308"/>
                  </p:ext>
                </p:extLst>
              </p:nvPr>
            </p:nvGraphicFramePr>
            <p:xfrm>
              <a:off x="510182" y="4122751"/>
              <a:ext cx="2057400" cy="1170335"/>
            </p:xfrm>
            <a:graphic>
              <a:graphicData uri="http://schemas.openxmlformats.org/drawingml/2006/table">
                <a:tbl>
                  <a:tblPr firstRow="1" bandRow="1">
                    <a:tableStyleId>{5C22544A-7EE6-4342-B048-85BDC9FD1C3A}</a:tableStyleId>
                  </a:tblPr>
                  <a:tblGrid>
                    <a:gridCol w="643180">
                      <a:extLst>
                        <a:ext uri="{9D8B030D-6E8A-4147-A177-3AD203B41FA5}">
                          <a16:colId xmlns:a16="http://schemas.microsoft.com/office/drawing/2014/main" val="4264497776"/>
                        </a:ext>
                      </a:extLst>
                    </a:gridCol>
                    <a:gridCol w="1414220">
                      <a:extLst>
                        <a:ext uri="{9D8B030D-6E8A-4147-A177-3AD203B41FA5}">
                          <a16:colId xmlns:a16="http://schemas.microsoft.com/office/drawing/2014/main" val="2752310092"/>
                        </a:ext>
                      </a:extLst>
                    </a:gridCol>
                  </a:tblGrid>
                  <a:tr h="199107">
                    <a:tc>
                      <a:txBody>
                        <a:bodyPr/>
                        <a:lstStyle/>
                        <a:p>
                          <a:pPr algn="ctr"/>
                          <a:r>
                            <a:rPr lang="en-US" altLang="zh-TW" sz="900" dirty="0"/>
                            <a:t>parameter</a:t>
                          </a:r>
                          <a:endParaRPr lang="zh-TW" altLang="en-US" sz="900" dirty="0"/>
                        </a:p>
                      </a:txBody>
                      <a:tcPr marL="61946" marR="61946" marT="30974" marB="309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sz="900" dirty="0"/>
                            <a:t>description</a:t>
                          </a:r>
                          <a:endParaRPr lang="zh-TW" altLang="en-US" sz="900" dirty="0"/>
                        </a:p>
                      </a:txBody>
                      <a:tcPr marL="61946" marR="61946" marT="30974" marB="309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621818651"/>
                      </a:ext>
                    </a:extLst>
                  </a:tr>
                  <a:tr h="210703">
                    <a:tc>
                      <a:txBody>
                        <a:bodyPr/>
                        <a:lstStyle/>
                        <a:p>
                          <a:pPr algn="ctr"/>
                          <a14:m>
                            <m:oMathPara xmlns:m="http://schemas.openxmlformats.org/officeDocument/2006/math">
                              <m:oMathParaPr>
                                <m:jc m:val="centerGroup"/>
                              </m:oMathParaPr>
                              <m:oMath xmlns:m="http://schemas.openxmlformats.org/officeDocument/2006/math">
                                <m:sSub>
                                  <m:sSubPr>
                                    <m:ctrlPr>
                                      <a:rPr lang="en-US" altLang="zh-TW" sz="900" b="0" i="1" smtClean="0">
                                        <a:latin typeface="Cambria Math" panose="02040503050406030204" pitchFamily="18" charset="0"/>
                                      </a:rPr>
                                    </m:ctrlPr>
                                  </m:sSubPr>
                                  <m:e>
                                    <m:r>
                                      <m:rPr>
                                        <m:sty m:val="p"/>
                                      </m:rPr>
                                      <a:rPr lang="en-US" altLang="zh-TW" sz="900" i="1" smtClean="0">
                                        <a:latin typeface="Cambria Math" panose="02040503050406030204" pitchFamily="18" charset="0"/>
                                      </a:rPr>
                                      <m:t>C</m:t>
                                    </m:r>
                                  </m:e>
                                  <m:sub>
                                    <m:r>
                                      <m:rPr>
                                        <m:sty m:val="p"/>
                                      </m:rPr>
                                      <a:rPr lang="en-US" altLang="zh-TW" sz="900" b="0" i="0" smtClean="0">
                                        <a:latin typeface="Cambria Math" panose="02040503050406030204" pitchFamily="18" charset="0"/>
                                      </a:rPr>
                                      <m:t>ext</m:t>
                                    </m:r>
                                  </m:sub>
                                </m:sSub>
                              </m:oMath>
                            </m:oMathPara>
                          </a14:m>
                          <a:endParaRPr lang="zh-TW" altLang="en-US" sz="90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900" dirty="0"/>
                            <a:t>Geometric capacitance</a:t>
                          </a:r>
                          <a:endParaRPr lang="zh-TW" altLang="en-US" sz="90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4340261"/>
                      </a:ext>
                    </a:extLst>
                  </a:tr>
                  <a:tr h="210703">
                    <a:tc>
                      <a:txBody>
                        <a:bodyPr/>
                        <a:lstStyle/>
                        <a:p>
                          <a:pPr algn="ctr"/>
                          <a14:m>
                            <m:oMathPara xmlns:m="http://schemas.openxmlformats.org/officeDocument/2006/math">
                              <m:oMathParaPr>
                                <m:jc m:val="centerGroup"/>
                              </m:oMathParaPr>
                              <m:oMath xmlns:m="http://schemas.openxmlformats.org/officeDocument/2006/math">
                                <m:sSub>
                                  <m:sSubPr>
                                    <m:ctrlPr>
                                      <a:rPr lang="en-US" altLang="zh-TW" sz="900" b="0" i="1" smtClean="0">
                                        <a:latin typeface="Cambria Math" panose="02040503050406030204" pitchFamily="18" charset="0"/>
                                      </a:rPr>
                                    </m:ctrlPr>
                                  </m:sSubPr>
                                  <m:e>
                                    <m:r>
                                      <a:rPr lang="en-US" altLang="zh-TW" sz="900" b="0" i="1" smtClean="0">
                                        <a:latin typeface="Cambria Math" panose="02040503050406030204" pitchFamily="18" charset="0"/>
                                      </a:rPr>
                                      <m:t>𝐿</m:t>
                                    </m:r>
                                  </m:e>
                                  <m:sub>
                                    <m:r>
                                      <a:rPr lang="en-US" altLang="zh-TW" sz="900" b="0" i="1" smtClean="0">
                                        <a:latin typeface="Cambria Math" panose="02040503050406030204" pitchFamily="18" charset="0"/>
                                      </a:rPr>
                                      <m:t>𝐽</m:t>
                                    </m:r>
                                  </m:sub>
                                </m:sSub>
                              </m:oMath>
                            </m:oMathPara>
                          </a14:m>
                          <a:endParaRPr lang="en-US" altLang="zh-TW" sz="900" b="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900" dirty="0"/>
                            <a:t>Josephson inductance</a:t>
                          </a:r>
                          <a:endParaRPr lang="zh-TW" altLang="en-US" sz="90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7649387"/>
                      </a:ext>
                    </a:extLst>
                  </a:tr>
                  <a:tr h="208727">
                    <a:tc>
                      <a:txBody>
                        <a:bodyPr/>
                        <a:lstStyle/>
                        <a:p>
                          <a:pPr algn="ctr"/>
                          <a14:m>
                            <m:oMathPara xmlns:m="http://schemas.openxmlformats.org/officeDocument/2006/math">
                              <m:oMathParaPr>
                                <m:jc m:val="centerGroup"/>
                              </m:oMathParaPr>
                              <m:oMath xmlns:m="http://schemas.openxmlformats.org/officeDocument/2006/math">
                                <m:sSub>
                                  <m:sSubPr>
                                    <m:ctrlPr>
                                      <a:rPr lang="en-US" altLang="zh-TW" sz="900" b="0" i="1" smtClean="0">
                                        <a:latin typeface="Cambria Math" panose="02040503050406030204" pitchFamily="18" charset="0"/>
                                      </a:rPr>
                                    </m:ctrlPr>
                                  </m:sSubPr>
                                  <m:e>
                                    <m:r>
                                      <a:rPr lang="en-US" altLang="zh-TW" sz="900" b="0" i="1" smtClean="0">
                                        <a:latin typeface="Cambria Math" panose="02040503050406030204" pitchFamily="18" charset="0"/>
                                      </a:rPr>
                                      <m:t>𝐶</m:t>
                                    </m:r>
                                  </m:e>
                                  <m:sub>
                                    <m:r>
                                      <a:rPr lang="en-US" altLang="zh-TW" sz="900" b="0" i="1" smtClean="0">
                                        <a:latin typeface="Cambria Math" panose="02040503050406030204" pitchFamily="18" charset="0"/>
                                      </a:rPr>
                                      <m:t>𝐽</m:t>
                                    </m:r>
                                  </m:sub>
                                </m:sSub>
                              </m:oMath>
                            </m:oMathPara>
                          </a14:m>
                          <a:endParaRPr lang="zh-TW" altLang="en-US" sz="90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900" dirty="0"/>
                            <a:t>Shunt capacitance </a:t>
                          </a:r>
                          <a:endParaRPr lang="zh-TW" altLang="en-US" sz="90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9621527"/>
                      </a:ext>
                    </a:extLst>
                  </a:tr>
                  <a:tr h="341078">
                    <a:tc>
                      <a:txBody>
                        <a:bodyPr/>
                        <a:lstStyle/>
                        <a:p>
                          <a:pPr algn="ctr"/>
                          <a14:m>
                            <m:oMathPara xmlns:m="http://schemas.openxmlformats.org/officeDocument/2006/math">
                              <m:oMathParaPr>
                                <m:jc m:val="centerGroup"/>
                              </m:oMathParaPr>
                              <m:oMath xmlns:m="http://schemas.openxmlformats.org/officeDocument/2006/math">
                                <m:sSub>
                                  <m:sSubPr>
                                    <m:ctrlPr>
                                      <a:rPr lang="en-US" altLang="zh-TW" sz="900" b="0" i="1" smtClean="0">
                                        <a:latin typeface="Cambria Math" panose="02040503050406030204" pitchFamily="18" charset="0"/>
                                      </a:rPr>
                                    </m:ctrlPr>
                                  </m:sSubPr>
                                  <m:e>
                                    <m:r>
                                      <a:rPr lang="en-US" altLang="zh-TW" sz="900" b="0" i="1" smtClean="0">
                                        <a:latin typeface="Cambria Math" panose="02040503050406030204" pitchFamily="18" charset="0"/>
                                      </a:rPr>
                                      <m:t>𝜔</m:t>
                                    </m:r>
                                  </m:e>
                                  <m:sub>
                                    <m:r>
                                      <a:rPr lang="en-US" altLang="zh-TW" sz="900" b="0" i="1" smtClean="0">
                                        <a:latin typeface="Cambria Math" panose="02040503050406030204" pitchFamily="18" charset="0"/>
                                      </a:rPr>
                                      <m:t>𝑟</m:t>
                                    </m:r>
                                  </m:sub>
                                </m:sSub>
                              </m:oMath>
                            </m:oMathPara>
                          </a14:m>
                          <a:endParaRPr lang="zh-TW" altLang="en-US" sz="900" dirty="0"/>
                        </a:p>
                      </a:txBody>
                      <a:tcPr marL="61946" marR="61946" marT="30974" marB="309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altLang="zh-TW" sz="900" b="0" i="1" smtClean="0">
                                    <a:latin typeface="Cambria Math" panose="02040503050406030204" pitchFamily="18" charset="0"/>
                                  </a:rPr>
                                  <m:t>1/</m:t>
                                </m:r>
                                <m:rad>
                                  <m:radPr>
                                    <m:degHide m:val="on"/>
                                    <m:ctrlPr>
                                      <a:rPr lang="en-US" altLang="zh-TW" sz="900" b="0" i="1" smtClean="0">
                                        <a:latin typeface="Cambria Math" panose="02040503050406030204" pitchFamily="18" charset="0"/>
                                      </a:rPr>
                                    </m:ctrlPr>
                                  </m:radPr>
                                  <m:deg/>
                                  <m:e>
                                    <m:sSub>
                                      <m:sSubPr>
                                        <m:ctrlPr>
                                          <a:rPr lang="en-US" altLang="zh-TW" sz="900" b="0" i="1" smtClean="0">
                                            <a:latin typeface="Cambria Math" panose="02040503050406030204" pitchFamily="18" charset="0"/>
                                          </a:rPr>
                                        </m:ctrlPr>
                                      </m:sSubPr>
                                      <m:e>
                                        <m:r>
                                          <a:rPr lang="en-US" altLang="zh-TW" sz="900" b="0" i="1" smtClean="0">
                                            <a:latin typeface="Cambria Math" panose="02040503050406030204" pitchFamily="18" charset="0"/>
                                          </a:rPr>
                                          <m:t>𝐿</m:t>
                                        </m:r>
                                      </m:e>
                                      <m:sub>
                                        <m:r>
                                          <a:rPr lang="en-US" altLang="zh-TW" sz="900" b="0" i="1" smtClean="0">
                                            <a:latin typeface="Cambria Math" panose="02040503050406030204" pitchFamily="18" charset="0"/>
                                          </a:rPr>
                                          <m:t>𝐽</m:t>
                                        </m:r>
                                      </m:sub>
                                    </m:sSub>
                                    <m:r>
                                      <a:rPr lang="en-US" altLang="zh-TW" sz="900" b="0" i="1" smtClean="0">
                                        <a:latin typeface="Cambria Math" panose="02040503050406030204" pitchFamily="18" charset="0"/>
                                      </a:rPr>
                                      <m:t>(</m:t>
                                    </m:r>
                                    <m:sSub>
                                      <m:sSubPr>
                                        <m:ctrlPr>
                                          <a:rPr lang="en-US" altLang="zh-TW" sz="900" b="0" i="1" smtClean="0">
                                            <a:latin typeface="Cambria Math" panose="02040503050406030204" pitchFamily="18" charset="0"/>
                                          </a:rPr>
                                        </m:ctrlPr>
                                      </m:sSubPr>
                                      <m:e>
                                        <m:r>
                                          <a:rPr lang="en-US" altLang="zh-TW" sz="900" b="0" i="1" smtClean="0">
                                            <a:latin typeface="Cambria Math" panose="02040503050406030204" pitchFamily="18" charset="0"/>
                                          </a:rPr>
                                          <m:t>𝐶</m:t>
                                        </m:r>
                                      </m:e>
                                      <m:sub>
                                        <m:r>
                                          <a:rPr lang="en-US" altLang="zh-TW" sz="900" b="0" i="1" smtClean="0">
                                            <a:latin typeface="Cambria Math" panose="02040503050406030204" pitchFamily="18" charset="0"/>
                                          </a:rPr>
                                          <m:t>𝑒𝑥𝑡</m:t>
                                        </m:r>
                                      </m:sub>
                                    </m:sSub>
                                    <m:r>
                                      <a:rPr lang="en-US" altLang="zh-TW" sz="900" b="0" i="1" smtClean="0">
                                        <a:latin typeface="Cambria Math" panose="02040503050406030204" pitchFamily="18" charset="0"/>
                                      </a:rPr>
                                      <m:t>+</m:t>
                                    </m:r>
                                    <m:sSub>
                                      <m:sSubPr>
                                        <m:ctrlPr>
                                          <a:rPr lang="en-US" altLang="zh-TW" sz="900" b="0" i="1" smtClean="0">
                                            <a:latin typeface="Cambria Math" panose="02040503050406030204" pitchFamily="18" charset="0"/>
                                          </a:rPr>
                                        </m:ctrlPr>
                                      </m:sSubPr>
                                      <m:e>
                                        <m:r>
                                          <a:rPr lang="en-US" altLang="zh-TW" sz="900" b="0" i="1" smtClean="0">
                                            <a:latin typeface="Cambria Math" panose="02040503050406030204" pitchFamily="18" charset="0"/>
                                          </a:rPr>
                                          <m:t>𝐶</m:t>
                                        </m:r>
                                      </m:e>
                                      <m:sub>
                                        <m:r>
                                          <a:rPr lang="en-US" altLang="zh-TW" sz="900" b="0" i="1" smtClean="0">
                                            <a:latin typeface="Cambria Math" panose="02040503050406030204" pitchFamily="18" charset="0"/>
                                          </a:rPr>
                                          <m:t>𝐽</m:t>
                                        </m:r>
                                      </m:sub>
                                    </m:sSub>
                                    <m:r>
                                      <a:rPr lang="en-US" altLang="zh-TW" sz="900" b="0" i="1" smtClean="0">
                                        <a:latin typeface="Cambria Math" panose="02040503050406030204" pitchFamily="18" charset="0"/>
                                      </a:rPr>
                                      <m:t>)</m:t>
                                    </m:r>
                                  </m:e>
                                </m:rad>
                              </m:oMath>
                            </m:oMathPara>
                          </a14:m>
                          <a:endParaRPr lang="zh-TW" altLang="en-US" sz="90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5602877"/>
                      </a:ext>
                    </a:extLst>
                  </a:tr>
                </a:tbl>
              </a:graphicData>
            </a:graphic>
          </p:graphicFrame>
        </mc:Choice>
        <mc:Fallback>
          <p:graphicFrame>
            <p:nvGraphicFramePr>
              <p:cNvPr id="58" name="表格 57">
                <a:extLst>
                  <a:ext uri="{FF2B5EF4-FFF2-40B4-BE49-F238E27FC236}">
                    <a16:creationId xmlns:a16="http://schemas.microsoft.com/office/drawing/2014/main" id="{661F16C9-944C-4E3B-B58B-714DB2928FA3}"/>
                  </a:ext>
                </a:extLst>
              </p:cNvPr>
              <p:cNvGraphicFramePr>
                <a:graphicFrameLocks noGrp="1"/>
              </p:cNvGraphicFramePr>
              <p:nvPr>
                <p:extLst>
                  <p:ext uri="{D42A27DB-BD31-4B8C-83A1-F6EECF244321}">
                    <p14:modId xmlns:p14="http://schemas.microsoft.com/office/powerpoint/2010/main" val="4156508308"/>
                  </p:ext>
                </p:extLst>
              </p:nvPr>
            </p:nvGraphicFramePr>
            <p:xfrm>
              <a:off x="510182" y="4122751"/>
              <a:ext cx="2057400" cy="1170335"/>
            </p:xfrm>
            <a:graphic>
              <a:graphicData uri="http://schemas.openxmlformats.org/drawingml/2006/table">
                <a:tbl>
                  <a:tblPr firstRow="1" bandRow="1">
                    <a:tableStyleId>{5C22544A-7EE6-4342-B048-85BDC9FD1C3A}</a:tableStyleId>
                  </a:tblPr>
                  <a:tblGrid>
                    <a:gridCol w="643180">
                      <a:extLst>
                        <a:ext uri="{9D8B030D-6E8A-4147-A177-3AD203B41FA5}">
                          <a16:colId xmlns:a16="http://schemas.microsoft.com/office/drawing/2014/main" val="4264497776"/>
                        </a:ext>
                      </a:extLst>
                    </a:gridCol>
                    <a:gridCol w="1414220">
                      <a:extLst>
                        <a:ext uri="{9D8B030D-6E8A-4147-A177-3AD203B41FA5}">
                          <a16:colId xmlns:a16="http://schemas.microsoft.com/office/drawing/2014/main" val="2752310092"/>
                        </a:ext>
                      </a:extLst>
                    </a:gridCol>
                  </a:tblGrid>
                  <a:tr h="199108">
                    <a:tc>
                      <a:txBody>
                        <a:bodyPr/>
                        <a:lstStyle/>
                        <a:p>
                          <a:pPr algn="ctr"/>
                          <a:r>
                            <a:rPr lang="en-US" altLang="zh-TW" sz="900" dirty="0"/>
                            <a:t>parameter</a:t>
                          </a:r>
                          <a:endParaRPr lang="zh-TW" altLang="en-US" sz="900" dirty="0"/>
                        </a:p>
                      </a:txBody>
                      <a:tcPr marL="61946" marR="61946" marT="30974" marB="309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sz="900" dirty="0"/>
                            <a:t>description</a:t>
                          </a:r>
                          <a:endParaRPr lang="zh-TW" altLang="en-US" sz="900" dirty="0"/>
                        </a:p>
                      </a:txBody>
                      <a:tcPr marL="61946" marR="61946" marT="30974" marB="309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621818651"/>
                      </a:ext>
                    </a:extLst>
                  </a:tr>
                  <a:tr h="210703">
                    <a:tc>
                      <a:txBody>
                        <a:bodyPr/>
                        <a:lstStyle/>
                        <a:p>
                          <a:endParaRPr lang="zh-TW"/>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943" t="-97143" r="-221698" b="-362857"/>
                          </a:stretch>
                        </a:blipFill>
                      </a:tcPr>
                    </a:tc>
                    <a:tc>
                      <a:txBody>
                        <a:bodyPr/>
                        <a:lstStyle/>
                        <a:p>
                          <a:pPr algn="ctr"/>
                          <a:r>
                            <a:rPr lang="en-US" altLang="zh-TW" sz="900" dirty="0"/>
                            <a:t>Geometric capacitance</a:t>
                          </a:r>
                          <a:endParaRPr lang="zh-TW" altLang="en-US" sz="90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4340261"/>
                      </a:ext>
                    </a:extLst>
                  </a:tr>
                  <a:tr h="210703">
                    <a:tc>
                      <a:txBody>
                        <a:bodyPr/>
                        <a:lstStyle/>
                        <a:p>
                          <a:endParaRPr lang="zh-TW"/>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943" t="-202941" r="-221698" b="-273529"/>
                          </a:stretch>
                        </a:blipFill>
                      </a:tcPr>
                    </a:tc>
                    <a:tc>
                      <a:txBody>
                        <a:bodyPr/>
                        <a:lstStyle/>
                        <a:p>
                          <a:pPr algn="ctr"/>
                          <a:r>
                            <a:rPr lang="en-US" altLang="zh-TW" sz="900" dirty="0"/>
                            <a:t>Josephson inductance</a:t>
                          </a:r>
                          <a:endParaRPr lang="zh-TW" altLang="en-US" sz="90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7649387"/>
                      </a:ext>
                    </a:extLst>
                  </a:tr>
                  <a:tr h="208727">
                    <a:tc>
                      <a:txBody>
                        <a:bodyPr/>
                        <a:lstStyle/>
                        <a:p>
                          <a:endParaRPr lang="zh-TW"/>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943" t="-294286" r="-221698" b="-165714"/>
                          </a:stretch>
                        </a:blipFill>
                      </a:tcPr>
                    </a:tc>
                    <a:tc>
                      <a:txBody>
                        <a:bodyPr/>
                        <a:lstStyle/>
                        <a:p>
                          <a:pPr algn="ctr"/>
                          <a:r>
                            <a:rPr lang="en-US" altLang="zh-TW" sz="900" dirty="0"/>
                            <a:t>Shunt capacitance </a:t>
                          </a:r>
                          <a:endParaRPr lang="zh-TW" altLang="en-US" sz="90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9621527"/>
                      </a:ext>
                    </a:extLst>
                  </a:tr>
                  <a:tr h="341094">
                    <a:tc>
                      <a:txBody>
                        <a:bodyPr/>
                        <a:lstStyle/>
                        <a:p>
                          <a:endParaRPr lang="zh-TW"/>
                        </a:p>
                      </a:txBody>
                      <a:tcPr marL="61946" marR="61946" marT="30974" marB="309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943" t="-246429" r="-221698" b="-3571"/>
                          </a:stretch>
                        </a:blipFill>
                      </a:tcPr>
                    </a:tc>
                    <a:tc>
                      <a:txBody>
                        <a:bodyPr/>
                        <a:lstStyle/>
                        <a:p>
                          <a:endParaRPr lang="zh-TW"/>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7"/>
                          <a:stretch>
                            <a:fillRect l="-45923" t="-246429" r="-858" b="-3571"/>
                          </a:stretch>
                        </a:blipFill>
                      </a:tcPr>
                    </a:tc>
                    <a:extLst>
                      <a:ext uri="{0D108BD9-81ED-4DB2-BD59-A6C34878D82A}">
                        <a16:rowId xmlns:a16="http://schemas.microsoft.com/office/drawing/2014/main" val="2385602877"/>
                      </a:ext>
                    </a:extLst>
                  </a:tr>
                </a:tbl>
              </a:graphicData>
            </a:graphic>
          </p:graphicFrame>
        </mc:Fallback>
      </mc:AlternateContent>
      <mc:AlternateContent xmlns:mc="http://schemas.openxmlformats.org/markup-compatibility/2006">
        <mc:Choice xmlns:a14="http://schemas.microsoft.com/office/drawing/2010/main" Requires="a14">
          <p:sp>
            <p:nvSpPr>
              <p:cNvPr id="59" name="文字方塊 58">
                <a:extLst>
                  <a:ext uri="{FF2B5EF4-FFF2-40B4-BE49-F238E27FC236}">
                    <a16:creationId xmlns:a16="http://schemas.microsoft.com/office/drawing/2014/main" id="{8031802A-D030-45CB-822E-0EA3E150E5EC}"/>
                  </a:ext>
                </a:extLst>
              </p:cNvPr>
              <p:cNvSpPr txBox="1"/>
              <p:nvPr/>
            </p:nvSpPr>
            <p:spPr>
              <a:xfrm>
                <a:off x="397922" y="3173176"/>
                <a:ext cx="2496150" cy="773032"/>
              </a:xfrm>
              <a:prstGeom prst="rect">
                <a:avLst/>
              </a:prstGeom>
              <a:noFill/>
            </p:spPr>
            <p:txBody>
              <a:bodyPr wrap="square" rtlCol="0">
                <a:spAutoFit/>
              </a:bodyPr>
              <a:lstStyle/>
              <a:p>
                <a:r>
                  <a:rPr lang="en-US" altLang="zh-TW" sz="1200" dirty="0">
                    <a:highlight>
                      <a:srgbClr val="FFFF00"/>
                    </a:highlight>
                  </a:rPr>
                  <a:t>Remarks </a:t>
                </a:r>
                <a:endParaRPr lang="en-US" altLang="zh-TW" sz="1050" i="1" dirty="0">
                  <a:latin typeface="Cambria Math" panose="02040503050406030204" pitchFamily="18" charset="0"/>
                </a:endParaRPr>
              </a:p>
              <a:p>
                <a:r>
                  <a:rPr lang="en-US" altLang="zh-TW" sz="1050" dirty="0"/>
                  <a:t>JPA</a:t>
                </a:r>
                <a:r>
                  <a:rPr lang="zh-TW" altLang="en-US" sz="1050" dirty="0"/>
                  <a:t> </a:t>
                </a:r>
                <a:r>
                  <a:rPr lang="en-US" altLang="zh-TW" sz="1050" dirty="0"/>
                  <a:t>is a nonlinear oscillator based on the Josephson junctions, nonlinear inductor </a:t>
                </a:r>
                <a14:m>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𝐿</m:t>
                        </m:r>
                      </m:e>
                      <m:sub>
                        <m:r>
                          <a:rPr lang="en-US" altLang="zh-TW" sz="1050" i="1">
                            <a:latin typeface="Cambria Math" panose="02040503050406030204" pitchFamily="18" charset="0"/>
                          </a:rPr>
                          <m:t>𝐽</m:t>
                        </m:r>
                      </m:sub>
                    </m:sSub>
                  </m:oMath>
                </a14:m>
                <a:r>
                  <a:rPr lang="en-US" altLang="zh-TW" sz="1050" dirty="0"/>
                  <a:t>,</a:t>
                </a:r>
                <a:r>
                  <a:rPr lang="zh-TW" altLang="en-US" sz="1050" dirty="0"/>
                  <a:t> </a:t>
                </a:r>
                <a:r>
                  <a:rPr lang="en-US" altLang="zh-TW" sz="1050" dirty="0"/>
                  <a:t>and a linear capacitor </a:t>
                </a:r>
                <a14:m>
                  <m:oMath xmlns:m="http://schemas.openxmlformats.org/officeDocument/2006/math">
                    <m:sSub>
                      <m:sSubPr>
                        <m:ctrlPr>
                          <a:rPr lang="en-US" altLang="zh-TW" sz="1050" i="1">
                            <a:latin typeface="Cambria Math" panose="02040503050406030204" pitchFamily="18" charset="0"/>
                          </a:rPr>
                        </m:ctrlPr>
                      </m:sSubPr>
                      <m:e>
                        <m:r>
                          <m:rPr>
                            <m:sty m:val="p"/>
                          </m:rPr>
                          <a:rPr lang="en-US" altLang="zh-TW" sz="1050" i="1">
                            <a:latin typeface="Cambria Math" panose="02040503050406030204" pitchFamily="18" charset="0"/>
                          </a:rPr>
                          <m:t>C</m:t>
                        </m:r>
                      </m:e>
                      <m:sub>
                        <m:r>
                          <m:rPr>
                            <m:sty m:val="p"/>
                          </m:rPr>
                          <a:rPr lang="en-US" altLang="zh-TW" sz="1050">
                            <a:latin typeface="Cambria Math" panose="02040503050406030204" pitchFamily="18" charset="0"/>
                          </a:rPr>
                          <m:t>ext</m:t>
                        </m:r>
                      </m:sub>
                    </m:sSub>
                  </m:oMath>
                </a14:m>
                <a:r>
                  <a:rPr lang="en-US" altLang="zh-TW" sz="1050" dirty="0"/>
                  <a:t> </a:t>
                </a:r>
              </a:p>
            </p:txBody>
          </p:sp>
        </mc:Choice>
        <mc:Fallback>
          <p:sp>
            <p:nvSpPr>
              <p:cNvPr id="59" name="文字方塊 58">
                <a:extLst>
                  <a:ext uri="{FF2B5EF4-FFF2-40B4-BE49-F238E27FC236}">
                    <a16:creationId xmlns:a16="http://schemas.microsoft.com/office/drawing/2014/main" id="{8031802A-D030-45CB-822E-0EA3E150E5EC}"/>
                  </a:ext>
                </a:extLst>
              </p:cNvPr>
              <p:cNvSpPr txBox="1">
                <a:spLocks noRot="1" noChangeAspect="1" noMove="1" noResize="1" noEditPoints="1" noAdjustHandles="1" noChangeArrowheads="1" noChangeShapeType="1" noTextEdit="1"/>
              </p:cNvSpPr>
              <p:nvPr/>
            </p:nvSpPr>
            <p:spPr>
              <a:xfrm>
                <a:off x="397922" y="3173176"/>
                <a:ext cx="2496150" cy="773032"/>
              </a:xfrm>
              <a:prstGeom prst="rect">
                <a:avLst/>
              </a:prstGeom>
              <a:blipFill>
                <a:blip r:embed="rId8"/>
                <a:stretch>
                  <a:fillRect r="-732" b="-4762"/>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60" name="文字方塊 59">
                <a:extLst>
                  <a:ext uri="{FF2B5EF4-FFF2-40B4-BE49-F238E27FC236}">
                    <a16:creationId xmlns:a16="http://schemas.microsoft.com/office/drawing/2014/main" id="{B33337B3-3186-424B-8D19-58C2B15B2E81}"/>
                  </a:ext>
                </a:extLst>
              </p:cNvPr>
              <p:cNvSpPr txBox="1"/>
              <p:nvPr/>
            </p:nvSpPr>
            <p:spPr>
              <a:xfrm>
                <a:off x="2767716" y="1558861"/>
                <a:ext cx="2608547" cy="5391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𝑣</m:t>
                          </m:r>
                        </m:e>
                        <m:sub>
                          <m:r>
                            <a:rPr lang="en-US" altLang="zh-TW" sz="1350" i="1">
                              <a:latin typeface="Cambria Math" panose="02040503050406030204" pitchFamily="18" charset="0"/>
                            </a:rPr>
                            <m:t>𝑏</m:t>
                          </m:r>
                        </m:sub>
                      </m:sSub>
                      <m:r>
                        <a:rPr lang="en-US" altLang="zh-TW" sz="1350" i="1">
                          <a:latin typeface="Cambria Math" panose="02040503050406030204" pitchFamily="18" charset="0"/>
                        </a:rPr>
                        <m:t>=</m:t>
                      </m:r>
                      <m:r>
                        <a:rPr lang="en-US" altLang="zh-TW" sz="1350" i="1">
                          <a:latin typeface="Cambria Math" panose="02040503050406030204" pitchFamily="18" charset="0"/>
                        </a:rPr>
                        <m:t>𝑓</m:t>
                      </m:r>
                      <m:r>
                        <a:rPr lang="en-US" altLang="zh-TW" sz="1350" i="1">
                          <a:latin typeface="Cambria Math" panose="02040503050406030204" pitchFamily="18" charset="0"/>
                        </a:rPr>
                        <m:t>(</m:t>
                      </m:r>
                      <m:r>
                        <a:rPr lang="en-US" altLang="zh-TW" sz="1350" i="1">
                          <a:latin typeface="Cambria Math" panose="02040503050406030204" pitchFamily="18" charset="0"/>
                        </a:rPr>
                        <m:t>𝑄</m:t>
                      </m:r>
                      <m:r>
                        <a:rPr lang="en-US" altLang="zh-TW" sz="1350" i="1">
                          <a:latin typeface="Cambria Math" panose="02040503050406030204" pitchFamily="18" charset="0"/>
                        </a:rPr>
                        <m:t>)=</m:t>
                      </m:r>
                      <m:f>
                        <m:fPr>
                          <m:ctrlPr>
                            <a:rPr lang="en-US" altLang="zh-TW" sz="1350" i="1">
                              <a:latin typeface="Cambria Math" panose="02040503050406030204" pitchFamily="18" charset="0"/>
                            </a:rPr>
                          </m:ctrlPr>
                        </m:fPr>
                        <m:num>
                          <m:r>
                            <a:rPr lang="en-US" altLang="zh-TW" sz="1350" i="1">
                              <a:latin typeface="Cambria Math" panose="02040503050406030204" pitchFamily="18" charset="0"/>
                            </a:rPr>
                            <m:t>𝑄</m:t>
                          </m:r>
                        </m:num>
                        <m:den>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𝐶</m:t>
                              </m:r>
                            </m:e>
                            <m:sub>
                              <m:r>
                                <a:rPr lang="en-US" altLang="zh-TW" sz="1350" i="1">
                                  <a:latin typeface="Cambria Math" panose="02040503050406030204" pitchFamily="18" charset="0"/>
                                </a:rPr>
                                <m:t>𝑒𝑥𝑡</m:t>
                              </m:r>
                            </m:sub>
                          </m:sSub>
                        </m:den>
                      </m:f>
                      <m:r>
                        <a:rPr lang="en-US" altLang="zh-TW" sz="1350" i="1">
                          <a:latin typeface="Cambria Math" panose="02040503050406030204" pitchFamily="18" charset="0"/>
                        </a:rPr>
                        <m:t>+</m:t>
                      </m:r>
                      <m:f>
                        <m:fPr>
                          <m:ctrlPr>
                            <a:rPr lang="en-US" altLang="zh-TW" sz="1350" i="1">
                              <a:latin typeface="Cambria Math" panose="02040503050406030204" pitchFamily="18" charset="0"/>
                            </a:rPr>
                          </m:ctrlPr>
                        </m:fPr>
                        <m:num>
                          <m:r>
                            <a:rPr lang="en-US" altLang="zh-TW" sz="1350" i="1">
                              <a:latin typeface="Cambria Math" panose="02040503050406030204" pitchFamily="18" charset="0"/>
                            </a:rPr>
                            <m:t>𝑄</m:t>
                          </m:r>
                        </m:num>
                        <m:den>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𝐶</m:t>
                              </m:r>
                            </m:e>
                            <m:sub>
                              <m:r>
                                <a:rPr lang="en-US" altLang="zh-TW" sz="1350" i="1">
                                  <a:latin typeface="Cambria Math" panose="02040503050406030204" pitchFamily="18" charset="0"/>
                                </a:rPr>
                                <m:t>𝐽</m:t>
                              </m:r>
                            </m:sub>
                          </m:sSub>
                        </m:den>
                      </m:f>
                    </m:oMath>
                  </m:oMathPara>
                </a14:m>
                <a:endParaRPr lang="zh-TW" altLang="en-US" sz="1350" dirty="0"/>
              </a:p>
            </p:txBody>
          </p:sp>
        </mc:Choice>
        <mc:Fallback>
          <p:sp>
            <p:nvSpPr>
              <p:cNvPr id="60" name="文字方塊 59">
                <a:extLst>
                  <a:ext uri="{FF2B5EF4-FFF2-40B4-BE49-F238E27FC236}">
                    <a16:creationId xmlns:a16="http://schemas.microsoft.com/office/drawing/2014/main" id="{B33337B3-3186-424B-8D19-58C2B15B2E81}"/>
                  </a:ext>
                </a:extLst>
              </p:cNvPr>
              <p:cNvSpPr txBox="1">
                <a:spLocks noRot="1" noChangeAspect="1" noMove="1" noResize="1" noEditPoints="1" noAdjustHandles="1" noChangeArrowheads="1" noChangeShapeType="1" noTextEdit="1"/>
              </p:cNvSpPr>
              <p:nvPr/>
            </p:nvSpPr>
            <p:spPr>
              <a:xfrm>
                <a:off x="2767716" y="1558861"/>
                <a:ext cx="2608547" cy="539122"/>
              </a:xfrm>
              <a:prstGeom prst="rect">
                <a:avLst/>
              </a:prstGeom>
              <a:blipFill>
                <a:blip r:embed="rId9"/>
                <a:stretch>
                  <a:fillRect b="-1136"/>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61" name="文字方塊 60">
                <a:extLst>
                  <a:ext uri="{FF2B5EF4-FFF2-40B4-BE49-F238E27FC236}">
                    <a16:creationId xmlns:a16="http://schemas.microsoft.com/office/drawing/2014/main" id="{992DB1B2-F92E-4C51-B5B7-A72458BFA00B}"/>
                  </a:ext>
                </a:extLst>
              </p:cNvPr>
              <p:cNvSpPr txBox="1"/>
              <p:nvPr/>
            </p:nvSpPr>
            <p:spPr>
              <a:xfrm>
                <a:off x="3273031" y="2851318"/>
                <a:ext cx="3458429" cy="5207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350" i="1">
                          <a:latin typeface="Cambria Math" panose="02040503050406030204" pitchFamily="18" charset="0"/>
                        </a:rPr>
                        <m:t>𝐻</m:t>
                      </m:r>
                      <m:r>
                        <a:rPr lang="en-US" altLang="zh-TW" sz="1350" i="1">
                          <a:latin typeface="Cambria Math" panose="02040503050406030204" pitchFamily="18" charset="0"/>
                        </a:rPr>
                        <m:t>=</m:t>
                      </m:r>
                      <m:f>
                        <m:fPr>
                          <m:ctrlPr>
                            <a:rPr lang="en-US" altLang="zh-TW" sz="1350" i="1">
                              <a:latin typeface="Cambria Math" panose="02040503050406030204" pitchFamily="18" charset="0"/>
                            </a:rPr>
                          </m:ctrlPr>
                        </m:fPr>
                        <m:num>
                          <m:r>
                            <a:rPr lang="en-US" altLang="zh-TW" sz="1350" i="1">
                              <a:latin typeface="Cambria Math" panose="02040503050406030204" pitchFamily="18" charset="0"/>
                            </a:rPr>
                            <m:t>1</m:t>
                          </m:r>
                        </m:num>
                        <m:den>
                          <m:r>
                            <a:rPr lang="en-US" altLang="zh-TW" sz="1350" i="1">
                              <a:latin typeface="Cambria Math" panose="02040503050406030204" pitchFamily="18" charset="0"/>
                            </a:rPr>
                            <m:t>2</m:t>
                          </m:r>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𝐶</m:t>
                              </m:r>
                            </m:e>
                            <m:sub>
                              <m:r>
                                <m:rPr>
                                  <m:sty m:val="p"/>
                                </m:rPr>
                                <a:rPr lang="en-US" altLang="zh-TW" sz="1350">
                                  <a:latin typeface="Cambria Math" panose="02040503050406030204" pitchFamily="18" charset="0"/>
                                </a:rPr>
                                <m:t>Σ</m:t>
                              </m:r>
                            </m:sub>
                          </m:sSub>
                        </m:den>
                      </m:f>
                      <m:sSup>
                        <m:sSupPr>
                          <m:ctrlPr>
                            <a:rPr lang="en-US" altLang="zh-TW" sz="1350" i="1">
                              <a:latin typeface="Cambria Math" panose="02040503050406030204" pitchFamily="18" charset="0"/>
                            </a:rPr>
                          </m:ctrlPr>
                        </m:sSupPr>
                        <m:e>
                          <m:r>
                            <a:rPr lang="en-US" altLang="zh-TW" sz="1350" i="1">
                              <a:latin typeface="Cambria Math" panose="02040503050406030204" pitchFamily="18" charset="0"/>
                            </a:rPr>
                            <m:t>𝑞</m:t>
                          </m:r>
                        </m:e>
                        <m:sup>
                          <m:r>
                            <a:rPr lang="en-US" altLang="zh-TW" sz="1350" i="1">
                              <a:latin typeface="Cambria Math" panose="02040503050406030204" pitchFamily="18" charset="0"/>
                            </a:rPr>
                            <m:t>2</m:t>
                          </m:r>
                        </m:sup>
                      </m:sSup>
                      <m:r>
                        <a:rPr lang="en-US" altLang="zh-TW" sz="1350" i="1">
                          <a:latin typeface="Cambria Math" panose="02040503050406030204" pitchFamily="18" charset="0"/>
                        </a:rPr>
                        <m:t>+</m:t>
                      </m:r>
                      <m:f>
                        <m:fPr>
                          <m:ctrlPr>
                            <a:rPr lang="en-US" altLang="zh-TW" sz="1350" i="1" dirty="0">
                              <a:latin typeface="Cambria Math" panose="02040503050406030204" pitchFamily="18" charset="0"/>
                            </a:rPr>
                          </m:ctrlPr>
                        </m:fPr>
                        <m:num>
                          <m:r>
                            <a:rPr lang="zh-TW" altLang="en-US" sz="1350" dirty="0">
                              <a:latin typeface="Cambria Math" panose="02040503050406030204" pitchFamily="18" charset="0"/>
                            </a:rPr>
                            <m:t>ℏ</m:t>
                          </m:r>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𝐼</m:t>
                              </m:r>
                            </m:e>
                            <m:sub>
                              <m:r>
                                <a:rPr lang="en-US" altLang="zh-TW" sz="1350" i="1" dirty="0">
                                  <a:latin typeface="Cambria Math" panose="02040503050406030204" pitchFamily="18" charset="0"/>
                                </a:rPr>
                                <m:t>𝑐</m:t>
                              </m:r>
                            </m:sub>
                          </m:sSub>
                        </m:num>
                        <m:den>
                          <m:r>
                            <a:rPr lang="en-US" altLang="zh-TW" sz="1350" dirty="0">
                              <a:latin typeface="Cambria Math" panose="02040503050406030204" pitchFamily="18" charset="0"/>
                            </a:rPr>
                            <m:t>2</m:t>
                          </m:r>
                          <m:r>
                            <m:rPr>
                              <m:sty m:val="p"/>
                            </m:rPr>
                            <a:rPr lang="en-US" altLang="zh-TW" sz="1350" dirty="0">
                              <a:latin typeface="Cambria Math" panose="02040503050406030204" pitchFamily="18" charset="0"/>
                            </a:rPr>
                            <m:t>e</m:t>
                          </m:r>
                        </m:den>
                      </m:f>
                      <m:r>
                        <a:rPr lang="en-US" altLang="zh-TW" sz="1350" i="1" dirty="0">
                          <a:latin typeface="Cambria Math" panose="02040503050406030204" pitchFamily="18" charset="0"/>
                        </a:rPr>
                        <m:t>(1−</m:t>
                      </m:r>
                      <m:func>
                        <m:funcPr>
                          <m:ctrlPr>
                            <a:rPr lang="en-US" altLang="zh-TW" sz="1350" i="1" dirty="0">
                              <a:latin typeface="Cambria Math" panose="02040503050406030204" pitchFamily="18" charset="0"/>
                            </a:rPr>
                          </m:ctrlPr>
                        </m:funcPr>
                        <m:fName>
                          <m:r>
                            <m:rPr>
                              <m:sty m:val="p"/>
                            </m:rPr>
                            <a:rPr lang="en-US" altLang="zh-TW" sz="1350" dirty="0">
                              <a:latin typeface="Cambria Math" panose="02040503050406030204" pitchFamily="18" charset="0"/>
                            </a:rPr>
                            <m:t>cos</m:t>
                          </m:r>
                        </m:fName>
                        <m:e>
                          <m:r>
                            <a:rPr lang="en-US" altLang="zh-TW" sz="1350" i="1" dirty="0">
                              <a:latin typeface="Cambria Math" panose="02040503050406030204" pitchFamily="18" charset="0"/>
                            </a:rPr>
                            <m:t>𝛿</m:t>
                          </m:r>
                        </m:e>
                      </m:func>
                      <m:r>
                        <a:rPr lang="en-US" altLang="zh-TW" sz="1350" i="1" dirty="0">
                          <a:latin typeface="Cambria Math" panose="02040503050406030204" pitchFamily="18" charset="0"/>
                        </a:rPr>
                        <m:t>)</m:t>
                      </m:r>
                    </m:oMath>
                  </m:oMathPara>
                </a14:m>
                <a:endParaRPr lang="zh-TW" altLang="en-US" sz="1350" dirty="0"/>
              </a:p>
            </p:txBody>
          </p:sp>
        </mc:Choice>
        <mc:Fallback>
          <p:sp>
            <p:nvSpPr>
              <p:cNvPr id="61" name="文字方塊 60">
                <a:extLst>
                  <a:ext uri="{FF2B5EF4-FFF2-40B4-BE49-F238E27FC236}">
                    <a16:creationId xmlns:a16="http://schemas.microsoft.com/office/drawing/2014/main" id="{992DB1B2-F92E-4C51-B5B7-A72458BFA00B}"/>
                  </a:ext>
                </a:extLst>
              </p:cNvPr>
              <p:cNvSpPr txBox="1">
                <a:spLocks noRot="1" noChangeAspect="1" noMove="1" noResize="1" noEditPoints="1" noAdjustHandles="1" noChangeArrowheads="1" noChangeShapeType="1" noTextEdit="1"/>
              </p:cNvSpPr>
              <p:nvPr/>
            </p:nvSpPr>
            <p:spPr>
              <a:xfrm>
                <a:off x="3273031" y="2851318"/>
                <a:ext cx="3458429" cy="520720"/>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62" name="文字方塊 61">
                <a:extLst>
                  <a:ext uri="{FF2B5EF4-FFF2-40B4-BE49-F238E27FC236}">
                    <a16:creationId xmlns:a16="http://schemas.microsoft.com/office/drawing/2014/main" id="{919F256D-5D82-40D5-9A20-C31F67A810AE}"/>
                  </a:ext>
                </a:extLst>
              </p:cNvPr>
              <p:cNvSpPr txBox="1"/>
              <p:nvPr/>
            </p:nvSpPr>
            <p:spPr>
              <a:xfrm>
                <a:off x="5083147" y="1579374"/>
                <a:ext cx="2608547" cy="4826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𝑖</m:t>
                          </m:r>
                        </m:e>
                        <m:sub>
                          <m:r>
                            <a:rPr lang="en-US" altLang="zh-TW" sz="1350" i="1">
                              <a:latin typeface="Cambria Math" panose="02040503050406030204" pitchFamily="18" charset="0"/>
                            </a:rPr>
                            <m:t>𝑏</m:t>
                          </m:r>
                        </m:sub>
                      </m:sSub>
                      <m:r>
                        <a:rPr lang="en-US" altLang="zh-TW" sz="1350" i="1">
                          <a:latin typeface="Cambria Math" panose="02040503050406030204" pitchFamily="18" charset="0"/>
                        </a:rPr>
                        <m:t>=</m:t>
                      </m:r>
                      <m:r>
                        <a:rPr lang="en-US" altLang="zh-TW" sz="1350" i="1">
                          <a:latin typeface="Cambria Math" panose="02040503050406030204" pitchFamily="18" charset="0"/>
                        </a:rPr>
                        <m:t>𝑔</m:t>
                      </m:r>
                      <m:r>
                        <a:rPr lang="en-US" altLang="zh-TW" sz="1350" i="1">
                          <a:latin typeface="Cambria Math" panose="02040503050406030204" pitchFamily="18" charset="0"/>
                        </a:rPr>
                        <m:t>(</m:t>
                      </m:r>
                      <m:r>
                        <a:rPr lang="en-US" altLang="zh-TW" sz="1350" i="1">
                          <a:latin typeface="Cambria Math" panose="02040503050406030204" pitchFamily="18" charset="0"/>
                        </a:rPr>
                        <m:t>𝜙</m:t>
                      </m:r>
                      <m:r>
                        <a:rPr lang="en-US" altLang="zh-TW" sz="1350" i="1">
                          <a:latin typeface="Cambria Math" panose="02040503050406030204" pitchFamily="18" charset="0"/>
                        </a:rPr>
                        <m:t>)=</m:t>
                      </m:r>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𝐼</m:t>
                          </m:r>
                        </m:e>
                        <m:sub>
                          <m:r>
                            <a:rPr lang="en-US" altLang="zh-TW" sz="1350" i="1">
                              <a:latin typeface="Cambria Math" panose="02040503050406030204" pitchFamily="18" charset="0"/>
                            </a:rPr>
                            <m:t>𝑐</m:t>
                          </m:r>
                        </m:sub>
                      </m:sSub>
                      <m:func>
                        <m:funcPr>
                          <m:ctrlPr>
                            <a:rPr lang="en-US" altLang="zh-TW" sz="1350" i="1">
                              <a:latin typeface="Cambria Math" panose="02040503050406030204" pitchFamily="18" charset="0"/>
                            </a:rPr>
                          </m:ctrlPr>
                        </m:funcPr>
                        <m:fName>
                          <m:r>
                            <m:rPr>
                              <m:sty m:val="p"/>
                            </m:rPr>
                            <a:rPr lang="en-US" altLang="zh-TW" sz="1350">
                              <a:latin typeface="Cambria Math" panose="02040503050406030204" pitchFamily="18" charset="0"/>
                            </a:rPr>
                            <m:t>sin</m:t>
                          </m:r>
                        </m:fName>
                        <m:e>
                          <m:r>
                            <a:rPr lang="en-US" altLang="zh-TW" sz="1350" i="1">
                              <a:latin typeface="Cambria Math" panose="02040503050406030204" pitchFamily="18" charset="0"/>
                            </a:rPr>
                            <m:t>(</m:t>
                          </m:r>
                          <m:f>
                            <m:fPr>
                              <m:ctrlPr>
                                <a:rPr lang="en-US" altLang="zh-TW" sz="1350" i="1">
                                  <a:latin typeface="Cambria Math" panose="02040503050406030204" pitchFamily="18" charset="0"/>
                                </a:rPr>
                              </m:ctrlPr>
                            </m:fPr>
                            <m:num>
                              <m:r>
                                <a:rPr lang="en-US" altLang="zh-TW" sz="1350" i="1">
                                  <a:latin typeface="Cambria Math" panose="02040503050406030204" pitchFamily="18" charset="0"/>
                                </a:rPr>
                                <m:t>2</m:t>
                              </m:r>
                              <m:r>
                                <a:rPr lang="en-US" altLang="zh-TW" sz="1350" i="1">
                                  <a:latin typeface="Cambria Math" panose="02040503050406030204" pitchFamily="18" charset="0"/>
                                </a:rPr>
                                <m:t>𝑒</m:t>
                              </m:r>
                            </m:num>
                            <m:den>
                              <m:r>
                                <a:rPr lang="zh-TW" altLang="en-US" sz="1350" dirty="0">
                                  <a:latin typeface="Cambria Math" panose="02040503050406030204" pitchFamily="18" charset="0"/>
                                </a:rPr>
                                <m:t>ℏ</m:t>
                              </m:r>
                            </m:den>
                          </m:f>
                          <m:r>
                            <a:rPr lang="en-US" altLang="zh-TW" sz="1350" i="1">
                              <a:latin typeface="Cambria Math" panose="02040503050406030204" pitchFamily="18" charset="0"/>
                            </a:rPr>
                            <m:t>𝜙</m:t>
                          </m:r>
                          <m:r>
                            <a:rPr lang="en-US" altLang="zh-TW" sz="1350" i="1">
                              <a:latin typeface="Cambria Math" panose="02040503050406030204" pitchFamily="18" charset="0"/>
                            </a:rPr>
                            <m:t>)</m:t>
                          </m:r>
                        </m:e>
                      </m:func>
                    </m:oMath>
                  </m:oMathPara>
                </a14:m>
                <a:endParaRPr lang="zh-TW" altLang="en-US" sz="1350" dirty="0"/>
              </a:p>
            </p:txBody>
          </p:sp>
        </mc:Choice>
        <mc:Fallback>
          <p:sp>
            <p:nvSpPr>
              <p:cNvPr id="62" name="文字方塊 61">
                <a:extLst>
                  <a:ext uri="{FF2B5EF4-FFF2-40B4-BE49-F238E27FC236}">
                    <a16:creationId xmlns:a16="http://schemas.microsoft.com/office/drawing/2014/main" id="{919F256D-5D82-40D5-9A20-C31F67A810AE}"/>
                  </a:ext>
                </a:extLst>
              </p:cNvPr>
              <p:cNvSpPr txBox="1">
                <a:spLocks noRot="1" noChangeAspect="1" noMove="1" noResize="1" noEditPoints="1" noAdjustHandles="1" noChangeArrowheads="1" noChangeShapeType="1" noTextEdit="1"/>
              </p:cNvSpPr>
              <p:nvPr/>
            </p:nvSpPr>
            <p:spPr>
              <a:xfrm>
                <a:off x="5083147" y="1579374"/>
                <a:ext cx="2608547" cy="482633"/>
              </a:xfrm>
              <a:prstGeom prst="rect">
                <a:avLst/>
              </a:prstGeom>
              <a:blipFill>
                <a:blip r:embed="rId11"/>
                <a:stretch>
                  <a:fillRect b="-2532"/>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63" name="文字方塊 62">
                <a:extLst>
                  <a:ext uri="{FF2B5EF4-FFF2-40B4-BE49-F238E27FC236}">
                    <a16:creationId xmlns:a16="http://schemas.microsoft.com/office/drawing/2014/main" id="{3DE63CE6-BB36-4BD3-A8AC-78334366FF5D}"/>
                  </a:ext>
                </a:extLst>
              </p:cNvPr>
              <p:cNvSpPr txBox="1"/>
              <p:nvPr/>
            </p:nvSpPr>
            <p:spPr>
              <a:xfrm>
                <a:off x="3570181" y="2201043"/>
                <a:ext cx="3458429" cy="5681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350" i="1">
                          <a:latin typeface="Cambria Math" panose="02040503050406030204" pitchFamily="18" charset="0"/>
                        </a:rPr>
                        <m:t>𝐻</m:t>
                      </m:r>
                      <m:r>
                        <a:rPr lang="en-US" altLang="zh-TW" sz="1350" i="1">
                          <a:latin typeface="Cambria Math" panose="02040503050406030204" pitchFamily="18" charset="0"/>
                        </a:rPr>
                        <m:t>=</m:t>
                      </m:r>
                      <m:r>
                        <a:rPr lang="en-US" altLang="zh-TW" sz="1350" i="1">
                          <a:latin typeface="Cambria Math" panose="02040503050406030204" pitchFamily="18" charset="0"/>
                        </a:rPr>
                        <m:t>𝑇</m:t>
                      </m:r>
                      <m:r>
                        <a:rPr lang="en-US" altLang="zh-TW" sz="1350" i="1">
                          <a:latin typeface="Cambria Math" panose="02040503050406030204" pitchFamily="18" charset="0"/>
                        </a:rPr>
                        <m:t>+</m:t>
                      </m:r>
                      <m:r>
                        <a:rPr lang="en-US" altLang="zh-TW" sz="1350" i="1">
                          <a:latin typeface="Cambria Math" panose="02040503050406030204" pitchFamily="18" charset="0"/>
                        </a:rPr>
                        <m:t>𝑈</m:t>
                      </m:r>
                      <m:r>
                        <a:rPr lang="en-US" altLang="zh-TW" sz="1350" i="1">
                          <a:latin typeface="Cambria Math" panose="02040503050406030204" pitchFamily="18" charset="0"/>
                        </a:rPr>
                        <m:t>=</m:t>
                      </m:r>
                      <m:nary>
                        <m:naryPr>
                          <m:ctrlPr>
                            <a:rPr lang="en-US" altLang="zh-TW" sz="1350" i="1">
                              <a:latin typeface="Cambria Math" panose="02040503050406030204" pitchFamily="18" charset="0"/>
                            </a:rPr>
                          </m:ctrlPr>
                        </m:naryPr>
                        <m:sub>
                          <m:r>
                            <m:rPr>
                              <m:brk m:alnAt="23"/>
                            </m:rPr>
                            <a:rPr lang="en-US" altLang="zh-TW" sz="1350" i="1">
                              <a:latin typeface="Cambria Math" panose="02040503050406030204" pitchFamily="18" charset="0"/>
                            </a:rPr>
                            <m:t>0</m:t>
                          </m:r>
                        </m:sub>
                        <m:sup>
                          <m:r>
                            <a:rPr lang="en-US" altLang="zh-TW" sz="1350" i="1">
                              <a:latin typeface="Cambria Math" panose="02040503050406030204" pitchFamily="18" charset="0"/>
                            </a:rPr>
                            <m:t>𝜙</m:t>
                          </m:r>
                          <m:r>
                            <a:rPr lang="en-US" altLang="zh-TW" sz="1350" i="1">
                              <a:latin typeface="Cambria Math" panose="02040503050406030204" pitchFamily="18" charset="0"/>
                            </a:rPr>
                            <m:t>′</m:t>
                          </m:r>
                        </m:sup>
                        <m:e>
                          <m:r>
                            <a:rPr lang="en-US" altLang="zh-TW" sz="1350" i="1">
                              <a:latin typeface="Cambria Math" panose="02040503050406030204" pitchFamily="18" charset="0"/>
                            </a:rPr>
                            <m:t>𝑔</m:t>
                          </m:r>
                          <m:d>
                            <m:dPr>
                              <m:ctrlPr>
                                <a:rPr lang="en-US" altLang="zh-TW" sz="1350" i="1">
                                  <a:latin typeface="Cambria Math" panose="02040503050406030204" pitchFamily="18" charset="0"/>
                                </a:rPr>
                              </m:ctrlPr>
                            </m:dPr>
                            <m:e>
                              <m:r>
                                <a:rPr lang="en-US" altLang="zh-TW" sz="1350" i="1">
                                  <a:latin typeface="Cambria Math" panose="02040503050406030204" pitchFamily="18" charset="0"/>
                                </a:rPr>
                                <m:t>𝜙</m:t>
                              </m:r>
                            </m:e>
                          </m:d>
                          <m:r>
                            <a:rPr lang="en-US" altLang="zh-TW" sz="1350" i="1">
                              <a:latin typeface="Cambria Math" panose="02040503050406030204" pitchFamily="18" charset="0"/>
                            </a:rPr>
                            <m:t>𝑑</m:t>
                          </m:r>
                          <m:r>
                            <a:rPr lang="en-US" altLang="zh-TW" sz="1350" i="1">
                              <a:latin typeface="Cambria Math" panose="02040503050406030204" pitchFamily="18" charset="0"/>
                            </a:rPr>
                            <m:t>𝜙</m:t>
                          </m:r>
                        </m:e>
                      </m:nary>
                      <m:r>
                        <a:rPr lang="en-US" altLang="zh-TW" sz="1350" i="1">
                          <a:latin typeface="Cambria Math" panose="02040503050406030204" pitchFamily="18" charset="0"/>
                        </a:rPr>
                        <m:t>+</m:t>
                      </m:r>
                      <m:nary>
                        <m:naryPr>
                          <m:ctrlPr>
                            <a:rPr lang="en-US" altLang="zh-TW" sz="1350" i="1">
                              <a:latin typeface="Cambria Math" panose="02040503050406030204" pitchFamily="18" charset="0"/>
                            </a:rPr>
                          </m:ctrlPr>
                        </m:naryPr>
                        <m:sub>
                          <m:r>
                            <m:rPr>
                              <m:brk m:alnAt="23"/>
                            </m:rPr>
                            <a:rPr lang="en-US" altLang="zh-TW" sz="1350" i="1">
                              <a:latin typeface="Cambria Math" panose="02040503050406030204" pitchFamily="18" charset="0"/>
                            </a:rPr>
                            <m:t>0</m:t>
                          </m:r>
                        </m:sub>
                        <m:sup>
                          <m:r>
                            <a:rPr lang="en-US" altLang="zh-TW" sz="1350" i="1">
                              <a:latin typeface="Cambria Math" panose="02040503050406030204" pitchFamily="18" charset="0"/>
                            </a:rPr>
                            <m:t>𝑞</m:t>
                          </m:r>
                        </m:sup>
                        <m:e>
                          <m:r>
                            <a:rPr lang="en-US" altLang="zh-TW" sz="1350" i="1">
                              <a:latin typeface="Cambria Math" panose="02040503050406030204" pitchFamily="18" charset="0"/>
                            </a:rPr>
                            <m:t>𝑓</m:t>
                          </m:r>
                          <m:d>
                            <m:dPr>
                              <m:ctrlPr>
                                <a:rPr lang="en-US" altLang="zh-TW" sz="1350" i="1">
                                  <a:latin typeface="Cambria Math" panose="02040503050406030204" pitchFamily="18" charset="0"/>
                                </a:rPr>
                              </m:ctrlPr>
                            </m:dPr>
                            <m:e>
                              <m:r>
                                <m:rPr>
                                  <m:sty m:val="p"/>
                                </m:rPr>
                                <a:rPr lang="en-US" altLang="zh-TW" sz="1350" i="1">
                                  <a:latin typeface="Cambria Math" panose="02040503050406030204" pitchFamily="18" charset="0"/>
                                </a:rPr>
                                <m:t>Q</m:t>
                              </m:r>
                            </m:e>
                          </m:d>
                          <m:r>
                            <a:rPr lang="en-US" altLang="zh-TW" sz="1350" i="1">
                              <a:latin typeface="Cambria Math" panose="02040503050406030204" pitchFamily="18" charset="0"/>
                            </a:rPr>
                            <m:t>𝑑</m:t>
                          </m:r>
                          <m:r>
                            <m:rPr>
                              <m:sty m:val="p"/>
                            </m:rPr>
                            <a:rPr lang="en-US" altLang="zh-TW" sz="1350" i="1">
                              <a:latin typeface="Cambria Math" panose="02040503050406030204" pitchFamily="18" charset="0"/>
                            </a:rPr>
                            <m:t>Q</m:t>
                          </m:r>
                        </m:e>
                      </m:nary>
                    </m:oMath>
                  </m:oMathPara>
                </a14:m>
                <a:endParaRPr lang="zh-TW" altLang="en-US" sz="1350" dirty="0"/>
              </a:p>
            </p:txBody>
          </p:sp>
        </mc:Choice>
        <mc:Fallback>
          <p:sp>
            <p:nvSpPr>
              <p:cNvPr id="63" name="文字方塊 62">
                <a:extLst>
                  <a:ext uri="{FF2B5EF4-FFF2-40B4-BE49-F238E27FC236}">
                    <a16:creationId xmlns:a16="http://schemas.microsoft.com/office/drawing/2014/main" id="{3DE63CE6-BB36-4BD3-A8AC-78334366FF5D}"/>
                  </a:ext>
                </a:extLst>
              </p:cNvPr>
              <p:cNvSpPr txBox="1">
                <a:spLocks noRot="1" noChangeAspect="1" noMove="1" noResize="1" noEditPoints="1" noAdjustHandles="1" noChangeArrowheads="1" noChangeShapeType="1" noTextEdit="1"/>
              </p:cNvSpPr>
              <p:nvPr/>
            </p:nvSpPr>
            <p:spPr>
              <a:xfrm>
                <a:off x="3570181" y="2201043"/>
                <a:ext cx="3458429" cy="568169"/>
              </a:xfrm>
              <a:prstGeom prst="rect">
                <a:avLst/>
              </a:prstGeom>
              <a:blipFill>
                <a:blip r:embed="rId12"/>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64" name="矩形 63">
                <a:extLst>
                  <a:ext uri="{FF2B5EF4-FFF2-40B4-BE49-F238E27FC236}">
                    <a16:creationId xmlns:a16="http://schemas.microsoft.com/office/drawing/2014/main" id="{6FFDB8CE-330C-49CC-A28B-580180EEB899}"/>
                  </a:ext>
                </a:extLst>
              </p:cNvPr>
              <p:cNvSpPr/>
              <p:nvPr/>
            </p:nvSpPr>
            <p:spPr>
              <a:xfrm>
                <a:off x="3071008" y="3453770"/>
                <a:ext cx="2857321" cy="253916"/>
              </a:xfrm>
              <a:prstGeom prst="rect">
                <a:avLst/>
              </a:prstGeom>
            </p:spPr>
            <p:txBody>
              <a:bodyPr wrap="none">
                <a:spAutoFit/>
              </a:bodyPr>
              <a:lstStyle/>
              <a:p>
                <a:r>
                  <a:rPr lang="en-US" altLang="zh-TW" sz="1050" dirty="0"/>
                  <a:t>Taylor expansion of </a:t>
                </a:r>
                <a14:m>
                  <m:oMath xmlns:m="http://schemas.openxmlformats.org/officeDocument/2006/math">
                    <m:func>
                      <m:funcPr>
                        <m:ctrlPr>
                          <a:rPr lang="en-US" altLang="zh-TW" sz="1050" i="1" dirty="0">
                            <a:latin typeface="Cambria Math" panose="02040503050406030204" pitchFamily="18" charset="0"/>
                          </a:rPr>
                        </m:ctrlPr>
                      </m:funcPr>
                      <m:fName>
                        <m:r>
                          <m:rPr>
                            <m:sty m:val="p"/>
                          </m:rPr>
                          <a:rPr lang="en-US" altLang="zh-TW" sz="1050" dirty="0">
                            <a:latin typeface="Cambria Math" panose="02040503050406030204" pitchFamily="18" charset="0"/>
                          </a:rPr>
                          <m:t>cos</m:t>
                        </m:r>
                      </m:fName>
                      <m:e>
                        <m:r>
                          <a:rPr lang="en-US" altLang="zh-TW" sz="1050" i="1" dirty="0">
                            <a:latin typeface="Cambria Math" panose="02040503050406030204" pitchFamily="18" charset="0"/>
                          </a:rPr>
                          <m:t>𝛿</m:t>
                        </m:r>
                      </m:e>
                    </m:func>
                  </m:oMath>
                </a14:m>
                <a:r>
                  <a:rPr lang="en-US" altLang="zh-TW" sz="1050" dirty="0"/>
                  <a:t>,  Quantum description </a:t>
                </a:r>
                <a:endParaRPr lang="zh-TW" altLang="en-US" sz="1050" dirty="0"/>
              </a:p>
            </p:txBody>
          </p:sp>
        </mc:Choice>
        <mc:Fallback>
          <p:sp>
            <p:nvSpPr>
              <p:cNvPr id="64" name="矩形 63">
                <a:extLst>
                  <a:ext uri="{FF2B5EF4-FFF2-40B4-BE49-F238E27FC236}">
                    <a16:creationId xmlns:a16="http://schemas.microsoft.com/office/drawing/2014/main" id="{6FFDB8CE-330C-49CC-A28B-580180EEB899}"/>
                  </a:ext>
                </a:extLst>
              </p:cNvPr>
              <p:cNvSpPr>
                <a:spLocks noRot="1" noChangeAspect="1" noMove="1" noResize="1" noEditPoints="1" noAdjustHandles="1" noChangeArrowheads="1" noChangeShapeType="1" noTextEdit="1"/>
              </p:cNvSpPr>
              <p:nvPr/>
            </p:nvSpPr>
            <p:spPr>
              <a:xfrm>
                <a:off x="3071008" y="3453770"/>
                <a:ext cx="2857321" cy="253916"/>
              </a:xfrm>
              <a:prstGeom prst="rect">
                <a:avLst/>
              </a:prstGeom>
              <a:blipFill>
                <a:blip r:embed="rId13"/>
                <a:stretch>
                  <a:fillRect b="-17073"/>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65" name="文字方塊 64">
                <a:extLst>
                  <a:ext uri="{FF2B5EF4-FFF2-40B4-BE49-F238E27FC236}">
                    <a16:creationId xmlns:a16="http://schemas.microsoft.com/office/drawing/2014/main" id="{864CC1B6-9D6C-46B1-BA67-DDC41BF8475F}"/>
                  </a:ext>
                </a:extLst>
              </p:cNvPr>
              <p:cNvSpPr txBox="1"/>
              <p:nvPr/>
            </p:nvSpPr>
            <p:spPr>
              <a:xfrm>
                <a:off x="3647048" y="3797852"/>
                <a:ext cx="3458429" cy="5207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𝐻</m:t>
                          </m:r>
                        </m:e>
                      </m:acc>
                      <m:r>
                        <a:rPr lang="en-US" altLang="zh-TW" sz="1350" i="1">
                          <a:latin typeface="Cambria Math" panose="02040503050406030204" pitchFamily="18" charset="0"/>
                        </a:rPr>
                        <m:t>=</m:t>
                      </m:r>
                      <m:f>
                        <m:fPr>
                          <m:ctrlPr>
                            <a:rPr lang="en-US" altLang="zh-TW" sz="1350" i="1">
                              <a:latin typeface="Cambria Math" panose="02040503050406030204" pitchFamily="18" charset="0"/>
                            </a:rPr>
                          </m:ctrlPr>
                        </m:fPr>
                        <m:num>
                          <m:r>
                            <a:rPr lang="en-US" altLang="zh-TW" sz="1350" i="1">
                              <a:latin typeface="Cambria Math" panose="02040503050406030204" pitchFamily="18" charset="0"/>
                            </a:rPr>
                            <m:t>1</m:t>
                          </m:r>
                        </m:num>
                        <m:den>
                          <m:r>
                            <a:rPr lang="en-US" altLang="zh-TW" sz="1350" i="1">
                              <a:latin typeface="Cambria Math" panose="02040503050406030204" pitchFamily="18" charset="0"/>
                            </a:rPr>
                            <m:t>2</m:t>
                          </m:r>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𝐶</m:t>
                              </m:r>
                            </m:e>
                            <m:sub>
                              <m:r>
                                <m:rPr>
                                  <m:sty m:val="p"/>
                                </m:rPr>
                                <a:rPr lang="en-US" altLang="zh-TW" sz="1350">
                                  <a:latin typeface="Cambria Math" panose="02040503050406030204" pitchFamily="18" charset="0"/>
                                </a:rPr>
                                <m:t>Σ</m:t>
                              </m:r>
                            </m:sub>
                          </m:sSub>
                        </m:den>
                      </m:f>
                      <m:sSup>
                        <m:sSupPr>
                          <m:ctrlPr>
                            <a:rPr lang="en-US" altLang="zh-TW" sz="1350" i="1">
                              <a:latin typeface="Cambria Math" panose="02040503050406030204" pitchFamily="18" charset="0"/>
                            </a:rPr>
                          </m:ctrlPr>
                        </m:sSup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𝑞</m:t>
                              </m:r>
                            </m:e>
                          </m:acc>
                        </m:e>
                        <m:sup>
                          <m:r>
                            <a:rPr lang="en-US" altLang="zh-TW" sz="1350" i="1">
                              <a:latin typeface="Cambria Math" panose="02040503050406030204" pitchFamily="18" charset="0"/>
                            </a:rPr>
                            <m:t>2</m:t>
                          </m:r>
                        </m:sup>
                      </m:sSup>
                      <m:r>
                        <a:rPr lang="en-US" altLang="zh-TW" sz="1350" i="1">
                          <a:latin typeface="Cambria Math" panose="02040503050406030204" pitchFamily="18" charset="0"/>
                        </a:rPr>
                        <m:t>+</m:t>
                      </m:r>
                      <m:f>
                        <m:fPr>
                          <m:ctrlPr>
                            <a:rPr lang="en-US" altLang="zh-TW" sz="1350" i="1" dirty="0">
                              <a:latin typeface="Cambria Math" panose="02040503050406030204" pitchFamily="18" charset="0"/>
                            </a:rPr>
                          </m:ctrlPr>
                        </m:fPr>
                        <m:num>
                          <m:r>
                            <a:rPr lang="zh-TW" altLang="en-US" sz="1350" dirty="0">
                              <a:latin typeface="Cambria Math" panose="02040503050406030204" pitchFamily="18" charset="0"/>
                            </a:rPr>
                            <m:t>ℏ</m:t>
                          </m:r>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𝐼</m:t>
                              </m:r>
                            </m:e>
                            <m:sub>
                              <m:r>
                                <a:rPr lang="en-US" altLang="zh-TW" sz="1350" i="1" dirty="0">
                                  <a:latin typeface="Cambria Math" panose="02040503050406030204" pitchFamily="18" charset="0"/>
                                </a:rPr>
                                <m:t>𝑐</m:t>
                              </m:r>
                            </m:sub>
                          </m:sSub>
                        </m:num>
                        <m:den>
                          <m:r>
                            <a:rPr lang="en-US" altLang="zh-TW" sz="1350" dirty="0">
                              <a:latin typeface="Cambria Math" panose="02040503050406030204" pitchFamily="18" charset="0"/>
                            </a:rPr>
                            <m:t>2</m:t>
                          </m:r>
                          <m:r>
                            <m:rPr>
                              <m:sty m:val="p"/>
                            </m:rPr>
                            <a:rPr lang="en-US" altLang="zh-TW" sz="1350" dirty="0">
                              <a:latin typeface="Cambria Math" panose="02040503050406030204" pitchFamily="18" charset="0"/>
                            </a:rPr>
                            <m:t>e</m:t>
                          </m:r>
                        </m:den>
                      </m:f>
                      <m:r>
                        <a:rPr lang="en-US" altLang="zh-TW" sz="1350" i="1" dirty="0">
                          <a:latin typeface="Cambria Math" panose="02040503050406030204" pitchFamily="18" charset="0"/>
                        </a:rPr>
                        <m:t>(</m:t>
                      </m:r>
                      <m:f>
                        <m:fPr>
                          <m:ctrlPr>
                            <a:rPr lang="en-US" altLang="zh-TW" sz="1350" i="1" dirty="0">
                              <a:latin typeface="Cambria Math" panose="02040503050406030204" pitchFamily="18" charset="0"/>
                            </a:rPr>
                          </m:ctrlPr>
                        </m:fPr>
                        <m:num>
                          <m:r>
                            <a:rPr lang="en-US" altLang="zh-TW" sz="1350" i="1" dirty="0">
                              <a:latin typeface="Cambria Math" panose="02040503050406030204" pitchFamily="18" charset="0"/>
                            </a:rPr>
                            <m:t>1</m:t>
                          </m:r>
                        </m:num>
                        <m:den>
                          <m:r>
                            <a:rPr lang="en-US" altLang="zh-TW" sz="1350" i="1" dirty="0">
                              <a:latin typeface="Cambria Math" panose="02040503050406030204" pitchFamily="18" charset="0"/>
                            </a:rPr>
                            <m:t>2!</m:t>
                          </m:r>
                        </m:den>
                      </m:f>
                      <m:sSup>
                        <m:sSupPr>
                          <m:ctrlPr>
                            <a:rPr lang="en-US" altLang="zh-TW" sz="1350" i="1" dirty="0">
                              <a:latin typeface="Cambria Math" panose="02040503050406030204" pitchFamily="18" charset="0"/>
                            </a:rPr>
                          </m:ctrlPr>
                        </m:sSupPr>
                        <m:e>
                          <m:acc>
                            <m:accPr>
                              <m:chr m:val="̂"/>
                              <m:ctrlPr>
                                <a:rPr lang="en-US" altLang="zh-TW" sz="1350" i="1" dirty="0">
                                  <a:latin typeface="Cambria Math" panose="02040503050406030204" pitchFamily="18" charset="0"/>
                                </a:rPr>
                              </m:ctrlPr>
                            </m:accPr>
                            <m:e>
                              <m:r>
                                <a:rPr lang="en-US" altLang="zh-TW" sz="1350" i="1" dirty="0">
                                  <a:latin typeface="Cambria Math" panose="02040503050406030204" pitchFamily="18" charset="0"/>
                                </a:rPr>
                                <m:t>𝛿</m:t>
                              </m:r>
                            </m:e>
                          </m:acc>
                        </m:e>
                        <m:sup>
                          <m:r>
                            <a:rPr lang="en-US" altLang="zh-TW" sz="1350" i="1" dirty="0">
                              <a:latin typeface="Cambria Math" panose="02040503050406030204" pitchFamily="18" charset="0"/>
                            </a:rPr>
                            <m:t>2</m:t>
                          </m:r>
                        </m:sup>
                      </m:sSup>
                      <m:r>
                        <a:rPr lang="en-US" altLang="zh-TW" sz="1350" i="1" dirty="0">
                          <a:latin typeface="Cambria Math" panose="02040503050406030204" pitchFamily="18" charset="0"/>
                        </a:rPr>
                        <m:t>−</m:t>
                      </m:r>
                      <m:f>
                        <m:fPr>
                          <m:ctrlPr>
                            <a:rPr lang="en-US" altLang="zh-TW" sz="1350" i="1" dirty="0">
                              <a:latin typeface="Cambria Math" panose="02040503050406030204" pitchFamily="18" charset="0"/>
                            </a:rPr>
                          </m:ctrlPr>
                        </m:fPr>
                        <m:num>
                          <m:r>
                            <a:rPr lang="en-US" altLang="zh-TW" sz="1350" i="1" dirty="0">
                              <a:latin typeface="Cambria Math" panose="02040503050406030204" pitchFamily="18" charset="0"/>
                            </a:rPr>
                            <m:t>1</m:t>
                          </m:r>
                        </m:num>
                        <m:den>
                          <m:r>
                            <a:rPr lang="en-US" altLang="zh-TW" sz="1350" i="1" dirty="0">
                              <a:latin typeface="Cambria Math" panose="02040503050406030204" pitchFamily="18" charset="0"/>
                            </a:rPr>
                            <m:t>4!</m:t>
                          </m:r>
                        </m:den>
                      </m:f>
                      <m:sSup>
                        <m:sSupPr>
                          <m:ctrlPr>
                            <a:rPr lang="en-US" altLang="zh-TW" sz="1350" i="1" dirty="0">
                              <a:latin typeface="Cambria Math" panose="02040503050406030204" pitchFamily="18" charset="0"/>
                            </a:rPr>
                          </m:ctrlPr>
                        </m:sSupPr>
                        <m:e>
                          <m:acc>
                            <m:accPr>
                              <m:chr m:val="̂"/>
                              <m:ctrlPr>
                                <a:rPr lang="en-US" altLang="zh-TW" sz="1350" i="1" dirty="0">
                                  <a:latin typeface="Cambria Math" panose="02040503050406030204" pitchFamily="18" charset="0"/>
                                </a:rPr>
                              </m:ctrlPr>
                            </m:accPr>
                            <m:e>
                              <m:r>
                                <a:rPr lang="en-US" altLang="zh-TW" sz="1350" i="1" dirty="0">
                                  <a:latin typeface="Cambria Math" panose="02040503050406030204" pitchFamily="18" charset="0"/>
                                </a:rPr>
                                <m:t>𝛿</m:t>
                              </m:r>
                            </m:e>
                          </m:acc>
                        </m:e>
                        <m:sup>
                          <m:r>
                            <a:rPr lang="en-US" altLang="zh-TW" sz="1350" i="1" dirty="0">
                              <a:latin typeface="Cambria Math" panose="02040503050406030204" pitchFamily="18" charset="0"/>
                            </a:rPr>
                            <m:t>4</m:t>
                          </m:r>
                        </m:sup>
                      </m:sSup>
                      <m:r>
                        <a:rPr lang="en-US" altLang="zh-TW" sz="1350" i="1" dirty="0">
                          <a:latin typeface="Cambria Math" panose="02040503050406030204" pitchFamily="18" charset="0"/>
                        </a:rPr>
                        <m:t>)</m:t>
                      </m:r>
                    </m:oMath>
                  </m:oMathPara>
                </a14:m>
                <a:endParaRPr lang="zh-TW" altLang="en-US" sz="1350" dirty="0"/>
              </a:p>
            </p:txBody>
          </p:sp>
        </mc:Choice>
        <mc:Fallback>
          <p:sp>
            <p:nvSpPr>
              <p:cNvPr id="65" name="文字方塊 64">
                <a:extLst>
                  <a:ext uri="{FF2B5EF4-FFF2-40B4-BE49-F238E27FC236}">
                    <a16:creationId xmlns:a16="http://schemas.microsoft.com/office/drawing/2014/main" id="{864CC1B6-9D6C-46B1-BA67-DDC41BF8475F}"/>
                  </a:ext>
                </a:extLst>
              </p:cNvPr>
              <p:cNvSpPr txBox="1">
                <a:spLocks noRot="1" noChangeAspect="1" noMove="1" noResize="1" noEditPoints="1" noAdjustHandles="1" noChangeArrowheads="1" noChangeShapeType="1" noTextEdit="1"/>
              </p:cNvSpPr>
              <p:nvPr/>
            </p:nvSpPr>
            <p:spPr>
              <a:xfrm>
                <a:off x="3647048" y="3797852"/>
                <a:ext cx="3458429" cy="520720"/>
              </a:xfrm>
              <a:prstGeom prst="rect">
                <a:avLst/>
              </a:prstGeom>
              <a:blipFill>
                <a:blip r:embed="rId14"/>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66" name="文字方塊 65">
                <a:extLst>
                  <a:ext uri="{FF2B5EF4-FFF2-40B4-BE49-F238E27FC236}">
                    <a16:creationId xmlns:a16="http://schemas.microsoft.com/office/drawing/2014/main" id="{54FFEB24-2842-49E6-9A6A-D492B6DCCDAC}"/>
                  </a:ext>
                </a:extLst>
              </p:cNvPr>
              <p:cNvSpPr txBox="1"/>
              <p:nvPr/>
            </p:nvSpPr>
            <p:spPr>
              <a:xfrm>
                <a:off x="4103062" y="4324080"/>
                <a:ext cx="3458429" cy="443455"/>
              </a:xfrm>
              <a:prstGeom prst="rect">
                <a:avLst/>
              </a:prstGeom>
              <a:noFill/>
            </p:spPr>
            <p:txBody>
              <a:bodyPr wrap="square" rtlCol="0">
                <a:spAutoFit/>
              </a:bodyPr>
              <a:lstStyle/>
              <a:p>
                <a14:m>
                  <m:oMath xmlns:m="http://schemas.openxmlformats.org/officeDocument/2006/math">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𝐻</m:t>
                        </m:r>
                      </m:e>
                    </m:acc>
                    <m:r>
                      <a:rPr lang="en-US" altLang="zh-TW" sz="1350" i="1">
                        <a:latin typeface="Cambria Math" panose="02040503050406030204" pitchFamily="18" charset="0"/>
                      </a:rPr>
                      <m:t>=</m:t>
                    </m:r>
                    <m:r>
                      <a:rPr lang="zh-TW" altLang="en-US" sz="1350" dirty="0">
                        <a:latin typeface="Cambria Math" panose="02040503050406030204" pitchFamily="18" charset="0"/>
                      </a:rPr>
                      <m:t>ℏ</m:t>
                    </m:r>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𝜔</m:t>
                        </m:r>
                      </m:e>
                      <m:sub>
                        <m:r>
                          <a:rPr lang="en-US" altLang="zh-TW" sz="1350" i="1" dirty="0">
                            <a:latin typeface="Cambria Math" panose="02040503050406030204" pitchFamily="18" charset="0"/>
                          </a:rPr>
                          <m:t>0</m:t>
                        </m:r>
                      </m:sub>
                    </m:sSub>
                    <m:d>
                      <m:dPr>
                        <m:ctrlPr>
                          <a:rPr lang="en-US" altLang="zh-TW" sz="1350" i="1" dirty="0">
                            <a:latin typeface="Cambria Math" panose="02040503050406030204" pitchFamily="18" charset="0"/>
                          </a:rPr>
                        </m:ctrlPr>
                      </m:dPr>
                      <m:e>
                        <m:sSup>
                          <m:sSupPr>
                            <m:ctrlPr>
                              <a:rPr lang="en-US" altLang="zh-TW" sz="1350" i="1">
                                <a:latin typeface="Cambria Math" panose="02040503050406030204" pitchFamily="18" charset="0"/>
                              </a:rPr>
                            </m:ctrlPr>
                          </m:sSup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𝑎</m:t>
                                </m:r>
                              </m:e>
                            </m:acc>
                          </m:e>
                          <m:sup>
                            <m:r>
                              <a:rPr lang="en-US" altLang="zh-TW" sz="1350" i="1">
                                <a:latin typeface="Cambria Math" panose="02040503050406030204" pitchFamily="18" charset="0"/>
                              </a:rPr>
                              <m:t>†</m:t>
                            </m:r>
                          </m:sup>
                        </m:sSup>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𝑎</m:t>
                            </m:r>
                          </m:e>
                        </m:acc>
                        <m:r>
                          <a:rPr lang="en-US" altLang="zh-TW" sz="1350" i="1">
                            <a:latin typeface="Cambria Math" panose="02040503050406030204" pitchFamily="18" charset="0"/>
                          </a:rPr>
                          <m:t>+</m:t>
                        </m:r>
                        <m:f>
                          <m:fPr>
                            <m:ctrlPr>
                              <a:rPr lang="en-US" altLang="zh-TW" sz="1350" i="1">
                                <a:latin typeface="Cambria Math" panose="02040503050406030204" pitchFamily="18" charset="0"/>
                              </a:rPr>
                            </m:ctrlPr>
                          </m:fPr>
                          <m:num>
                            <m:r>
                              <a:rPr lang="en-US" altLang="zh-TW" sz="1350" i="1">
                                <a:latin typeface="Cambria Math" panose="02040503050406030204" pitchFamily="18" charset="0"/>
                              </a:rPr>
                              <m:t>1</m:t>
                            </m:r>
                          </m:num>
                          <m:den>
                            <m:r>
                              <a:rPr lang="en-US" altLang="zh-TW" sz="1350" i="1">
                                <a:latin typeface="Cambria Math" panose="02040503050406030204" pitchFamily="18" charset="0"/>
                              </a:rPr>
                              <m:t>2</m:t>
                            </m:r>
                          </m:den>
                        </m:f>
                      </m:e>
                    </m:d>
                    <m:r>
                      <a:rPr lang="en-US" altLang="zh-TW" sz="1350" i="1">
                        <a:latin typeface="Cambria Math" panose="02040503050406030204" pitchFamily="18" charset="0"/>
                      </a:rPr>
                      <m:t>+</m:t>
                    </m:r>
                    <m:f>
                      <m:fPr>
                        <m:ctrlPr>
                          <a:rPr lang="en-US" altLang="zh-TW" sz="1350" i="1" dirty="0">
                            <a:latin typeface="Cambria Math" panose="02040503050406030204" pitchFamily="18" charset="0"/>
                          </a:rPr>
                        </m:ctrlPr>
                      </m:fPr>
                      <m:num>
                        <m:r>
                          <a:rPr lang="en-US" altLang="zh-TW" sz="1350" i="1" dirty="0">
                            <a:latin typeface="Cambria Math" panose="02040503050406030204" pitchFamily="18" charset="0"/>
                          </a:rPr>
                          <m:t>1</m:t>
                        </m:r>
                      </m:num>
                      <m:den>
                        <m:r>
                          <a:rPr lang="en-US" altLang="zh-TW" sz="1350" i="1" dirty="0">
                            <a:latin typeface="Cambria Math" panose="02040503050406030204" pitchFamily="18" charset="0"/>
                          </a:rPr>
                          <m:t>12</m:t>
                        </m:r>
                      </m:den>
                    </m:f>
                  </m:oMath>
                </a14:m>
                <a:r>
                  <a:rPr lang="zh-TW" altLang="en-US" sz="1350" dirty="0"/>
                  <a:t> </a:t>
                </a:r>
                <a14:m>
                  <m:oMath xmlns:m="http://schemas.openxmlformats.org/officeDocument/2006/math">
                    <m:r>
                      <a:rPr lang="zh-TW" altLang="en-US" sz="1350" dirty="0">
                        <a:latin typeface="Cambria Math" panose="02040503050406030204" pitchFamily="18" charset="0"/>
                      </a:rPr>
                      <m:t>ℏ</m:t>
                    </m:r>
                    <m:r>
                      <m:rPr>
                        <m:sty m:val="p"/>
                      </m:rPr>
                      <a:rPr lang="en-US" altLang="zh-TW" sz="1350" dirty="0">
                        <a:latin typeface="Cambria Math" panose="02040503050406030204" pitchFamily="18" charset="0"/>
                      </a:rPr>
                      <m:t>Κ</m:t>
                    </m:r>
                  </m:oMath>
                </a14:m>
                <a:r>
                  <a:rPr lang="en-US" altLang="zh-TW" sz="1350" dirty="0"/>
                  <a:t> </a:t>
                </a:r>
                <a14:m>
                  <m:oMath xmlns:m="http://schemas.openxmlformats.org/officeDocument/2006/math">
                    <m:sSup>
                      <m:sSupPr>
                        <m:ctrlPr>
                          <a:rPr lang="en-US" altLang="zh-TW" sz="1350" i="1" dirty="0">
                            <a:latin typeface="Cambria Math" panose="02040503050406030204" pitchFamily="18" charset="0"/>
                          </a:rPr>
                        </m:ctrlPr>
                      </m:sSupPr>
                      <m:e>
                        <m:d>
                          <m:dPr>
                            <m:ctrlPr>
                              <a:rPr lang="en-US" altLang="zh-TW" sz="1350" i="1" dirty="0">
                                <a:latin typeface="Cambria Math" panose="02040503050406030204" pitchFamily="18" charset="0"/>
                              </a:rPr>
                            </m:ctrlPr>
                          </m:dPr>
                          <m:e>
                            <m:d>
                              <m:dPr>
                                <m:ctrlPr>
                                  <a:rPr lang="en-US" altLang="zh-TW" sz="1350" i="1" dirty="0">
                                    <a:latin typeface="Cambria Math" panose="02040503050406030204" pitchFamily="18" charset="0"/>
                                  </a:rPr>
                                </m:ctrlPr>
                              </m:dPr>
                              <m:e>
                                <m:sSup>
                                  <m:sSupPr>
                                    <m:ctrlPr>
                                      <a:rPr lang="en-US" altLang="zh-TW" sz="1350" i="1">
                                        <a:latin typeface="Cambria Math" panose="02040503050406030204" pitchFamily="18" charset="0"/>
                                      </a:rPr>
                                    </m:ctrlPr>
                                  </m:sSup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𝑎</m:t>
                                        </m:r>
                                      </m:e>
                                    </m:acc>
                                  </m:e>
                                  <m:sup>
                                    <m:r>
                                      <a:rPr lang="en-US" altLang="zh-TW" sz="1350" i="1">
                                        <a:latin typeface="Cambria Math" panose="02040503050406030204" pitchFamily="18" charset="0"/>
                                      </a:rPr>
                                      <m:t>†</m:t>
                                    </m:r>
                                  </m:sup>
                                </m:sSup>
                                <m:r>
                                  <a:rPr lang="en-US" altLang="zh-TW" sz="1350" i="1">
                                    <a:latin typeface="Cambria Math" panose="02040503050406030204" pitchFamily="18" charset="0"/>
                                  </a:rPr>
                                  <m:t>+</m:t>
                                </m:r>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𝑎</m:t>
                                    </m:r>
                                  </m:e>
                                </m:acc>
                              </m:e>
                            </m:d>
                          </m:e>
                        </m:d>
                      </m:e>
                      <m:sup>
                        <m:r>
                          <a:rPr lang="en-US" altLang="zh-TW" sz="1350" i="1">
                            <a:latin typeface="Cambria Math" panose="02040503050406030204" pitchFamily="18" charset="0"/>
                          </a:rPr>
                          <m:t>4</m:t>
                        </m:r>
                      </m:sup>
                    </m:sSup>
                  </m:oMath>
                </a14:m>
                <a:endParaRPr lang="zh-TW" altLang="en-US" sz="1350" dirty="0"/>
              </a:p>
            </p:txBody>
          </p:sp>
        </mc:Choice>
        <mc:Fallback>
          <p:sp>
            <p:nvSpPr>
              <p:cNvPr id="66" name="文字方塊 65">
                <a:extLst>
                  <a:ext uri="{FF2B5EF4-FFF2-40B4-BE49-F238E27FC236}">
                    <a16:creationId xmlns:a16="http://schemas.microsoft.com/office/drawing/2014/main" id="{54FFEB24-2842-49E6-9A6A-D492B6DCCDAC}"/>
                  </a:ext>
                </a:extLst>
              </p:cNvPr>
              <p:cNvSpPr txBox="1">
                <a:spLocks noRot="1" noChangeAspect="1" noMove="1" noResize="1" noEditPoints="1" noAdjustHandles="1" noChangeArrowheads="1" noChangeShapeType="1" noTextEdit="1"/>
              </p:cNvSpPr>
              <p:nvPr/>
            </p:nvSpPr>
            <p:spPr>
              <a:xfrm>
                <a:off x="4103062" y="4324080"/>
                <a:ext cx="3458429" cy="443455"/>
              </a:xfrm>
              <a:prstGeom prst="rect">
                <a:avLst/>
              </a:prstGeom>
              <a:blipFill>
                <a:blip r:embed="rId15"/>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67" name="文字方塊 66">
                <a:extLst>
                  <a:ext uri="{FF2B5EF4-FFF2-40B4-BE49-F238E27FC236}">
                    <a16:creationId xmlns:a16="http://schemas.microsoft.com/office/drawing/2014/main" id="{5E3C651D-F541-4731-A753-EBACE3E7E691}"/>
                  </a:ext>
                </a:extLst>
              </p:cNvPr>
              <p:cNvSpPr txBox="1"/>
              <p:nvPr/>
            </p:nvSpPr>
            <p:spPr>
              <a:xfrm>
                <a:off x="3071008" y="4800982"/>
                <a:ext cx="2415392" cy="285591"/>
              </a:xfrm>
              <a:prstGeom prst="rect">
                <a:avLst/>
              </a:prstGeom>
              <a:noFill/>
            </p:spPr>
            <p:txBody>
              <a:bodyPr wrap="square" rtlCol="0">
                <a:spAutoFit/>
              </a:bodyPr>
              <a:lstStyle/>
              <a:p>
                <a:r>
                  <a:rPr lang="en-US" altLang="zh-TW" sz="1050" dirty="0"/>
                  <a:t>RWA: </a:t>
                </a:r>
                <a14:m>
                  <m:oMath xmlns:m="http://schemas.openxmlformats.org/officeDocument/2006/math">
                    <m:sSup>
                      <m:sSupPr>
                        <m:ctrlPr>
                          <a:rPr lang="en-US" altLang="zh-TW" sz="1050" i="1" dirty="0">
                            <a:latin typeface="Cambria Math" panose="02040503050406030204" pitchFamily="18" charset="0"/>
                          </a:rPr>
                        </m:ctrlPr>
                      </m:sSupPr>
                      <m:e>
                        <m:acc>
                          <m:accPr>
                            <m:chr m:val="̂"/>
                            <m:ctrlPr>
                              <a:rPr lang="en-US" altLang="zh-TW" sz="1050" i="1">
                                <a:latin typeface="Cambria Math" panose="02040503050406030204" pitchFamily="18" charset="0"/>
                              </a:rPr>
                            </m:ctrlPr>
                          </m:accPr>
                          <m:e>
                            <m:r>
                              <a:rPr lang="en-US" altLang="zh-TW" sz="1050" i="1">
                                <a:latin typeface="Cambria Math" panose="02040503050406030204" pitchFamily="18" charset="0"/>
                              </a:rPr>
                              <m:t>𝐻</m:t>
                            </m:r>
                          </m:e>
                        </m:acc>
                      </m:e>
                      <m:sup>
                        <m:r>
                          <a:rPr lang="en-US" altLang="zh-TW" sz="1050" i="1" dirty="0">
                            <a:latin typeface="Cambria Math" panose="02040503050406030204" pitchFamily="18" charset="0"/>
                          </a:rPr>
                          <m:t>′</m:t>
                        </m:r>
                      </m:sup>
                    </m:sSup>
                    <m:r>
                      <a:rPr lang="en-US" altLang="zh-TW" sz="1050" i="1" dirty="0">
                        <a:latin typeface="Cambria Math" panose="02040503050406030204" pitchFamily="18" charset="0"/>
                      </a:rPr>
                      <m:t>=</m:t>
                    </m:r>
                    <m:acc>
                      <m:accPr>
                        <m:chr m:val="̂"/>
                        <m:ctrlPr>
                          <a:rPr lang="en-US" altLang="zh-TW" sz="1050" i="1" dirty="0">
                            <a:latin typeface="Cambria Math" panose="02040503050406030204" pitchFamily="18" charset="0"/>
                          </a:rPr>
                        </m:ctrlPr>
                      </m:accPr>
                      <m:e>
                        <m:r>
                          <a:rPr lang="en-US" altLang="zh-TW" sz="1050" i="1" dirty="0">
                            <a:latin typeface="Cambria Math" panose="02040503050406030204" pitchFamily="18" charset="0"/>
                          </a:rPr>
                          <m:t>𝑈</m:t>
                        </m:r>
                      </m:e>
                    </m:acc>
                    <m:acc>
                      <m:accPr>
                        <m:chr m:val="̂"/>
                        <m:ctrlPr>
                          <a:rPr lang="en-US" altLang="zh-TW" sz="1050" i="1" dirty="0">
                            <a:latin typeface="Cambria Math" panose="02040503050406030204" pitchFamily="18" charset="0"/>
                          </a:rPr>
                        </m:ctrlPr>
                      </m:accPr>
                      <m:e>
                        <m:r>
                          <a:rPr lang="en-US" altLang="zh-TW" sz="1050" i="1" dirty="0">
                            <a:latin typeface="Cambria Math" panose="02040503050406030204" pitchFamily="18" charset="0"/>
                          </a:rPr>
                          <m:t>𝐻</m:t>
                        </m:r>
                      </m:e>
                    </m:acc>
                    <m:sSup>
                      <m:sSupPr>
                        <m:ctrlPr>
                          <a:rPr lang="en-US" altLang="zh-TW" sz="1050" i="1" dirty="0">
                            <a:latin typeface="Cambria Math" panose="02040503050406030204" pitchFamily="18" charset="0"/>
                          </a:rPr>
                        </m:ctrlPr>
                      </m:sSupPr>
                      <m:e>
                        <m:acc>
                          <m:accPr>
                            <m:chr m:val="̂"/>
                            <m:ctrlPr>
                              <a:rPr lang="en-US" altLang="zh-TW" sz="1050" i="1" dirty="0">
                                <a:latin typeface="Cambria Math" panose="02040503050406030204" pitchFamily="18" charset="0"/>
                              </a:rPr>
                            </m:ctrlPr>
                          </m:accPr>
                          <m:e>
                            <m:r>
                              <a:rPr lang="en-US" altLang="zh-TW" sz="1050" i="1" dirty="0">
                                <a:latin typeface="Cambria Math" panose="02040503050406030204" pitchFamily="18" charset="0"/>
                              </a:rPr>
                              <m:t>𝑈</m:t>
                            </m:r>
                          </m:e>
                        </m:acc>
                      </m:e>
                      <m:sup>
                        <m:r>
                          <a:rPr lang="en-US" altLang="zh-TW" sz="1050" dirty="0">
                            <a:latin typeface="Cambria Math" panose="02040503050406030204" pitchFamily="18" charset="0"/>
                          </a:rPr>
                          <m:t>†</m:t>
                        </m:r>
                      </m:sup>
                    </m:sSup>
                    <m:r>
                      <a:rPr lang="en-US" altLang="zh-TW" sz="1050" i="1" dirty="0">
                        <a:latin typeface="Cambria Math" panose="02040503050406030204" pitchFamily="18" charset="0"/>
                      </a:rPr>
                      <m:t>+</m:t>
                    </m:r>
                    <m:r>
                      <a:rPr lang="en-US" altLang="zh-TW" sz="1050" i="1" dirty="0">
                        <a:latin typeface="Cambria Math" panose="02040503050406030204" pitchFamily="18" charset="0"/>
                      </a:rPr>
                      <m:t>𝑖</m:t>
                    </m:r>
                    <m:acc>
                      <m:accPr>
                        <m:chr m:val="̇"/>
                        <m:ctrlPr>
                          <a:rPr lang="en-US" altLang="zh-TW" sz="1050" i="1" dirty="0">
                            <a:latin typeface="Cambria Math" panose="02040503050406030204" pitchFamily="18" charset="0"/>
                          </a:rPr>
                        </m:ctrlPr>
                      </m:accPr>
                      <m:e>
                        <m:acc>
                          <m:accPr>
                            <m:chr m:val="̂"/>
                            <m:ctrlPr>
                              <a:rPr lang="en-US" altLang="zh-TW" sz="1050" i="1" dirty="0">
                                <a:latin typeface="Cambria Math" panose="02040503050406030204" pitchFamily="18" charset="0"/>
                              </a:rPr>
                            </m:ctrlPr>
                          </m:accPr>
                          <m:e>
                            <m:r>
                              <a:rPr lang="en-US" altLang="zh-TW" sz="1050" i="1" dirty="0">
                                <a:latin typeface="Cambria Math" panose="02040503050406030204" pitchFamily="18" charset="0"/>
                              </a:rPr>
                              <m:t>𝑈</m:t>
                            </m:r>
                          </m:e>
                        </m:acc>
                      </m:e>
                    </m:acc>
                    <m:sSup>
                      <m:sSupPr>
                        <m:ctrlPr>
                          <a:rPr lang="en-US" altLang="zh-TW" sz="1050" i="1" dirty="0">
                            <a:latin typeface="Cambria Math" panose="02040503050406030204" pitchFamily="18" charset="0"/>
                          </a:rPr>
                        </m:ctrlPr>
                      </m:sSupPr>
                      <m:e>
                        <m:acc>
                          <m:accPr>
                            <m:chr m:val="̂"/>
                            <m:ctrlPr>
                              <a:rPr lang="en-US" altLang="zh-TW" sz="1050" i="1" dirty="0">
                                <a:latin typeface="Cambria Math" panose="02040503050406030204" pitchFamily="18" charset="0"/>
                              </a:rPr>
                            </m:ctrlPr>
                          </m:accPr>
                          <m:e>
                            <m:r>
                              <a:rPr lang="en-US" altLang="zh-TW" sz="1050" i="1" dirty="0">
                                <a:latin typeface="Cambria Math" panose="02040503050406030204" pitchFamily="18" charset="0"/>
                              </a:rPr>
                              <m:t>𝑈</m:t>
                            </m:r>
                          </m:e>
                        </m:acc>
                      </m:e>
                      <m:sup>
                        <m:r>
                          <a:rPr lang="en-US" altLang="zh-TW" sz="1050" dirty="0">
                            <a:latin typeface="Cambria Math" panose="02040503050406030204" pitchFamily="18" charset="0"/>
                          </a:rPr>
                          <m:t>†</m:t>
                        </m:r>
                      </m:sup>
                    </m:sSup>
                  </m:oMath>
                </a14:m>
                <a:endParaRPr lang="zh-TW" altLang="en-US" sz="900" dirty="0"/>
              </a:p>
            </p:txBody>
          </p:sp>
        </mc:Choice>
        <mc:Fallback>
          <p:sp>
            <p:nvSpPr>
              <p:cNvPr id="67" name="文字方塊 66">
                <a:extLst>
                  <a:ext uri="{FF2B5EF4-FFF2-40B4-BE49-F238E27FC236}">
                    <a16:creationId xmlns:a16="http://schemas.microsoft.com/office/drawing/2014/main" id="{5E3C651D-F541-4731-A753-EBACE3E7E691}"/>
                  </a:ext>
                </a:extLst>
              </p:cNvPr>
              <p:cNvSpPr txBox="1">
                <a:spLocks noRot="1" noChangeAspect="1" noMove="1" noResize="1" noEditPoints="1" noAdjustHandles="1" noChangeArrowheads="1" noChangeShapeType="1" noTextEdit="1"/>
              </p:cNvSpPr>
              <p:nvPr/>
            </p:nvSpPr>
            <p:spPr>
              <a:xfrm>
                <a:off x="3071008" y="4800982"/>
                <a:ext cx="2415392" cy="285591"/>
              </a:xfrm>
              <a:prstGeom prst="rect">
                <a:avLst/>
              </a:prstGeom>
              <a:blipFill>
                <a:blip r:embed="rId16"/>
                <a:stretch>
                  <a:fillRect b="-1521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68" name="文字方塊 67">
                <a:extLst>
                  <a:ext uri="{FF2B5EF4-FFF2-40B4-BE49-F238E27FC236}">
                    <a16:creationId xmlns:a16="http://schemas.microsoft.com/office/drawing/2014/main" id="{67FEB3A8-26D7-4516-90A3-C56FEF539935}"/>
                  </a:ext>
                </a:extLst>
              </p:cNvPr>
              <p:cNvSpPr txBox="1"/>
              <p:nvPr/>
            </p:nvSpPr>
            <p:spPr>
              <a:xfrm>
                <a:off x="4071989" y="5299140"/>
                <a:ext cx="2733012" cy="385747"/>
              </a:xfrm>
              <a:prstGeom prst="rect">
                <a:avLst/>
              </a:prstGeom>
              <a:noFill/>
            </p:spPr>
            <p:txBody>
              <a:bodyPr wrap="square" rtlCol="0">
                <a:spAutoFit/>
              </a:bodyPr>
              <a:lstStyle/>
              <a:p>
                <a14:m>
                  <m:oMath xmlns:m="http://schemas.openxmlformats.org/officeDocument/2006/math">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𝐻</m:t>
                        </m:r>
                      </m:e>
                    </m:acc>
                    <m:r>
                      <a:rPr lang="en-US" altLang="zh-TW" sz="1350" i="1">
                        <a:latin typeface="Cambria Math" panose="02040503050406030204" pitchFamily="18" charset="0"/>
                      </a:rPr>
                      <m:t>=</m:t>
                    </m:r>
                    <m:r>
                      <a:rPr lang="zh-TW" altLang="en-US" sz="1350" dirty="0">
                        <a:latin typeface="Cambria Math" panose="02040503050406030204" pitchFamily="18" charset="0"/>
                      </a:rPr>
                      <m:t>ℏ</m:t>
                    </m:r>
                    <m:acc>
                      <m:accPr>
                        <m:chr m:val="̃"/>
                        <m:ctrlPr>
                          <a:rPr lang="en-US" altLang="zh-TW" sz="1350" i="1" dirty="0">
                            <a:latin typeface="Cambria Math" panose="02040503050406030204" pitchFamily="18" charset="0"/>
                          </a:rPr>
                        </m:ctrlPr>
                      </m:accPr>
                      <m:e>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𝜔</m:t>
                            </m:r>
                          </m:e>
                          <m:sub>
                            <m:r>
                              <a:rPr lang="en-US" altLang="zh-TW" sz="1350" i="1" dirty="0">
                                <a:latin typeface="Cambria Math" panose="02040503050406030204" pitchFamily="18" charset="0"/>
                              </a:rPr>
                              <m:t>0</m:t>
                            </m:r>
                          </m:sub>
                        </m:sSub>
                      </m:e>
                    </m:acc>
                    <m:d>
                      <m:dPr>
                        <m:ctrlPr>
                          <a:rPr lang="en-US" altLang="zh-TW" sz="1350" i="1" dirty="0">
                            <a:latin typeface="Cambria Math" panose="02040503050406030204" pitchFamily="18" charset="0"/>
                          </a:rPr>
                        </m:ctrlPr>
                      </m:dPr>
                      <m:e>
                        <m:sSup>
                          <m:sSupPr>
                            <m:ctrlPr>
                              <a:rPr lang="en-US" altLang="zh-TW" sz="1350" i="1">
                                <a:latin typeface="Cambria Math" panose="02040503050406030204" pitchFamily="18" charset="0"/>
                              </a:rPr>
                            </m:ctrlPr>
                          </m:sSup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𝑎</m:t>
                                </m:r>
                              </m:e>
                            </m:acc>
                          </m:e>
                          <m:sup>
                            <m:r>
                              <a:rPr lang="en-US" altLang="zh-TW" sz="1350" i="1">
                                <a:latin typeface="Cambria Math" panose="02040503050406030204" pitchFamily="18" charset="0"/>
                              </a:rPr>
                              <m:t>†</m:t>
                            </m:r>
                          </m:sup>
                        </m:sSup>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𝑎</m:t>
                            </m:r>
                          </m:e>
                        </m:acc>
                      </m:e>
                    </m:d>
                    <m:r>
                      <a:rPr lang="en-US" altLang="zh-TW" sz="1350" i="1">
                        <a:latin typeface="Cambria Math" panose="02040503050406030204" pitchFamily="18" charset="0"/>
                      </a:rPr>
                      <m:t>+</m:t>
                    </m:r>
                    <m:f>
                      <m:fPr>
                        <m:ctrlPr>
                          <a:rPr lang="en-US" altLang="zh-TW" sz="1350" i="1" dirty="0">
                            <a:latin typeface="Cambria Math" panose="02040503050406030204" pitchFamily="18" charset="0"/>
                          </a:rPr>
                        </m:ctrlPr>
                      </m:fPr>
                      <m:num>
                        <m:r>
                          <a:rPr lang="en-US" altLang="zh-TW" sz="1350" i="1" dirty="0">
                            <a:latin typeface="Cambria Math" panose="02040503050406030204" pitchFamily="18" charset="0"/>
                          </a:rPr>
                          <m:t>1</m:t>
                        </m:r>
                      </m:num>
                      <m:den>
                        <m:r>
                          <a:rPr lang="en-US" altLang="zh-TW" sz="1350" i="1" dirty="0">
                            <a:latin typeface="Cambria Math" panose="02040503050406030204" pitchFamily="18" charset="0"/>
                          </a:rPr>
                          <m:t>2</m:t>
                        </m:r>
                      </m:den>
                    </m:f>
                  </m:oMath>
                </a14:m>
                <a:r>
                  <a:rPr lang="zh-TW" altLang="en-US" sz="1350" dirty="0"/>
                  <a:t> </a:t>
                </a:r>
                <a14:m>
                  <m:oMath xmlns:m="http://schemas.openxmlformats.org/officeDocument/2006/math">
                    <m:r>
                      <a:rPr lang="zh-TW" altLang="en-US" sz="1350" dirty="0">
                        <a:latin typeface="Cambria Math" panose="02040503050406030204" pitchFamily="18" charset="0"/>
                      </a:rPr>
                      <m:t>ℏ</m:t>
                    </m:r>
                    <m:r>
                      <m:rPr>
                        <m:sty m:val="p"/>
                      </m:rPr>
                      <a:rPr lang="en-US" altLang="zh-TW" sz="1350" dirty="0">
                        <a:solidFill>
                          <a:srgbClr val="FF0000"/>
                        </a:solidFill>
                        <a:latin typeface="Cambria Math" panose="02040503050406030204" pitchFamily="18" charset="0"/>
                      </a:rPr>
                      <m:t>Κ</m:t>
                    </m:r>
                    <m:r>
                      <a:rPr lang="en-US" altLang="zh-TW" sz="1350" i="1" dirty="0">
                        <a:solidFill>
                          <a:srgbClr val="FF0000"/>
                        </a:solidFill>
                        <a:latin typeface="Cambria Math" panose="02040503050406030204" pitchFamily="18" charset="0"/>
                      </a:rPr>
                      <m:t>(</m:t>
                    </m:r>
                    <m:sSup>
                      <m:sSupPr>
                        <m:ctrlPr>
                          <a:rPr lang="en-US" altLang="zh-TW" sz="1350" i="1">
                            <a:solidFill>
                              <a:srgbClr val="FF0000"/>
                            </a:solidFill>
                            <a:latin typeface="Cambria Math" panose="02040503050406030204" pitchFamily="18" charset="0"/>
                          </a:rPr>
                        </m:ctrlPr>
                      </m:sSupPr>
                      <m:e>
                        <m:acc>
                          <m:accPr>
                            <m:chr m:val="̂"/>
                            <m:ctrlPr>
                              <a:rPr lang="en-US" altLang="zh-TW" sz="1350" i="1">
                                <a:solidFill>
                                  <a:srgbClr val="FF0000"/>
                                </a:solidFill>
                                <a:latin typeface="Cambria Math" panose="02040503050406030204" pitchFamily="18" charset="0"/>
                              </a:rPr>
                            </m:ctrlPr>
                          </m:accPr>
                          <m:e>
                            <m:r>
                              <a:rPr lang="en-US" altLang="zh-TW" sz="1350" i="1">
                                <a:solidFill>
                                  <a:srgbClr val="FF0000"/>
                                </a:solidFill>
                                <a:latin typeface="Cambria Math" panose="02040503050406030204" pitchFamily="18" charset="0"/>
                              </a:rPr>
                              <m:t>𝑎</m:t>
                            </m:r>
                          </m:e>
                        </m:acc>
                      </m:e>
                      <m:sup>
                        <m:r>
                          <a:rPr lang="en-US" altLang="zh-TW" sz="1350" i="1">
                            <a:solidFill>
                              <a:srgbClr val="FF0000"/>
                            </a:solidFill>
                            <a:latin typeface="Cambria Math" panose="02040503050406030204" pitchFamily="18" charset="0"/>
                          </a:rPr>
                          <m:t>†</m:t>
                        </m:r>
                      </m:sup>
                    </m:sSup>
                    <m:sSup>
                      <m:sSupPr>
                        <m:ctrlPr>
                          <a:rPr lang="en-US" altLang="zh-TW" sz="1350" i="1">
                            <a:solidFill>
                              <a:srgbClr val="FF0000"/>
                            </a:solidFill>
                            <a:latin typeface="Cambria Math" panose="02040503050406030204" pitchFamily="18" charset="0"/>
                          </a:rPr>
                        </m:ctrlPr>
                      </m:sSupPr>
                      <m:e>
                        <m:acc>
                          <m:accPr>
                            <m:chr m:val="̂"/>
                            <m:ctrlPr>
                              <a:rPr lang="en-US" altLang="zh-TW" sz="1350" i="1">
                                <a:solidFill>
                                  <a:srgbClr val="FF0000"/>
                                </a:solidFill>
                                <a:latin typeface="Cambria Math" panose="02040503050406030204" pitchFamily="18" charset="0"/>
                              </a:rPr>
                            </m:ctrlPr>
                          </m:accPr>
                          <m:e>
                            <m:r>
                              <a:rPr lang="en-US" altLang="zh-TW" sz="1350" i="1">
                                <a:solidFill>
                                  <a:srgbClr val="FF0000"/>
                                </a:solidFill>
                                <a:latin typeface="Cambria Math" panose="02040503050406030204" pitchFamily="18" charset="0"/>
                              </a:rPr>
                              <m:t>𝑎</m:t>
                            </m:r>
                          </m:e>
                        </m:acc>
                      </m:e>
                      <m:sup>
                        <m:r>
                          <a:rPr lang="en-US" altLang="zh-TW" sz="1350" i="1">
                            <a:solidFill>
                              <a:srgbClr val="FF0000"/>
                            </a:solidFill>
                            <a:latin typeface="Cambria Math" panose="02040503050406030204" pitchFamily="18" charset="0"/>
                          </a:rPr>
                          <m:t>†</m:t>
                        </m:r>
                      </m:sup>
                    </m:sSup>
                    <m:acc>
                      <m:accPr>
                        <m:chr m:val="̂"/>
                        <m:ctrlPr>
                          <a:rPr lang="en-US" altLang="zh-TW" sz="1350" i="1">
                            <a:solidFill>
                              <a:srgbClr val="FF0000"/>
                            </a:solidFill>
                            <a:latin typeface="Cambria Math" panose="02040503050406030204" pitchFamily="18" charset="0"/>
                          </a:rPr>
                        </m:ctrlPr>
                      </m:accPr>
                      <m:e>
                        <m:r>
                          <a:rPr lang="en-US" altLang="zh-TW" sz="1350" i="1">
                            <a:solidFill>
                              <a:srgbClr val="FF0000"/>
                            </a:solidFill>
                            <a:latin typeface="Cambria Math" panose="02040503050406030204" pitchFamily="18" charset="0"/>
                          </a:rPr>
                          <m:t>𝑎</m:t>
                        </m:r>
                      </m:e>
                    </m:acc>
                    <m:acc>
                      <m:accPr>
                        <m:chr m:val="̂"/>
                        <m:ctrlPr>
                          <a:rPr lang="en-US" altLang="zh-TW" sz="1350" i="1">
                            <a:solidFill>
                              <a:srgbClr val="FF0000"/>
                            </a:solidFill>
                            <a:latin typeface="Cambria Math" panose="02040503050406030204" pitchFamily="18" charset="0"/>
                          </a:rPr>
                        </m:ctrlPr>
                      </m:accPr>
                      <m:e>
                        <m:r>
                          <a:rPr lang="en-US" altLang="zh-TW" sz="1350" i="1">
                            <a:solidFill>
                              <a:srgbClr val="FF0000"/>
                            </a:solidFill>
                            <a:latin typeface="Cambria Math" panose="02040503050406030204" pitchFamily="18" charset="0"/>
                          </a:rPr>
                          <m:t>𝑎</m:t>
                        </m:r>
                      </m:e>
                    </m:acc>
                    <m:r>
                      <a:rPr lang="en-US" altLang="zh-TW" sz="1350" i="1">
                        <a:solidFill>
                          <a:srgbClr val="FF0000"/>
                        </a:solidFill>
                        <a:latin typeface="Cambria Math" panose="02040503050406030204" pitchFamily="18" charset="0"/>
                      </a:rPr>
                      <m:t>)</m:t>
                    </m:r>
                  </m:oMath>
                </a14:m>
                <a:endParaRPr lang="zh-TW" altLang="en-US" sz="1350" dirty="0"/>
              </a:p>
            </p:txBody>
          </p:sp>
        </mc:Choice>
        <mc:Fallback>
          <p:sp>
            <p:nvSpPr>
              <p:cNvPr id="68" name="文字方塊 67">
                <a:extLst>
                  <a:ext uri="{FF2B5EF4-FFF2-40B4-BE49-F238E27FC236}">
                    <a16:creationId xmlns:a16="http://schemas.microsoft.com/office/drawing/2014/main" id="{67FEB3A8-26D7-4516-90A3-C56FEF539935}"/>
                  </a:ext>
                </a:extLst>
              </p:cNvPr>
              <p:cNvSpPr txBox="1">
                <a:spLocks noRot="1" noChangeAspect="1" noMove="1" noResize="1" noEditPoints="1" noAdjustHandles="1" noChangeArrowheads="1" noChangeShapeType="1" noTextEdit="1"/>
              </p:cNvSpPr>
              <p:nvPr/>
            </p:nvSpPr>
            <p:spPr>
              <a:xfrm>
                <a:off x="4071989" y="5299140"/>
                <a:ext cx="2733012" cy="385747"/>
              </a:xfrm>
              <a:prstGeom prst="rect">
                <a:avLst/>
              </a:prstGeom>
              <a:blipFill>
                <a:blip r:embed="rId17"/>
                <a:stretch>
                  <a:fillRect/>
                </a:stretch>
              </a:blipFill>
            </p:spPr>
            <p:txBody>
              <a:bodyPr/>
              <a:lstStyle/>
              <a:p>
                <a:r>
                  <a:rPr lang="zh-TW" altLang="en-US">
                    <a:noFill/>
                  </a:rPr>
                  <a:t> </a:t>
                </a:r>
              </a:p>
            </p:txBody>
          </p:sp>
        </mc:Fallback>
      </mc:AlternateContent>
      <p:pic>
        <p:nvPicPr>
          <p:cNvPr id="53" name="圖片 52">
            <a:extLst>
              <a:ext uri="{FF2B5EF4-FFF2-40B4-BE49-F238E27FC236}">
                <a16:creationId xmlns:a16="http://schemas.microsoft.com/office/drawing/2014/main" id="{A3721FBD-2AC6-48C6-89F6-26C1453B1278}"/>
              </a:ext>
            </a:extLst>
          </p:cNvPr>
          <p:cNvPicPr>
            <a:picLocks noChangeAspect="1"/>
          </p:cNvPicPr>
          <p:nvPr/>
        </p:nvPicPr>
        <p:blipFill>
          <a:blip r:embed="rId18"/>
          <a:stretch>
            <a:fillRect/>
          </a:stretch>
        </p:blipFill>
        <p:spPr>
          <a:xfrm>
            <a:off x="6730055" y="2665498"/>
            <a:ext cx="2391144" cy="1644863"/>
          </a:xfrm>
          <a:prstGeom prst="rect">
            <a:avLst/>
          </a:prstGeom>
        </p:spPr>
      </p:pic>
      <p:sp>
        <p:nvSpPr>
          <p:cNvPr id="54" name="文字方塊 53">
            <a:extLst>
              <a:ext uri="{FF2B5EF4-FFF2-40B4-BE49-F238E27FC236}">
                <a16:creationId xmlns:a16="http://schemas.microsoft.com/office/drawing/2014/main" id="{C785BD74-9486-46BA-9251-FC958E29F2A9}"/>
              </a:ext>
            </a:extLst>
          </p:cNvPr>
          <p:cNvSpPr txBox="1"/>
          <p:nvPr/>
        </p:nvSpPr>
        <p:spPr>
          <a:xfrm>
            <a:off x="6529681" y="5201511"/>
            <a:ext cx="2685341" cy="461665"/>
          </a:xfrm>
          <a:prstGeom prst="rect">
            <a:avLst/>
          </a:prstGeom>
          <a:noFill/>
        </p:spPr>
        <p:txBody>
          <a:bodyPr wrap="square" rtlCol="0">
            <a:spAutoFit/>
          </a:bodyPr>
          <a:lstStyle/>
          <a:p>
            <a:r>
              <a:rPr lang="en-US" altLang="zh-TW" sz="1200" b="1" dirty="0"/>
              <a:t>JPA can be modeled as Duffing oscillator/ an oscillator with Kerr effect</a:t>
            </a:r>
            <a:endParaRPr lang="zh-TW" altLang="en-US" sz="1200" b="1" dirty="0"/>
          </a:p>
        </p:txBody>
      </p:sp>
    </p:spTree>
    <p:extLst>
      <p:ext uri="{BB962C8B-B14F-4D97-AF65-F5344CB8AC3E}">
        <p14:creationId xmlns:p14="http://schemas.microsoft.com/office/powerpoint/2010/main" val="2252541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B1B11EA0-F74D-4EC2-99A8-45BD54FB7D58}"/>
              </a:ext>
            </a:extLst>
          </p:cNvPr>
          <p:cNvSpPr>
            <a:spLocks noGrp="1"/>
          </p:cNvSpPr>
          <p:nvPr>
            <p:ph type="dt" sz="half" idx="10"/>
          </p:nvPr>
        </p:nvSpPr>
        <p:spPr/>
        <p:txBody>
          <a:bodyPr/>
          <a:lstStyle/>
          <a:p>
            <a:r>
              <a:rPr lang="en-US" altLang="zh-TW"/>
              <a:t>2023</a:t>
            </a:r>
            <a:endParaRPr lang="zh-TW" altLang="en-US" dirty="0"/>
          </a:p>
        </p:txBody>
      </p:sp>
      <p:sp>
        <p:nvSpPr>
          <p:cNvPr id="3" name="投影片編號版面配置區 2">
            <a:extLst>
              <a:ext uri="{FF2B5EF4-FFF2-40B4-BE49-F238E27FC236}">
                <a16:creationId xmlns:a16="http://schemas.microsoft.com/office/drawing/2014/main" id="{A10EF8FF-EE21-49C7-9861-942ABA7E45B2}"/>
              </a:ext>
            </a:extLst>
          </p:cNvPr>
          <p:cNvSpPr>
            <a:spLocks noGrp="1"/>
          </p:cNvSpPr>
          <p:nvPr>
            <p:ph type="sldNum" sz="quarter" idx="12"/>
          </p:nvPr>
        </p:nvSpPr>
        <p:spPr/>
        <p:txBody>
          <a:bodyPr/>
          <a:lstStyle/>
          <a:p>
            <a:pPr algn="l"/>
            <a:fld id="{8C00C658-7D5C-4B4E-BBF7-4EE267FA3875}" type="slidenum">
              <a:rPr lang="zh-TW" altLang="en-US" smtClean="0"/>
              <a:pPr algn="l"/>
              <a:t>19</a:t>
            </a:fld>
            <a:endParaRPr lang="zh-TW" altLang="en-US" dirty="0"/>
          </a:p>
        </p:txBody>
      </p:sp>
      <p:sp>
        <p:nvSpPr>
          <p:cNvPr id="4" name="標題 3">
            <a:extLst>
              <a:ext uri="{FF2B5EF4-FFF2-40B4-BE49-F238E27FC236}">
                <a16:creationId xmlns:a16="http://schemas.microsoft.com/office/drawing/2014/main" id="{9C88CE6C-D8D2-4777-8F59-6D6910991D59}"/>
              </a:ext>
            </a:extLst>
          </p:cNvPr>
          <p:cNvSpPr>
            <a:spLocks noGrp="1"/>
          </p:cNvSpPr>
          <p:nvPr>
            <p:ph type="title"/>
          </p:nvPr>
        </p:nvSpPr>
        <p:spPr/>
        <p:txBody>
          <a:bodyPr/>
          <a:lstStyle/>
          <a:p>
            <a:r>
              <a:rPr lang="en-US" altLang="zh-TW" dirty="0"/>
              <a:t>Retrieving Output Mode in JPA Dynamics</a:t>
            </a:r>
            <a:endParaRPr lang="zh-TW" altLang="en-US" dirty="0"/>
          </a:p>
        </p:txBody>
      </p:sp>
      <p:grpSp>
        <p:nvGrpSpPr>
          <p:cNvPr id="130" name="群組 129">
            <a:extLst>
              <a:ext uri="{FF2B5EF4-FFF2-40B4-BE49-F238E27FC236}">
                <a16:creationId xmlns:a16="http://schemas.microsoft.com/office/drawing/2014/main" id="{3AF846CD-3DAB-4525-9A12-84D8B5CD58DA}"/>
              </a:ext>
            </a:extLst>
          </p:cNvPr>
          <p:cNvGrpSpPr/>
          <p:nvPr/>
        </p:nvGrpSpPr>
        <p:grpSpPr>
          <a:xfrm>
            <a:off x="75722" y="1564661"/>
            <a:ext cx="4720603" cy="1599950"/>
            <a:chOff x="314026" y="1012479"/>
            <a:chExt cx="6294137" cy="2133267"/>
          </a:xfrm>
        </p:grpSpPr>
        <p:sp>
          <p:nvSpPr>
            <p:cNvPr id="129" name="文字方塊 128">
              <a:extLst>
                <a:ext uri="{FF2B5EF4-FFF2-40B4-BE49-F238E27FC236}">
                  <a16:creationId xmlns:a16="http://schemas.microsoft.com/office/drawing/2014/main" id="{5CA2D3C1-18DF-4A36-9619-C0E0D9FA1453}"/>
                </a:ext>
              </a:extLst>
            </p:cNvPr>
            <p:cNvSpPr txBox="1"/>
            <p:nvPr/>
          </p:nvSpPr>
          <p:spPr>
            <a:xfrm>
              <a:off x="5320792" y="1938575"/>
              <a:ext cx="750604" cy="630941"/>
            </a:xfrm>
            <a:prstGeom prst="rect">
              <a:avLst/>
            </a:prstGeom>
            <a:solidFill>
              <a:schemeClr val="accent2">
                <a:lumMod val="40000"/>
                <a:lumOff val="60000"/>
              </a:schemeClr>
            </a:solidFill>
          </p:spPr>
          <p:txBody>
            <a:bodyPr wrap="square" rtlCol="0">
              <a:spAutoFit/>
            </a:bodyPr>
            <a:lstStyle/>
            <a:p>
              <a:pPr algn="ctr"/>
              <a:r>
                <a:rPr lang="en-US" altLang="zh-TW" sz="825" dirty="0"/>
                <a:t>Internal thermal bath</a:t>
              </a:r>
              <a:endParaRPr lang="zh-TW" altLang="en-US" sz="825" dirty="0"/>
            </a:p>
          </p:txBody>
        </p:sp>
        <p:grpSp>
          <p:nvGrpSpPr>
            <p:cNvPr id="124" name="群組 123">
              <a:extLst>
                <a:ext uri="{FF2B5EF4-FFF2-40B4-BE49-F238E27FC236}">
                  <a16:creationId xmlns:a16="http://schemas.microsoft.com/office/drawing/2014/main" id="{D7A7863F-94E9-417B-A022-1FEA41FE5F76}"/>
                </a:ext>
              </a:extLst>
            </p:cNvPr>
            <p:cNvGrpSpPr/>
            <p:nvPr/>
          </p:nvGrpSpPr>
          <p:grpSpPr>
            <a:xfrm>
              <a:off x="851674" y="1012479"/>
              <a:ext cx="5756489" cy="2133267"/>
              <a:chOff x="327891" y="879027"/>
              <a:chExt cx="5756489" cy="2133267"/>
            </a:xfrm>
          </p:grpSpPr>
          <p:grpSp>
            <p:nvGrpSpPr>
              <p:cNvPr id="116" name="群組 115">
                <a:extLst>
                  <a:ext uri="{FF2B5EF4-FFF2-40B4-BE49-F238E27FC236}">
                    <a16:creationId xmlns:a16="http://schemas.microsoft.com/office/drawing/2014/main" id="{E92C239E-3601-4C94-9CE9-C78AC1DC5D76}"/>
                  </a:ext>
                </a:extLst>
              </p:cNvPr>
              <p:cNvGrpSpPr/>
              <p:nvPr/>
            </p:nvGrpSpPr>
            <p:grpSpPr>
              <a:xfrm>
                <a:off x="327891" y="879027"/>
                <a:ext cx="5756489" cy="2133267"/>
                <a:chOff x="327891" y="879027"/>
                <a:chExt cx="5756489" cy="2133267"/>
              </a:xfrm>
            </p:grpSpPr>
            <p:grpSp>
              <p:nvGrpSpPr>
                <p:cNvPr id="112" name="群組 111">
                  <a:extLst>
                    <a:ext uri="{FF2B5EF4-FFF2-40B4-BE49-F238E27FC236}">
                      <a16:creationId xmlns:a16="http://schemas.microsoft.com/office/drawing/2014/main" id="{30F04364-F1AD-4716-8DCC-ED52DAB9C17D}"/>
                    </a:ext>
                  </a:extLst>
                </p:cNvPr>
                <p:cNvGrpSpPr/>
                <p:nvPr/>
              </p:nvGrpSpPr>
              <p:grpSpPr>
                <a:xfrm>
                  <a:off x="327891" y="879027"/>
                  <a:ext cx="4383058" cy="1787027"/>
                  <a:chOff x="327891" y="1128331"/>
                  <a:chExt cx="4383058" cy="1787027"/>
                </a:xfrm>
              </p:grpSpPr>
              <p:grpSp>
                <p:nvGrpSpPr>
                  <p:cNvPr id="94" name="群組 93">
                    <a:extLst>
                      <a:ext uri="{FF2B5EF4-FFF2-40B4-BE49-F238E27FC236}">
                        <a16:creationId xmlns:a16="http://schemas.microsoft.com/office/drawing/2014/main" id="{6656F2A4-BBF7-465D-ACF5-4B24A202DD8F}"/>
                      </a:ext>
                    </a:extLst>
                  </p:cNvPr>
                  <p:cNvGrpSpPr/>
                  <p:nvPr/>
                </p:nvGrpSpPr>
                <p:grpSpPr>
                  <a:xfrm>
                    <a:off x="839250" y="1128331"/>
                    <a:ext cx="3766885" cy="1787027"/>
                    <a:chOff x="598264" y="1569366"/>
                    <a:chExt cx="3766885" cy="1787027"/>
                  </a:xfrm>
                </p:grpSpPr>
                <p:cxnSp>
                  <p:nvCxnSpPr>
                    <p:cNvPr id="5" name="直線接點 4">
                      <a:extLst>
                        <a:ext uri="{FF2B5EF4-FFF2-40B4-BE49-F238E27FC236}">
                          <a16:creationId xmlns:a16="http://schemas.microsoft.com/office/drawing/2014/main" id="{0A791BD5-07D6-4BD5-A285-CCA2677444E0}"/>
                        </a:ext>
                      </a:extLst>
                    </p:cNvPr>
                    <p:cNvCxnSpPr>
                      <a:cxnSpLocks/>
                    </p:cNvCxnSpPr>
                    <p:nvPr/>
                  </p:nvCxnSpPr>
                  <p:spPr>
                    <a:xfrm>
                      <a:off x="3285883" y="2425167"/>
                      <a:ext cx="0" cy="281197"/>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6" name="直線接點 5">
                      <a:extLst>
                        <a:ext uri="{FF2B5EF4-FFF2-40B4-BE49-F238E27FC236}">
                          <a16:creationId xmlns:a16="http://schemas.microsoft.com/office/drawing/2014/main" id="{F1A3FDCC-5655-4A86-8B49-D4AD06F605CF}"/>
                        </a:ext>
                      </a:extLst>
                    </p:cNvPr>
                    <p:cNvCxnSpPr>
                      <a:cxnSpLocks/>
                    </p:cNvCxnSpPr>
                    <p:nvPr/>
                  </p:nvCxnSpPr>
                  <p:spPr>
                    <a:xfrm>
                      <a:off x="3285883" y="2727099"/>
                      <a:ext cx="0" cy="281197"/>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7" name="直線接點 6">
                      <a:extLst>
                        <a:ext uri="{FF2B5EF4-FFF2-40B4-BE49-F238E27FC236}">
                          <a16:creationId xmlns:a16="http://schemas.microsoft.com/office/drawing/2014/main" id="{6B958BF0-BAB4-4A40-AF73-EDD137B32C34}"/>
                        </a:ext>
                      </a:extLst>
                    </p:cNvPr>
                    <p:cNvCxnSpPr>
                      <a:cxnSpLocks/>
                    </p:cNvCxnSpPr>
                    <p:nvPr/>
                  </p:nvCxnSpPr>
                  <p:spPr>
                    <a:xfrm flipH="1">
                      <a:off x="3142565" y="2630797"/>
                      <a:ext cx="299835" cy="1532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接點 7">
                      <a:extLst>
                        <a:ext uri="{FF2B5EF4-FFF2-40B4-BE49-F238E27FC236}">
                          <a16:creationId xmlns:a16="http://schemas.microsoft.com/office/drawing/2014/main" id="{FCF3B225-EA4D-40C1-9374-8EBB9A7DE861}"/>
                        </a:ext>
                      </a:extLst>
                    </p:cNvPr>
                    <p:cNvCxnSpPr>
                      <a:cxnSpLocks/>
                    </p:cNvCxnSpPr>
                    <p:nvPr/>
                  </p:nvCxnSpPr>
                  <p:spPr>
                    <a:xfrm>
                      <a:off x="3138024" y="2646496"/>
                      <a:ext cx="285639" cy="1241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接點 8">
                      <a:extLst>
                        <a:ext uri="{FF2B5EF4-FFF2-40B4-BE49-F238E27FC236}">
                          <a16:creationId xmlns:a16="http://schemas.microsoft.com/office/drawing/2014/main" id="{95055B00-66EE-4DAA-937D-2596476086E3}"/>
                        </a:ext>
                      </a:extLst>
                    </p:cNvPr>
                    <p:cNvCxnSpPr>
                      <a:cxnSpLocks/>
                    </p:cNvCxnSpPr>
                    <p:nvPr/>
                  </p:nvCxnSpPr>
                  <p:spPr>
                    <a:xfrm flipH="1">
                      <a:off x="3284031" y="3005856"/>
                      <a:ext cx="4744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id="{63E86C8F-09E4-4CF6-8CAF-5FFF83885E1D}"/>
                        </a:ext>
                      </a:extLst>
                    </p:cNvPr>
                    <p:cNvCxnSpPr>
                      <a:cxnSpLocks/>
                    </p:cNvCxnSpPr>
                    <p:nvPr/>
                  </p:nvCxnSpPr>
                  <p:spPr>
                    <a:xfrm>
                      <a:off x="3514829" y="2161408"/>
                      <a:ext cx="0" cy="2653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D2932126-04A5-47EF-A147-8FB4EF2F475C}"/>
                        </a:ext>
                      </a:extLst>
                    </p:cNvPr>
                    <p:cNvCxnSpPr>
                      <a:cxnSpLocks/>
                    </p:cNvCxnSpPr>
                    <p:nvPr/>
                  </p:nvCxnSpPr>
                  <p:spPr>
                    <a:xfrm>
                      <a:off x="3507054" y="3002574"/>
                      <a:ext cx="1609" cy="3538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06C24E11-E2BF-43F1-938B-13CF2F9C7732}"/>
                        </a:ext>
                      </a:extLst>
                    </p:cNvPr>
                    <p:cNvCxnSpPr>
                      <a:cxnSpLocks/>
                    </p:cNvCxnSpPr>
                    <p:nvPr/>
                  </p:nvCxnSpPr>
                  <p:spPr>
                    <a:xfrm flipH="1">
                      <a:off x="3280844" y="2430223"/>
                      <a:ext cx="4723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22CD57AD-EEEA-4330-BA66-A11F41391F54}"/>
                        </a:ext>
                      </a:extLst>
                    </p:cNvPr>
                    <p:cNvCxnSpPr>
                      <a:cxnSpLocks/>
                    </p:cNvCxnSpPr>
                    <p:nvPr/>
                  </p:nvCxnSpPr>
                  <p:spPr>
                    <a:xfrm>
                      <a:off x="1859101" y="2170492"/>
                      <a:ext cx="2506048" cy="0"/>
                    </a:xfrm>
                    <a:prstGeom prst="line">
                      <a:avLst/>
                    </a:prstGeom>
                    <a:ln w="28575"/>
                  </p:spPr>
                  <p:style>
                    <a:lnRef idx="2">
                      <a:schemeClr val="dk1"/>
                    </a:lnRef>
                    <a:fillRef idx="1">
                      <a:schemeClr val="lt1"/>
                    </a:fillRef>
                    <a:effectRef idx="0">
                      <a:schemeClr val="dk1"/>
                    </a:effectRef>
                    <a:fontRef idx="minor">
                      <a:schemeClr val="dk1"/>
                    </a:fontRef>
                  </p:style>
                </p:cxnSp>
                <mc:AlternateContent xmlns:mc="http://schemas.openxmlformats.org/markup-compatibility/2006">
                  <mc:Choice xmlns:a14="http://schemas.microsoft.com/office/drawing/2010/main" Requires="a14">
                    <p:sp>
                      <p:nvSpPr>
                        <p:cNvPr id="14" name="文字方塊 13">
                          <a:extLst>
                            <a:ext uri="{FF2B5EF4-FFF2-40B4-BE49-F238E27FC236}">
                              <a16:creationId xmlns:a16="http://schemas.microsoft.com/office/drawing/2014/main" id="{B468BBA7-EAC6-45F8-9125-6916E6D8642E}"/>
                            </a:ext>
                          </a:extLst>
                        </p:cNvPr>
                        <p:cNvSpPr txBox="1"/>
                        <p:nvPr/>
                      </p:nvSpPr>
                      <p:spPr>
                        <a:xfrm>
                          <a:off x="2892658" y="2216519"/>
                          <a:ext cx="446773" cy="353601"/>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𝐿</m:t>
                                    </m:r>
                                  </m:e>
                                  <m:sub>
                                    <m:r>
                                      <a:rPr lang="en-US" altLang="zh-TW" sz="1050" i="1">
                                        <a:latin typeface="Cambria Math" panose="02040503050406030204" pitchFamily="18" charset="0"/>
                                      </a:rPr>
                                      <m:t>𝐽</m:t>
                                    </m:r>
                                  </m:sub>
                                </m:sSub>
                              </m:oMath>
                            </m:oMathPara>
                          </a14:m>
                          <a:endParaRPr lang="zh-TW" altLang="en-US" sz="1350" dirty="0"/>
                        </a:p>
                      </p:txBody>
                    </p:sp>
                  </mc:Choice>
                  <mc:Fallback>
                    <p:sp>
                      <p:nvSpPr>
                        <p:cNvPr id="14" name="文字方塊 13">
                          <a:extLst>
                            <a:ext uri="{FF2B5EF4-FFF2-40B4-BE49-F238E27FC236}">
                              <a16:creationId xmlns:a16="http://schemas.microsoft.com/office/drawing/2014/main" id="{B468BBA7-EAC6-45F8-9125-6916E6D8642E}"/>
                            </a:ext>
                          </a:extLst>
                        </p:cNvPr>
                        <p:cNvSpPr txBox="1">
                          <a:spLocks noRot="1" noChangeAspect="1" noMove="1" noResize="1" noEditPoints="1" noAdjustHandles="1" noChangeArrowheads="1" noChangeShapeType="1" noTextEdit="1"/>
                        </p:cNvSpPr>
                        <p:nvPr/>
                      </p:nvSpPr>
                      <p:spPr>
                        <a:xfrm>
                          <a:off x="2892658" y="2216519"/>
                          <a:ext cx="446773" cy="353601"/>
                        </a:xfrm>
                        <a:prstGeom prst="rect">
                          <a:avLst/>
                        </a:prstGeom>
                        <a:blipFill>
                          <a:blip r:embed="rId2"/>
                          <a:stretch>
                            <a:fillRect/>
                          </a:stretch>
                        </a:blipFill>
                        <a:ln w="28575">
                          <a:noFill/>
                        </a:ln>
                      </p:spPr>
                      <p:txBody>
                        <a:bodyPr/>
                        <a:lstStyle/>
                        <a:p>
                          <a:r>
                            <a:rPr lang="zh-TW" altLang="en-US">
                              <a:noFill/>
                            </a:rPr>
                            <a:t> </a:t>
                          </a:r>
                        </a:p>
                      </p:txBody>
                    </p:sp>
                  </mc:Fallback>
                </mc:AlternateContent>
                <p:grpSp>
                  <p:nvGrpSpPr>
                    <p:cNvPr id="15" name="群組 14">
                      <a:extLst>
                        <a:ext uri="{FF2B5EF4-FFF2-40B4-BE49-F238E27FC236}">
                          <a16:creationId xmlns:a16="http://schemas.microsoft.com/office/drawing/2014/main" id="{6C46CFA4-C29F-4987-BCBC-5512DA8138EF}"/>
                        </a:ext>
                      </a:extLst>
                    </p:cNvPr>
                    <p:cNvGrpSpPr/>
                    <p:nvPr/>
                  </p:nvGrpSpPr>
                  <p:grpSpPr>
                    <a:xfrm>
                      <a:off x="655782" y="1983447"/>
                      <a:ext cx="1257007" cy="333412"/>
                      <a:chOff x="9120055" y="2692065"/>
                      <a:chExt cx="1424754" cy="546911"/>
                    </a:xfrm>
                  </p:grpSpPr>
                  <p:sp>
                    <p:nvSpPr>
                      <p:cNvPr id="16" name="橢圓 15">
                        <a:extLst>
                          <a:ext uri="{FF2B5EF4-FFF2-40B4-BE49-F238E27FC236}">
                            <a16:creationId xmlns:a16="http://schemas.microsoft.com/office/drawing/2014/main" id="{B781E481-2FDB-4618-9F75-1D7B67FC1979}"/>
                          </a:ext>
                        </a:extLst>
                      </p:cNvPr>
                      <p:cNvSpPr/>
                      <p:nvPr/>
                    </p:nvSpPr>
                    <p:spPr>
                      <a:xfrm>
                        <a:off x="9120055" y="2704589"/>
                        <a:ext cx="194627" cy="53438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17" name="直線接點 16">
                        <a:extLst>
                          <a:ext uri="{FF2B5EF4-FFF2-40B4-BE49-F238E27FC236}">
                            <a16:creationId xmlns:a16="http://schemas.microsoft.com/office/drawing/2014/main" id="{B4C404DF-3AF4-4CC7-9AC4-D3760F60B79D}"/>
                          </a:ext>
                        </a:extLst>
                      </p:cNvPr>
                      <p:cNvCxnSpPr>
                        <a:stCxn id="16" idx="4"/>
                        <a:endCxn id="19" idx="4"/>
                      </p:cNvCxnSpPr>
                      <p:nvPr/>
                    </p:nvCxnSpPr>
                    <p:spPr>
                      <a:xfrm>
                        <a:off x="9217369" y="3238976"/>
                        <a:ext cx="12466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直線接點 17">
                        <a:extLst>
                          <a:ext uri="{FF2B5EF4-FFF2-40B4-BE49-F238E27FC236}">
                            <a16:creationId xmlns:a16="http://schemas.microsoft.com/office/drawing/2014/main" id="{31AC7A79-0E4F-47BA-93C0-4F796E390355}"/>
                          </a:ext>
                        </a:extLst>
                      </p:cNvPr>
                      <p:cNvCxnSpPr>
                        <a:stCxn id="16" idx="0"/>
                        <a:endCxn id="19" idx="0"/>
                      </p:cNvCxnSpPr>
                      <p:nvPr/>
                    </p:nvCxnSpPr>
                    <p:spPr>
                      <a:xfrm flipV="1">
                        <a:off x="9217369" y="2692065"/>
                        <a:ext cx="1246600" cy="12524"/>
                      </a:xfrm>
                      <a:prstGeom prst="line">
                        <a:avLst/>
                      </a:prstGeom>
                      <a:ln w="28575"/>
                    </p:spPr>
                    <p:style>
                      <a:lnRef idx="1">
                        <a:schemeClr val="dk1"/>
                      </a:lnRef>
                      <a:fillRef idx="0">
                        <a:schemeClr val="dk1"/>
                      </a:fillRef>
                      <a:effectRef idx="0">
                        <a:schemeClr val="dk1"/>
                      </a:effectRef>
                      <a:fontRef idx="minor">
                        <a:schemeClr val="tx1"/>
                      </a:fontRef>
                    </p:style>
                  </p:cxnSp>
                  <p:sp>
                    <p:nvSpPr>
                      <p:cNvPr id="19" name="橢圓 18">
                        <a:extLst>
                          <a:ext uri="{FF2B5EF4-FFF2-40B4-BE49-F238E27FC236}">
                            <a16:creationId xmlns:a16="http://schemas.microsoft.com/office/drawing/2014/main" id="{0530120E-9831-416E-BE3A-C5DE912523A4}"/>
                          </a:ext>
                        </a:extLst>
                      </p:cNvPr>
                      <p:cNvSpPr/>
                      <p:nvPr/>
                    </p:nvSpPr>
                    <p:spPr>
                      <a:xfrm>
                        <a:off x="10383129" y="2692065"/>
                        <a:ext cx="161680" cy="54691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p:cxnSp>
                  <p:nvCxnSpPr>
                    <p:cNvPr id="20" name="直線接點 19">
                      <a:extLst>
                        <a:ext uri="{FF2B5EF4-FFF2-40B4-BE49-F238E27FC236}">
                          <a16:creationId xmlns:a16="http://schemas.microsoft.com/office/drawing/2014/main" id="{8D5C642E-1C48-450D-8531-77764B5D6F2F}"/>
                        </a:ext>
                      </a:extLst>
                    </p:cNvPr>
                    <p:cNvCxnSpPr>
                      <a:cxnSpLocks/>
                    </p:cNvCxnSpPr>
                    <p:nvPr/>
                  </p:nvCxnSpPr>
                  <p:spPr>
                    <a:xfrm>
                      <a:off x="1668306" y="3356393"/>
                      <a:ext cx="1847829" cy="0"/>
                    </a:xfrm>
                    <a:prstGeom prst="line">
                      <a:avLst/>
                    </a:prstGeom>
                    <a:ln w="28575"/>
                  </p:spPr>
                  <p:style>
                    <a:lnRef idx="2">
                      <a:schemeClr val="dk1"/>
                    </a:lnRef>
                    <a:fillRef idx="1">
                      <a:schemeClr val="lt1"/>
                    </a:fillRef>
                    <a:effectRef idx="0">
                      <a:schemeClr val="dk1"/>
                    </a:effectRef>
                    <a:fontRef idx="minor">
                      <a:schemeClr val="dk1"/>
                    </a:fontRef>
                  </p:style>
                </p:cxnSp>
                <p:grpSp>
                  <p:nvGrpSpPr>
                    <p:cNvPr id="21" name="群組 20">
                      <a:extLst>
                        <a:ext uri="{FF2B5EF4-FFF2-40B4-BE49-F238E27FC236}">
                          <a16:creationId xmlns:a16="http://schemas.microsoft.com/office/drawing/2014/main" id="{39C13773-80EA-4750-892A-7636F306CCC4}"/>
                        </a:ext>
                      </a:extLst>
                    </p:cNvPr>
                    <p:cNvGrpSpPr/>
                    <p:nvPr/>
                  </p:nvGrpSpPr>
                  <p:grpSpPr>
                    <a:xfrm>
                      <a:off x="2702283" y="2712202"/>
                      <a:ext cx="297963" cy="90845"/>
                      <a:chOff x="4967926" y="2737404"/>
                      <a:chExt cx="876693" cy="247916"/>
                    </a:xfrm>
                  </p:grpSpPr>
                  <p:sp>
                    <p:nvSpPr>
                      <p:cNvPr id="22" name="矩形 21">
                        <a:extLst>
                          <a:ext uri="{FF2B5EF4-FFF2-40B4-BE49-F238E27FC236}">
                            <a16:creationId xmlns:a16="http://schemas.microsoft.com/office/drawing/2014/main" id="{C35FFD4C-F07D-40C6-BA00-E830DA9072FD}"/>
                          </a:ext>
                        </a:extLst>
                      </p:cNvPr>
                      <p:cNvSpPr/>
                      <p:nvPr/>
                    </p:nvSpPr>
                    <p:spPr>
                      <a:xfrm>
                        <a:off x="4967926" y="2939601"/>
                        <a:ext cx="876693" cy="45719"/>
                      </a:xfrm>
                      <a:prstGeom prst="rect">
                        <a:avLst/>
                      </a:prstGeom>
                      <a:solidFill>
                        <a:schemeClr val="tx1"/>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1350"/>
                      </a:p>
                    </p:txBody>
                  </p:sp>
                  <p:sp>
                    <p:nvSpPr>
                      <p:cNvPr id="23" name="矩形 22">
                        <a:extLst>
                          <a:ext uri="{FF2B5EF4-FFF2-40B4-BE49-F238E27FC236}">
                            <a16:creationId xmlns:a16="http://schemas.microsoft.com/office/drawing/2014/main" id="{2CE5E7FB-6B70-457C-A624-E478F0935D2F}"/>
                          </a:ext>
                        </a:extLst>
                      </p:cNvPr>
                      <p:cNvSpPr/>
                      <p:nvPr/>
                    </p:nvSpPr>
                    <p:spPr>
                      <a:xfrm>
                        <a:off x="4967926" y="2737404"/>
                        <a:ext cx="876693" cy="45719"/>
                      </a:xfrm>
                      <a:prstGeom prst="rect">
                        <a:avLst/>
                      </a:prstGeom>
                      <a:solidFill>
                        <a:schemeClr val="tx1"/>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1350"/>
                      </a:p>
                    </p:txBody>
                  </p:sp>
                </p:grpSp>
                <p:grpSp>
                  <p:nvGrpSpPr>
                    <p:cNvPr id="24" name="群組 23">
                      <a:extLst>
                        <a:ext uri="{FF2B5EF4-FFF2-40B4-BE49-F238E27FC236}">
                          <a16:creationId xmlns:a16="http://schemas.microsoft.com/office/drawing/2014/main" id="{E6EC97F4-C584-4B53-86B6-F28B92982BE9}"/>
                        </a:ext>
                      </a:extLst>
                    </p:cNvPr>
                    <p:cNvGrpSpPr/>
                    <p:nvPr/>
                  </p:nvGrpSpPr>
                  <p:grpSpPr>
                    <a:xfrm>
                      <a:off x="3640591" y="2420491"/>
                      <a:ext cx="221143" cy="583223"/>
                      <a:chOff x="4967926" y="1710486"/>
                      <a:chExt cx="876693" cy="2144537"/>
                    </a:xfrm>
                  </p:grpSpPr>
                  <p:cxnSp>
                    <p:nvCxnSpPr>
                      <p:cNvPr id="25" name="直線接點 24">
                        <a:extLst>
                          <a:ext uri="{FF2B5EF4-FFF2-40B4-BE49-F238E27FC236}">
                            <a16:creationId xmlns:a16="http://schemas.microsoft.com/office/drawing/2014/main" id="{128D5A2A-6E45-4351-AD96-D13199D2B7DC}"/>
                          </a:ext>
                        </a:extLst>
                      </p:cNvPr>
                      <p:cNvCxnSpPr>
                        <a:cxnSpLocks/>
                      </p:cNvCxnSpPr>
                      <p:nvPr/>
                    </p:nvCxnSpPr>
                    <p:spPr>
                      <a:xfrm>
                        <a:off x="5406271" y="2940064"/>
                        <a:ext cx="0" cy="914959"/>
                      </a:xfrm>
                      <a:prstGeom prst="line">
                        <a:avLst/>
                      </a:prstGeom>
                      <a:ln w="28575"/>
                    </p:spPr>
                    <p:style>
                      <a:lnRef idx="2">
                        <a:schemeClr val="dk1"/>
                      </a:lnRef>
                      <a:fillRef idx="1">
                        <a:schemeClr val="lt1"/>
                      </a:fillRef>
                      <a:effectRef idx="0">
                        <a:schemeClr val="dk1"/>
                      </a:effectRef>
                      <a:fontRef idx="minor">
                        <a:schemeClr val="dk1"/>
                      </a:fontRef>
                    </p:style>
                  </p:cxnSp>
                  <p:grpSp>
                    <p:nvGrpSpPr>
                      <p:cNvPr id="26" name="群組 25">
                        <a:extLst>
                          <a:ext uri="{FF2B5EF4-FFF2-40B4-BE49-F238E27FC236}">
                            <a16:creationId xmlns:a16="http://schemas.microsoft.com/office/drawing/2014/main" id="{B0C2E560-0F81-40DF-9D3B-4AD95FBBA197}"/>
                          </a:ext>
                        </a:extLst>
                      </p:cNvPr>
                      <p:cNvGrpSpPr/>
                      <p:nvPr/>
                    </p:nvGrpSpPr>
                    <p:grpSpPr>
                      <a:xfrm>
                        <a:off x="4967926" y="1710486"/>
                        <a:ext cx="876693" cy="1274834"/>
                        <a:chOff x="4967926" y="1710486"/>
                        <a:chExt cx="876693" cy="1274834"/>
                      </a:xfrm>
                    </p:grpSpPr>
                    <p:sp>
                      <p:nvSpPr>
                        <p:cNvPr id="27" name="矩形 26">
                          <a:extLst>
                            <a:ext uri="{FF2B5EF4-FFF2-40B4-BE49-F238E27FC236}">
                              <a16:creationId xmlns:a16="http://schemas.microsoft.com/office/drawing/2014/main" id="{5425BA0A-C322-44BC-9B3B-65F14ACB9F29}"/>
                            </a:ext>
                          </a:extLst>
                        </p:cNvPr>
                        <p:cNvSpPr/>
                        <p:nvPr/>
                      </p:nvSpPr>
                      <p:spPr>
                        <a:xfrm>
                          <a:off x="4967926" y="2939601"/>
                          <a:ext cx="876693" cy="45719"/>
                        </a:xfrm>
                        <a:prstGeom prst="rect">
                          <a:avLst/>
                        </a:prstGeom>
                        <a:solidFill>
                          <a:schemeClr val="tx1"/>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1350"/>
                        </a:p>
                      </p:txBody>
                    </p:sp>
                    <p:cxnSp>
                      <p:nvCxnSpPr>
                        <p:cNvPr id="28" name="直線接點 27">
                          <a:extLst>
                            <a:ext uri="{FF2B5EF4-FFF2-40B4-BE49-F238E27FC236}">
                              <a16:creationId xmlns:a16="http://schemas.microsoft.com/office/drawing/2014/main" id="{AC20B27B-104A-4302-88D2-D6ABE0812AD4}"/>
                            </a:ext>
                          </a:extLst>
                        </p:cNvPr>
                        <p:cNvCxnSpPr/>
                        <p:nvPr/>
                      </p:nvCxnSpPr>
                      <p:spPr>
                        <a:xfrm>
                          <a:off x="5406271" y="1710486"/>
                          <a:ext cx="18854" cy="1072637"/>
                        </a:xfrm>
                        <a:prstGeom prst="line">
                          <a:avLst/>
                        </a:prstGeom>
                        <a:ln w="28575"/>
                      </p:spPr>
                      <p:style>
                        <a:lnRef idx="2">
                          <a:schemeClr val="dk1"/>
                        </a:lnRef>
                        <a:fillRef idx="1">
                          <a:schemeClr val="lt1"/>
                        </a:fillRef>
                        <a:effectRef idx="0">
                          <a:schemeClr val="dk1"/>
                        </a:effectRef>
                        <a:fontRef idx="minor">
                          <a:schemeClr val="dk1"/>
                        </a:fontRef>
                      </p:style>
                    </p:cxnSp>
                    <p:sp>
                      <p:nvSpPr>
                        <p:cNvPr id="29" name="矩形 28">
                          <a:extLst>
                            <a:ext uri="{FF2B5EF4-FFF2-40B4-BE49-F238E27FC236}">
                              <a16:creationId xmlns:a16="http://schemas.microsoft.com/office/drawing/2014/main" id="{C993DF91-15C8-4F59-980E-59E683B3668A}"/>
                            </a:ext>
                          </a:extLst>
                        </p:cNvPr>
                        <p:cNvSpPr/>
                        <p:nvPr/>
                      </p:nvSpPr>
                      <p:spPr>
                        <a:xfrm>
                          <a:off x="4967926" y="2737404"/>
                          <a:ext cx="876693" cy="45719"/>
                        </a:xfrm>
                        <a:prstGeom prst="rect">
                          <a:avLst/>
                        </a:prstGeom>
                        <a:solidFill>
                          <a:schemeClr val="tx1"/>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1350"/>
                        </a:p>
                      </p:txBody>
                    </p:sp>
                  </p:grpSp>
                </p:grpSp>
                <p:cxnSp>
                  <p:nvCxnSpPr>
                    <p:cNvPr id="30" name="直線接點 29">
                      <a:extLst>
                        <a:ext uri="{FF2B5EF4-FFF2-40B4-BE49-F238E27FC236}">
                          <a16:creationId xmlns:a16="http://schemas.microsoft.com/office/drawing/2014/main" id="{E6F3DF2D-8DC8-406C-BF3E-9075BABD7A6C}"/>
                        </a:ext>
                      </a:extLst>
                    </p:cNvPr>
                    <p:cNvCxnSpPr>
                      <a:cxnSpLocks/>
                    </p:cNvCxnSpPr>
                    <p:nvPr/>
                  </p:nvCxnSpPr>
                  <p:spPr>
                    <a:xfrm>
                      <a:off x="2842410" y="2805023"/>
                      <a:ext cx="0" cy="5513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0959F070-FF21-4A0F-B865-2F5AFC3F20D7}"/>
                        </a:ext>
                      </a:extLst>
                    </p:cNvPr>
                    <p:cNvCxnSpPr>
                      <a:cxnSpLocks/>
                    </p:cNvCxnSpPr>
                    <p:nvPr/>
                  </p:nvCxnSpPr>
                  <p:spPr>
                    <a:xfrm>
                      <a:off x="2842410" y="2170492"/>
                      <a:ext cx="0" cy="5417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72F367DF-9F2D-4D98-AE64-D7AC6B96BF7A}"/>
                        </a:ext>
                      </a:extLst>
                    </p:cNvPr>
                    <p:cNvCxnSpPr>
                      <a:cxnSpLocks/>
                    </p:cNvCxnSpPr>
                    <p:nvPr/>
                  </p:nvCxnSpPr>
                  <p:spPr>
                    <a:xfrm flipV="1">
                      <a:off x="1668306" y="2316859"/>
                      <a:ext cx="0" cy="10395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3" name="文字方塊 32">
                          <a:extLst>
                            <a:ext uri="{FF2B5EF4-FFF2-40B4-BE49-F238E27FC236}">
                              <a16:creationId xmlns:a16="http://schemas.microsoft.com/office/drawing/2014/main" id="{E16F1C1D-19EE-4965-B0B4-369EFD2DC0E2}"/>
                            </a:ext>
                          </a:extLst>
                        </p:cNvPr>
                        <p:cNvSpPr txBox="1"/>
                        <p:nvPr/>
                      </p:nvSpPr>
                      <p:spPr>
                        <a:xfrm>
                          <a:off x="3690228" y="2193187"/>
                          <a:ext cx="446773" cy="353601"/>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𝐶</m:t>
                                    </m:r>
                                  </m:e>
                                  <m:sub>
                                    <m:r>
                                      <a:rPr lang="en-US" altLang="zh-TW" sz="1050" i="1">
                                        <a:latin typeface="Cambria Math" panose="02040503050406030204" pitchFamily="18" charset="0"/>
                                      </a:rPr>
                                      <m:t>𝐽</m:t>
                                    </m:r>
                                  </m:sub>
                                </m:sSub>
                              </m:oMath>
                            </m:oMathPara>
                          </a14:m>
                          <a:endParaRPr lang="zh-TW" altLang="en-US" sz="1050" dirty="0"/>
                        </a:p>
                      </p:txBody>
                    </p:sp>
                  </mc:Choice>
                  <mc:Fallback>
                    <p:sp>
                      <p:nvSpPr>
                        <p:cNvPr id="33" name="文字方塊 32">
                          <a:extLst>
                            <a:ext uri="{FF2B5EF4-FFF2-40B4-BE49-F238E27FC236}">
                              <a16:creationId xmlns:a16="http://schemas.microsoft.com/office/drawing/2014/main" id="{E16F1C1D-19EE-4965-B0B4-369EFD2DC0E2}"/>
                            </a:ext>
                          </a:extLst>
                        </p:cNvPr>
                        <p:cNvSpPr txBox="1">
                          <a:spLocks noRot="1" noChangeAspect="1" noMove="1" noResize="1" noEditPoints="1" noAdjustHandles="1" noChangeArrowheads="1" noChangeShapeType="1" noTextEdit="1"/>
                        </p:cNvSpPr>
                        <p:nvPr/>
                      </p:nvSpPr>
                      <p:spPr>
                        <a:xfrm>
                          <a:off x="3690228" y="2193187"/>
                          <a:ext cx="446773" cy="353601"/>
                        </a:xfrm>
                        <a:prstGeom prst="rect">
                          <a:avLst/>
                        </a:prstGeom>
                        <a:blipFill>
                          <a:blip r:embed="rId3"/>
                          <a:stretch>
                            <a:fillRect/>
                          </a:stretch>
                        </a:blipFill>
                        <a:ln w="28575">
                          <a:noFill/>
                        </a:ln>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34" name="文字方塊 33">
                          <a:extLst>
                            <a:ext uri="{FF2B5EF4-FFF2-40B4-BE49-F238E27FC236}">
                              <a16:creationId xmlns:a16="http://schemas.microsoft.com/office/drawing/2014/main" id="{388D1228-1815-4D47-895E-A321A8DFC60A}"/>
                            </a:ext>
                          </a:extLst>
                        </p:cNvPr>
                        <p:cNvSpPr txBox="1"/>
                        <p:nvPr/>
                      </p:nvSpPr>
                      <p:spPr>
                        <a:xfrm>
                          <a:off x="2365459" y="2276549"/>
                          <a:ext cx="446773" cy="338555"/>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𝐶</m:t>
                                    </m:r>
                                  </m:e>
                                  <m:sub>
                                    <m:r>
                                      <a:rPr lang="en-US" altLang="zh-TW" sz="1050" i="1">
                                        <a:latin typeface="Cambria Math" panose="02040503050406030204" pitchFamily="18" charset="0"/>
                                      </a:rPr>
                                      <m:t>𝑒𝑥𝑡</m:t>
                                    </m:r>
                                  </m:sub>
                                </m:sSub>
                              </m:oMath>
                            </m:oMathPara>
                          </a14:m>
                          <a:endParaRPr lang="zh-TW" altLang="en-US" sz="1350" dirty="0"/>
                        </a:p>
                      </p:txBody>
                    </p:sp>
                  </mc:Choice>
                  <mc:Fallback>
                    <p:sp>
                      <p:nvSpPr>
                        <p:cNvPr id="34" name="文字方塊 33">
                          <a:extLst>
                            <a:ext uri="{FF2B5EF4-FFF2-40B4-BE49-F238E27FC236}">
                              <a16:creationId xmlns:a16="http://schemas.microsoft.com/office/drawing/2014/main" id="{388D1228-1815-4D47-895E-A321A8DFC60A}"/>
                            </a:ext>
                          </a:extLst>
                        </p:cNvPr>
                        <p:cNvSpPr txBox="1">
                          <a:spLocks noRot="1" noChangeAspect="1" noMove="1" noResize="1" noEditPoints="1" noAdjustHandles="1" noChangeArrowheads="1" noChangeShapeType="1" noTextEdit="1"/>
                        </p:cNvSpPr>
                        <p:nvPr/>
                      </p:nvSpPr>
                      <p:spPr>
                        <a:xfrm>
                          <a:off x="2365459" y="2276549"/>
                          <a:ext cx="446773" cy="338555"/>
                        </a:xfrm>
                        <a:prstGeom prst="rect">
                          <a:avLst/>
                        </a:prstGeom>
                        <a:blipFill>
                          <a:blip r:embed="rId4"/>
                          <a:stretch>
                            <a:fillRect r="-3636"/>
                          </a:stretch>
                        </a:blipFill>
                        <a:ln w="28575">
                          <a:noFill/>
                        </a:ln>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35" name="文字方塊 34">
                          <a:extLst>
                            <a:ext uri="{FF2B5EF4-FFF2-40B4-BE49-F238E27FC236}">
                              <a16:creationId xmlns:a16="http://schemas.microsoft.com/office/drawing/2014/main" id="{1A48C756-1FBB-4B6B-9A83-25B95EC036AE}"/>
                            </a:ext>
                          </a:extLst>
                        </p:cNvPr>
                        <p:cNvSpPr txBox="1"/>
                        <p:nvPr/>
                      </p:nvSpPr>
                      <p:spPr>
                        <a:xfrm>
                          <a:off x="598264" y="1569366"/>
                          <a:ext cx="446773" cy="350096"/>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acc>
                                      <m:accPr>
                                        <m:chr m:val="̂"/>
                                        <m:ctrlPr>
                                          <a:rPr lang="en-US" altLang="zh-TW" sz="1050" i="1">
                                            <a:latin typeface="Cambria Math" panose="02040503050406030204" pitchFamily="18" charset="0"/>
                                          </a:rPr>
                                        </m:ctrlPr>
                                      </m:accPr>
                                      <m:e>
                                        <m:r>
                                          <a:rPr lang="en-US" altLang="zh-TW" sz="1050" i="1">
                                            <a:latin typeface="Cambria Math" panose="02040503050406030204" pitchFamily="18" charset="0"/>
                                          </a:rPr>
                                          <m:t>𝑏</m:t>
                                        </m:r>
                                      </m:e>
                                    </m:acc>
                                  </m:e>
                                  <m:sub>
                                    <m:r>
                                      <a:rPr lang="en-US" altLang="zh-TW" sz="1050" i="1">
                                        <a:latin typeface="Cambria Math" panose="02040503050406030204" pitchFamily="18" charset="0"/>
                                      </a:rPr>
                                      <m:t>𝑖𝑛</m:t>
                                    </m:r>
                                  </m:sub>
                                </m:sSub>
                                <m:r>
                                  <a:rPr lang="en-US" altLang="zh-TW" sz="1050" i="1">
                                    <a:latin typeface="Cambria Math" panose="02040503050406030204" pitchFamily="18" charset="0"/>
                                  </a:rPr>
                                  <m:t>(</m:t>
                                </m:r>
                                <m:r>
                                  <a:rPr lang="en-US" altLang="zh-TW" sz="1050" i="1">
                                    <a:latin typeface="Cambria Math" panose="02040503050406030204" pitchFamily="18" charset="0"/>
                                  </a:rPr>
                                  <m:t>𝑡</m:t>
                                </m:r>
                                <m:r>
                                  <a:rPr lang="en-US" altLang="zh-TW" sz="1050" i="1">
                                    <a:latin typeface="Cambria Math" panose="02040503050406030204" pitchFamily="18" charset="0"/>
                                  </a:rPr>
                                  <m:t>)</m:t>
                                </m:r>
                              </m:oMath>
                            </m:oMathPara>
                          </a14:m>
                          <a:endParaRPr lang="zh-TW" altLang="en-US" sz="1050" dirty="0"/>
                        </a:p>
                      </p:txBody>
                    </p:sp>
                  </mc:Choice>
                  <mc:Fallback>
                    <p:sp>
                      <p:nvSpPr>
                        <p:cNvPr id="35" name="文字方塊 34">
                          <a:extLst>
                            <a:ext uri="{FF2B5EF4-FFF2-40B4-BE49-F238E27FC236}">
                              <a16:creationId xmlns:a16="http://schemas.microsoft.com/office/drawing/2014/main" id="{1A48C756-1FBB-4B6B-9A83-25B95EC036AE}"/>
                            </a:ext>
                          </a:extLst>
                        </p:cNvPr>
                        <p:cNvSpPr txBox="1">
                          <a:spLocks noRot="1" noChangeAspect="1" noMove="1" noResize="1" noEditPoints="1" noAdjustHandles="1" noChangeArrowheads="1" noChangeShapeType="1" noTextEdit="1"/>
                        </p:cNvSpPr>
                        <p:nvPr/>
                      </p:nvSpPr>
                      <p:spPr>
                        <a:xfrm>
                          <a:off x="598264" y="1569366"/>
                          <a:ext cx="446773" cy="350096"/>
                        </a:xfrm>
                        <a:prstGeom prst="rect">
                          <a:avLst/>
                        </a:prstGeom>
                        <a:blipFill>
                          <a:blip r:embed="rId5"/>
                          <a:stretch>
                            <a:fillRect r="-47273" b="-4651"/>
                          </a:stretch>
                        </a:blipFill>
                        <a:ln w="28575">
                          <a:noFill/>
                        </a:ln>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36" name="文字方塊 35">
                          <a:extLst>
                            <a:ext uri="{FF2B5EF4-FFF2-40B4-BE49-F238E27FC236}">
                              <a16:creationId xmlns:a16="http://schemas.microsoft.com/office/drawing/2014/main" id="{FAC5DFF6-AC7B-44C6-BEA6-E1F5C3701962}"/>
                            </a:ext>
                          </a:extLst>
                        </p:cNvPr>
                        <p:cNvSpPr txBox="1"/>
                        <p:nvPr/>
                      </p:nvSpPr>
                      <p:spPr>
                        <a:xfrm>
                          <a:off x="899657" y="2377974"/>
                          <a:ext cx="446773" cy="350096"/>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acc>
                                      <m:accPr>
                                        <m:chr m:val="̂"/>
                                        <m:ctrlPr>
                                          <a:rPr lang="en-US" altLang="zh-TW" sz="1050" i="1">
                                            <a:latin typeface="Cambria Math" panose="02040503050406030204" pitchFamily="18" charset="0"/>
                                          </a:rPr>
                                        </m:ctrlPr>
                                      </m:accPr>
                                      <m:e>
                                        <m:r>
                                          <a:rPr lang="en-US" altLang="zh-TW" sz="1050" i="1">
                                            <a:latin typeface="Cambria Math" panose="02040503050406030204" pitchFamily="18" charset="0"/>
                                          </a:rPr>
                                          <m:t>𝑏</m:t>
                                        </m:r>
                                      </m:e>
                                    </m:acc>
                                  </m:e>
                                  <m:sub>
                                    <m:r>
                                      <a:rPr lang="en-US" altLang="zh-TW" sz="1050" i="1">
                                        <a:latin typeface="Cambria Math" panose="02040503050406030204" pitchFamily="18" charset="0"/>
                                      </a:rPr>
                                      <m:t>𝑜𝑢𝑡</m:t>
                                    </m:r>
                                  </m:sub>
                                </m:sSub>
                                <m:r>
                                  <a:rPr lang="en-US" altLang="zh-TW" sz="1050" i="1">
                                    <a:latin typeface="Cambria Math" panose="02040503050406030204" pitchFamily="18" charset="0"/>
                                  </a:rPr>
                                  <m:t>(</m:t>
                                </m:r>
                                <m:r>
                                  <a:rPr lang="en-US" altLang="zh-TW" sz="1050" i="1">
                                    <a:latin typeface="Cambria Math" panose="02040503050406030204" pitchFamily="18" charset="0"/>
                                  </a:rPr>
                                  <m:t>𝑡</m:t>
                                </m:r>
                                <m:r>
                                  <a:rPr lang="en-US" altLang="zh-TW" sz="1050" i="1">
                                    <a:latin typeface="Cambria Math" panose="02040503050406030204" pitchFamily="18" charset="0"/>
                                  </a:rPr>
                                  <m:t>)</m:t>
                                </m:r>
                              </m:oMath>
                            </m:oMathPara>
                          </a14:m>
                          <a:endParaRPr lang="zh-TW" altLang="en-US" sz="1050" dirty="0"/>
                        </a:p>
                      </p:txBody>
                    </p:sp>
                  </mc:Choice>
                  <mc:Fallback>
                    <p:sp>
                      <p:nvSpPr>
                        <p:cNvPr id="36" name="文字方塊 35">
                          <a:extLst>
                            <a:ext uri="{FF2B5EF4-FFF2-40B4-BE49-F238E27FC236}">
                              <a16:creationId xmlns:a16="http://schemas.microsoft.com/office/drawing/2014/main" id="{FAC5DFF6-AC7B-44C6-BEA6-E1F5C3701962}"/>
                            </a:ext>
                          </a:extLst>
                        </p:cNvPr>
                        <p:cNvSpPr txBox="1">
                          <a:spLocks noRot="1" noChangeAspect="1" noMove="1" noResize="1" noEditPoints="1" noAdjustHandles="1" noChangeArrowheads="1" noChangeShapeType="1" noTextEdit="1"/>
                        </p:cNvSpPr>
                        <p:nvPr/>
                      </p:nvSpPr>
                      <p:spPr>
                        <a:xfrm>
                          <a:off x="899657" y="2377974"/>
                          <a:ext cx="446773" cy="350096"/>
                        </a:xfrm>
                        <a:prstGeom prst="rect">
                          <a:avLst/>
                        </a:prstGeom>
                        <a:blipFill>
                          <a:blip r:embed="rId6"/>
                          <a:stretch>
                            <a:fillRect r="-67273" b="-6977"/>
                          </a:stretch>
                        </a:blipFill>
                        <a:ln w="28575">
                          <a:noFill/>
                        </a:ln>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37" name="文字方塊 36">
                          <a:extLst>
                            <a:ext uri="{FF2B5EF4-FFF2-40B4-BE49-F238E27FC236}">
                              <a16:creationId xmlns:a16="http://schemas.microsoft.com/office/drawing/2014/main" id="{1BD8F2EC-EA9D-4471-88F7-EB17984703BB}"/>
                            </a:ext>
                          </a:extLst>
                        </p:cNvPr>
                        <p:cNvSpPr txBox="1"/>
                        <p:nvPr/>
                      </p:nvSpPr>
                      <p:spPr>
                        <a:xfrm>
                          <a:off x="1841467" y="1793919"/>
                          <a:ext cx="446773" cy="338555"/>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𝜅</m:t>
                                    </m:r>
                                  </m:e>
                                  <m:sub>
                                    <m:r>
                                      <a:rPr lang="en-US" altLang="zh-TW" sz="1050" i="1">
                                        <a:latin typeface="Cambria Math" panose="02040503050406030204" pitchFamily="18" charset="0"/>
                                      </a:rPr>
                                      <m:t>𝑒</m:t>
                                    </m:r>
                                  </m:sub>
                                </m:sSub>
                              </m:oMath>
                            </m:oMathPara>
                          </a14:m>
                          <a:endParaRPr lang="zh-TW" altLang="en-US" sz="1050" dirty="0"/>
                        </a:p>
                      </p:txBody>
                    </p:sp>
                  </mc:Choice>
                  <mc:Fallback>
                    <p:sp>
                      <p:nvSpPr>
                        <p:cNvPr id="37" name="文字方塊 36">
                          <a:extLst>
                            <a:ext uri="{FF2B5EF4-FFF2-40B4-BE49-F238E27FC236}">
                              <a16:creationId xmlns:a16="http://schemas.microsoft.com/office/drawing/2014/main" id="{1BD8F2EC-EA9D-4471-88F7-EB17984703BB}"/>
                            </a:ext>
                          </a:extLst>
                        </p:cNvPr>
                        <p:cNvSpPr txBox="1">
                          <a:spLocks noRot="1" noChangeAspect="1" noMove="1" noResize="1" noEditPoints="1" noAdjustHandles="1" noChangeArrowheads="1" noChangeShapeType="1" noTextEdit="1"/>
                        </p:cNvSpPr>
                        <p:nvPr/>
                      </p:nvSpPr>
                      <p:spPr>
                        <a:xfrm>
                          <a:off x="1841467" y="1793919"/>
                          <a:ext cx="446773" cy="338555"/>
                        </a:xfrm>
                        <a:prstGeom prst="rect">
                          <a:avLst/>
                        </a:prstGeom>
                        <a:blipFill>
                          <a:blip r:embed="rId7"/>
                          <a:stretch>
                            <a:fillRect/>
                          </a:stretch>
                        </a:blipFill>
                        <a:ln w="28575">
                          <a:noFill/>
                        </a:ln>
                      </p:spPr>
                      <p:txBody>
                        <a:bodyPr/>
                        <a:lstStyle/>
                        <a:p>
                          <a:r>
                            <a:rPr lang="zh-TW" altLang="en-US">
                              <a:noFill/>
                            </a:rPr>
                            <a:t> </a:t>
                          </a:r>
                        </a:p>
                      </p:txBody>
                    </p:sp>
                  </mc:Fallback>
                </mc:AlternateContent>
              </p:grpSp>
              <p:cxnSp>
                <p:nvCxnSpPr>
                  <p:cNvPr id="47" name="直線接點 46">
                    <a:extLst>
                      <a:ext uri="{FF2B5EF4-FFF2-40B4-BE49-F238E27FC236}">
                        <a16:creationId xmlns:a16="http://schemas.microsoft.com/office/drawing/2014/main" id="{6240D3D3-79A7-489A-AAD9-FE889F70B1AD}"/>
                      </a:ext>
                    </a:extLst>
                  </p:cNvPr>
                  <p:cNvCxnSpPr>
                    <a:cxnSpLocks/>
                  </p:cNvCxnSpPr>
                  <p:nvPr/>
                </p:nvCxnSpPr>
                <p:spPr>
                  <a:xfrm>
                    <a:off x="327891" y="1709118"/>
                    <a:ext cx="637287" cy="0"/>
                  </a:xfrm>
                  <a:prstGeom prst="line">
                    <a:avLst/>
                  </a:prstGeom>
                  <a:ln w="28575"/>
                </p:spPr>
                <p:style>
                  <a:lnRef idx="2">
                    <a:schemeClr val="dk1"/>
                  </a:lnRef>
                  <a:fillRef idx="1">
                    <a:schemeClr val="lt1"/>
                  </a:fillRef>
                  <a:effectRef idx="0">
                    <a:schemeClr val="dk1"/>
                  </a:effectRef>
                  <a:fontRef idx="minor">
                    <a:schemeClr val="dk1"/>
                  </a:fontRef>
                </p:style>
              </p:cxnSp>
              <p:grpSp>
                <p:nvGrpSpPr>
                  <p:cNvPr id="49" name="群組 48">
                    <a:extLst>
                      <a:ext uri="{FF2B5EF4-FFF2-40B4-BE49-F238E27FC236}">
                        <a16:creationId xmlns:a16="http://schemas.microsoft.com/office/drawing/2014/main" id="{8D979908-D66B-4C6D-89DB-5278AD2B22D6}"/>
                      </a:ext>
                    </a:extLst>
                  </p:cNvPr>
                  <p:cNvGrpSpPr/>
                  <p:nvPr/>
                </p:nvGrpSpPr>
                <p:grpSpPr>
                  <a:xfrm>
                    <a:off x="565851" y="1738335"/>
                    <a:ext cx="209786" cy="1170024"/>
                    <a:chOff x="3425967" y="2054376"/>
                    <a:chExt cx="209786" cy="1170024"/>
                  </a:xfrm>
                </p:grpSpPr>
                <p:grpSp>
                  <p:nvGrpSpPr>
                    <p:cNvPr id="50" name="群組 49">
                      <a:extLst>
                        <a:ext uri="{FF2B5EF4-FFF2-40B4-BE49-F238E27FC236}">
                          <a16:creationId xmlns:a16="http://schemas.microsoft.com/office/drawing/2014/main" id="{A988EB0A-7857-42CC-A935-F1E8C01F8ED3}"/>
                        </a:ext>
                      </a:extLst>
                    </p:cNvPr>
                    <p:cNvGrpSpPr/>
                    <p:nvPr/>
                  </p:nvGrpSpPr>
                  <p:grpSpPr>
                    <a:xfrm>
                      <a:off x="3479916" y="2054376"/>
                      <a:ext cx="129283" cy="1170024"/>
                      <a:chOff x="5377809" y="4363759"/>
                      <a:chExt cx="129283" cy="1170023"/>
                    </a:xfrm>
                  </p:grpSpPr>
                  <p:grpSp>
                    <p:nvGrpSpPr>
                      <p:cNvPr id="52" name="群組 51">
                        <a:extLst>
                          <a:ext uri="{FF2B5EF4-FFF2-40B4-BE49-F238E27FC236}">
                            <a16:creationId xmlns:a16="http://schemas.microsoft.com/office/drawing/2014/main" id="{2EBEA5FE-3E6C-4A60-823B-B57BEB847250}"/>
                          </a:ext>
                        </a:extLst>
                      </p:cNvPr>
                      <p:cNvGrpSpPr/>
                      <p:nvPr/>
                    </p:nvGrpSpPr>
                    <p:grpSpPr>
                      <a:xfrm>
                        <a:off x="5377809" y="4800637"/>
                        <a:ext cx="129283" cy="258566"/>
                        <a:chOff x="5324719" y="3140379"/>
                        <a:chExt cx="460920" cy="1112757"/>
                      </a:xfrm>
                    </p:grpSpPr>
                    <p:grpSp>
                      <p:nvGrpSpPr>
                        <p:cNvPr id="55" name="群組 54">
                          <a:extLst>
                            <a:ext uri="{FF2B5EF4-FFF2-40B4-BE49-F238E27FC236}">
                              <a16:creationId xmlns:a16="http://schemas.microsoft.com/office/drawing/2014/main" id="{4462B607-9C9C-4485-BA1C-C0A9320ACD36}"/>
                            </a:ext>
                          </a:extLst>
                        </p:cNvPr>
                        <p:cNvGrpSpPr/>
                        <p:nvPr/>
                      </p:nvGrpSpPr>
                      <p:grpSpPr>
                        <a:xfrm>
                          <a:off x="5324720" y="3601298"/>
                          <a:ext cx="460919" cy="381838"/>
                          <a:chOff x="4778404" y="2581583"/>
                          <a:chExt cx="460919" cy="381838"/>
                        </a:xfrm>
                      </p:grpSpPr>
                      <p:cxnSp>
                        <p:nvCxnSpPr>
                          <p:cNvPr id="63" name="直線接點 62">
                            <a:extLst>
                              <a:ext uri="{FF2B5EF4-FFF2-40B4-BE49-F238E27FC236}">
                                <a16:creationId xmlns:a16="http://schemas.microsoft.com/office/drawing/2014/main" id="{C2DFB500-ECB2-47B4-BF11-2D07D8A372CA}"/>
                              </a:ext>
                            </a:extLst>
                          </p:cNvPr>
                          <p:cNvCxnSpPr/>
                          <p:nvPr/>
                        </p:nvCxnSpPr>
                        <p:spPr>
                          <a:xfrm flipH="1">
                            <a:off x="4778404" y="2581583"/>
                            <a:ext cx="460919" cy="19091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DB606821-2331-4851-AF3E-06ABCB451DD3}"/>
                              </a:ext>
                            </a:extLst>
                          </p:cNvPr>
                          <p:cNvCxnSpPr/>
                          <p:nvPr/>
                        </p:nvCxnSpPr>
                        <p:spPr>
                          <a:xfrm flipH="1" flipV="1">
                            <a:off x="4778404" y="2772502"/>
                            <a:ext cx="460919" cy="19091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群組 55">
                          <a:extLst>
                            <a:ext uri="{FF2B5EF4-FFF2-40B4-BE49-F238E27FC236}">
                              <a16:creationId xmlns:a16="http://schemas.microsoft.com/office/drawing/2014/main" id="{D4FAE8CC-B23F-4802-A7AD-50C3B180C95F}"/>
                            </a:ext>
                          </a:extLst>
                        </p:cNvPr>
                        <p:cNvGrpSpPr/>
                        <p:nvPr/>
                      </p:nvGrpSpPr>
                      <p:grpSpPr>
                        <a:xfrm>
                          <a:off x="5324719" y="3140379"/>
                          <a:ext cx="460919" cy="460919"/>
                          <a:chOff x="4778404" y="2502502"/>
                          <a:chExt cx="460919" cy="460919"/>
                        </a:xfrm>
                      </p:grpSpPr>
                      <p:cxnSp>
                        <p:nvCxnSpPr>
                          <p:cNvPr id="60" name="直線接點 59">
                            <a:extLst>
                              <a:ext uri="{FF2B5EF4-FFF2-40B4-BE49-F238E27FC236}">
                                <a16:creationId xmlns:a16="http://schemas.microsoft.com/office/drawing/2014/main" id="{2613750B-5538-4B55-9C04-A49BA135E03C}"/>
                              </a:ext>
                            </a:extLst>
                          </p:cNvPr>
                          <p:cNvCxnSpPr/>
                          <p:nvPr/>
                        </p:nvCxnSpPr>
                        <p:spPr>
                          <a:xfrm flipH="1" flipV="1">
                            <a:off x="5048404" y="2502502"/>
                            <a:ext cx="190919" cy="79081"/>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1ECBC90F-5D43-41A8-83E0-114269DD2A33}"/>
                              </a:ext>
                            </a:extLst>
                          </p:cNvPr>
                          <p:cNvCxnSpPr/>
                          <p:nvPr/>
                        </p:nvCxnSpPr>
                        <p:spPr>
                          <a:xfrm flipH="1">
                            <a:off x="4778404" y="2581583"/>
                            <a:ext cx="460919" cy="19091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67AEA995-0649-425D-BCC6-B6DE06FDDF75}"/>
                              </a:ext>
                            </a:extLst>
                          </p:cNvPr>
                          <p:cNvCxnSpPr/>
                          <p:nvPr/>
                        </p:nvCxnSpPr>
                        <p:spPr>
                          <a:xfrm flipH="1" flipV="1">
                            <a:off x="4778404" y="2772502"/>
                            <a:ext cx="460919" cy="19091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群組 56">
                          <a:extLst>
                            <a:ext uri="{FF2B5EF4-FFF2-40B4-BE49-F238E27FC236}">
                              <a16:creationId xmlns:a16="http://schemas.microsoft.com/office/drawing/2014/main" id="{42D47A29-6E7A-49CF-B758-8C763656236E}"/>
                            </a:ext>
                          </a:extLst>
                        </p:cNvPr>
                        <p:cNvGrpSpPr/>
                        <p:nvPr/>
                      </p:nvGrpSpPr>
                      <p:grpSpPr>
                        <a:xfrm>
                          <a:off x="5324719" y="3983136"/>
                          <a:ext cx="460919" cy="270000"/>
                          <a:chOff x="4857485" y="2772502"/>
                          <a:chExt cx="460919" cy="270000"/>
                        </a:xfrm>
                      </p:grpSpPr>
                      <p:cxnSp>
                        <p:nvCxnSpPr>
                          <p:cNvPr id="58" name="直線接點 57">
                            <a:extLst>
                              <a:ext uri="{FF2B5EF4-FFF2-40B4-BE49-F238E27FC236}">
                                <a16:creationId xmlns:a16="http://schemas.microsoft.com/office/drawing/2014/main" id="{8AAEE09B-AB38-44C4-937A-747BA65B895A}"/>
                              </a:ext>
                            </a:extLst>
                          </p:cNvPr>
                          <p:cNvCxnSpPr/>
                          <p:nvPr/>
                        </p:nvCxnSpPr>
                        <p:spPr>
                          <a:xfrm flipH="1">
                            <a:off x="4857485" y="2772502"/>
                            <a:ext cx="460919" cy="19091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50D3BB93-43D0-479D-843D-A013FAF4265E}"/>
                              </a:ext>
                            </a:extLst>
                          </p:cNvPr>
                          <p:cNvCxnSpPr/>
                          <p:nvPr/>
                        </p:nvCxnSpPr>
                        <p:spPr>
                          <a:xfrm flipH="1" flipV="1">
                            <a:off x="4857485" y="2963421"/>
                            <a:ext cx="190919" cy="79081"/>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53" name="直線接點 52">
                        <a:extLst>
                          <a:ext uri="{FF2B5EF4-FFF2-40B4-BE49-F238E27FC236}">
                            <a16:creationId xmlns:a16="http://schemas.microsoft.com/office/drawing/2014/main" id="{F17786B6-6873-413E-A1E4-EC238289435D}"/>
                          </a:ext>
                        </a:extLst>
                      </p:cNvPr>
                      <p:cNvCxnSpPr>
                        <a:cxnSpLocks/>
                      </p:cNvCxnSpPr>
                      <p:nvPr/>
                    </p:nvCxnSpPr>
                    <p:spPr>
                      <a:xfrm>
                        <a:off x="5446259" y="4363759"/>
                        <a:ext cx="0" cy="42925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E2159A28-59F3-44ED-94FB-B78489FD3705}"/>
                          </a:ext>
                        </a:extLst>
                      </p:cNvPr>
                      <p:cNvCxnSpPr>
                        <a:cxnSpLocks/>
                      </p:cNvCxnSpPr>
                      <p:nvPr/>
                    </p:nvCxnSpPr>
                    <p:spPr>
                      <a:xfrm>
                        <a:off x="5440410" y="5063013"/>
                        <a:ext cx="0" cy="47076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1" name="直線接點 50">
                      <a:extLst>
                        <a:ext uri="{FF2B5EF4-FFF2-40B4-BE49-F238E27FC236}">
                          <a16:creationId xmlns:a16="http://schemas.microsoft.com/office/drawing/2014/main" id="{E759DA14-2E6D-4E3F-A785-18D68BB9AC9F}"/>
                        </a:ext>
                      </a:extLst>
                    </p:cNvPr>
                    <p:cNvCxnSpPr/>
                    <p:nvPr/>
                  </p:nvCxnSpPr>
                  <p:spPr>
                    <a:xfrm>
                      <a:off x="3425967" y="3224400"/>
                      <a:ext cx="209786" cy="0"/>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6" name="群組 95">
                    <a:extLst>
                      <a:ext uri="{FF2B5EF4-FFF2-40B4-BE49-F238E27FC236}">
                        <a16:creationId xmlns:a16="http://schemas.microsoft.com/office/drawing/2014/main" id="{750741D3-4073-40AE-9EE2-CC5B62065412}"/>
                      </a:ext>
                    </a:extLst>
                  </p:cNvPr>
                  <p:cNvGrpSpPr/>
                  <p:nvPr/>
                </p:nvGrpSpPr>
                <p:grpSpPr>
                  <a:xfrm>
                    <a:off x="4501163" y="1729457"/>
                    <a:ext cx="209786" cy="1170024"/>
                    <a:chOff x="3425967" y="2054376"/>
                    <a:chExt cx="209786" cy="1170024"/>
                  </a:xfrm>
                </p:grpSpPr>
                <p:grpSp>
                  <p:nvGrpSpPr>
                    <p:cNvPr id="97" name="群組 96">
                      <a:extLst>
                        <a:ext uri="{FF2B5EF4-FFF2-40B4-BE49-F238E27FC236}">
                          <a16:creationId xmlns:a16="http://schemas.microsoft.com/office/drawing/2014/main" id="{D90B48EF-A567-4E7A-B20F-FBF39D40926F}"/>
                        </a:ext>
                      </a:extLst>
                    </p:cNvPr>
                    <p:cNvGrpSpPr/>
                    <p:nvPr/>
                  </p:nvGrpSpPr>
                  <p:grpSpPr>
                    <a:xfrm>
                      <a:off x="3479916" y="2054376"/>
                      <a:ext cx="129283" cy="1170024"/>
                      <a:chOff x="5377809" y="4363759"/>
                      <a:chExt cx="129283" cy="1170023"/>
                    </a:xfrm>
                  </p:grpSpPr>
                  <p:grpSp>
                    <p:nvGrpSpPr>
                      <p:cNvPr id="99" name="群組 98">
                        <a:extLst>
                          <a:ext uri="{FF2B5EF4-FFF2-40B4-BE49-F238E27FC236}">
                            <a16:creationId xmlns:a16="http://schemas.microsoft.com/office/drawing/2014/main" id="{A38DC2EC-8986-400B-9E6D-436543C552A8}"/>
                          </a:ext>
                        </a:extLst>
                      </p:cNvPr>
                      <p:cNvGrpSpPr/>
                      <p:nvPr/>
                    </p:nvGrpSpPr>
                    <p:grpSpPr>
                      <a:xfrm>
                        <a:off x="5377809" y="4800637"/>
                        <a:ext cx="129283" cy="258566"/>
                        <a:chOff x="5324719" y="3140379"/>
                        <a:chExt cx="460920" cy="1112757"/>
                      </a:xfrm>
                    </p:grpSpPr>
                    <p:grpSp>
                      <p:nvGrpSpPr>
                        <p:cNvPr id="102" name="群組 101">
                          <a:extLst>
                            <a:ext uri="{FF2B5EF4-FFF2-40B4-BE49-F238E27FC236}">
                              <a16:creationId xmlns:a16="http://schemas.microsoft.com/office/drawing/2014/main" id="{0953AEB0-9596-4140-BBA7-24AD51CE479E}"/>
                            </a:ext>
                          </a:extLst>
                        </p:cNvPr>
                        <p:cNvGrpSpPr/>
                        <p:nvPr/>
                      </p:nvGrpSpPr>
                      <p:grpSpPr>
                        <a:xfrm>
                          <a:off x="5324720" y="3601298"/>
                          <a:ext cx="460919" cy="381838"/>
                          <a:chOff x="4778404" y="2581583"/>
                          <a:chExt cx="460919" cy="381838"/>
                        </a:xfrm>
                      </p:grpSpPr>
                      <p:cxnSp>
                        <p:nvCxnSpPr>
                          <p:cNvPr id="110" name="直線接點 109">
                            <a:extLst>
                              <a:ext uri="{FF2B5EF4-FFF2-40B4-BE49-F238E27FC236}">
                                <a16:creationId xmlns:a16="http://schemas.microsoft.com/office/drawing/2014/main" id="{620C912B-E2AC-4977-8DE8-8E3836CA851E}"/>
                              </a:ext>
                            </a:extLst>
                          </p:cNvPr>
                          <p:cNvCxnSpPr/>
                          <p:nvPr/>
                        </p:nvCxnSpPr>
                        <p:spPr>
                          <a:xfrm flipH="1">
                            <a:off x="4778404" y="2581583"/>
                            <a:ext cx="460919" cy="19091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接點 110">
                            <a:extLst>
                              <a:ext uri="{FF2B5EF4-FFF2-40B4-BE49-F238E27FC236}">
                                <a16:creationId xmlns:a16="http://schemas.microsoft.com/office/drawing/2014/main" id="{8D83264E-97B7-493B-A3C5-80F6E02CC2C9}"/>
                              </a:ext>
                            </a:extLst>
                          </p:cNvPr>
                          <p:cNvCxnSpPr/>
                          <p:nvPr/>
                        </p:nvCxnSpPr>
                        <p:spPr>
                          <a:xfrm flipH="1" flipV="1">
                            <a:off x="4778404" y="2772502"/>
                            <a:ext cx="460919" cy="19091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3" name="群組 102">
                          <a:extLst>
                            <a:ext uri="{FF2B5EF4-FFF2-40B4-BE49-F238E27FC236}">
                              <a16:creationId xmlns:a16="http://schemas.microsoft.com/office/drawing/2014/main" id="{3B01439B-E69E-4A3E-A72C-B530304C413D}"/>
                            </a:ext>
                          </a:extLst>
                        </p:cNvPr>
                        <p:cNvGrpSpPr/>
                        <p:nvPr/>
                      </p:nvGrpSpPr>
                      <p:grpSpPr>
                        <a:xfrm>
                          <a:off x="5324719" y="3140379"/>
                          <a:ext cx="460919" cy="460919"/>
                          <a:chOff x="4778404" y="2502502"/>
                          <a:chExt cx="460919" cy="460919"/>
                        </a:xfrm>
                      </p:grpSpPr>
                      <p:cxnSp>
                        <p:nvCxnSpPr>
                          <p:cNvPr id="107" name="直線接點 106">
                            <a:extLst>
                              <a:ext uri="{FF2B5EF4-FFF2-40B4-BE49-F238E27FC236}">
                                <a16:creationId xmlns:a16="http://schemas.microsoft.com/office/drawing/2014/main" id="{4446F102-F6A5-49CA-953E-AE76AA8A9F18}"/>
                              </a:ext>
                            </a:extLst>
                          </p:cNvPr>
                          <p:cNvCxnSpPr/>
                          <p:nvPr/>
                        </p:nvCxnSpPr>
                        <p:spPr>
                          <a:xfrm flipH="1" flipV="1">
                            <a:off x="5048404" y="2502502"/>
                            <a:ext cx="190919" cy="79081"/>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接點 107">
                            <a:extLst>
                              <a:ext uri="{FF2B5EF4-FFF2-40B4-BE49-F238E27FC236}">
                                <a16:creationId xmlns:a16="http://schemas.microsoft.com/office/drawing/2014/main" id="{34263129-F7F5-47B4-9BDD-8211133FC4D0}"/>
                              </a:ext>
                            </a:extLst>
                          </p:cNvPr>
                          <p:cNvCxnSpPr/>
                          <p:nvPr/>
                        </p:nvCxnSpPr>
                        <p:spPr>
                          <a:xfrm flipH="1">
                            <a:off x="4778404" y="2581583"/>
                            <a:ext cx="460919" cy="19091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接點 108">
                            <a:extLst>
                              <a:ext uri="{FF2B5EF4-FFF2-40B4-BE49-F238E27FC236}">
                                <a16:creationId xmlns:a16="http://schemas.microsoft.com/office/drawing/2014/main" id="{0E52FD93-7C2B-40DF-A5AA-0FF5BBC36C08}"/>
                              </a:ext>
                            </a:extLst>
                          </p:cNvPr>
                          <p:cNvCxnSpPr/>
                          <p:nvPr/>
                        </p:nvCxnSpPr>
                        <p:spPr>
                          <a:xfrm flipH="1" flipV="1">
                            <a:off x="4778404" y="2772502"/>
                            <a:ext cx="460919" cy="19091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4" name="群組 103">
                          <a:extLst>
                            <a:ext uri="{FF2B5EF4-FFF2-40B4-BE49-F238E27FC236}">
                              <a16:creationId xmlns:a16="http://schemas.microsoft.com/office/drawing/2014/main" id="{0EB71E04-4460-4B2E-8150-9E3CDD477DF6}"/>
                            </a:ext>
                          </a:extLst>
                        </p:cNvPr>
                        <p:cNvGrpSpPr/>
                        <p:nvPr/>
                      </p:nvGrpSpPr>
                      <p:grpSpPr>
                        <a:xfrm>
                          <a:off x="5324719" y="3983136"/>
                          <a:ext cx="460919" cy="270000"/>
                          <a:chOff x="4857485" y="2772502"/>
                          <a:chExt cx="460919" cy="270000"/>
                        </a:xfrm>
                      </p:grpSpPr>
                      <p:cxnSp>
                        <p:nvCxnSpPr>
                          <p:cNvPr id="105" name="直線接點 104">
                            <a:extLst>
                              <a:ext uri="{FF2B5EF4-FFF2-40B4-BE49-F238E27FC236}">
                                <a16:creationId xmlns:a16="http://schemas.microsoft.com/office/drawing/2014/main" id="{67C4C7F4-10DA-4F7C-880B-A61FB0627BFE}"/>
                              </a:ext>
                            </a:extLst>
                          </p:cNvPr>
                          <p:cNvCxnSpPr/>
                          <p:nvPr/>
                        </p:nvCxnSpPr>
                        <p:spPr>
                          <a:xfrm flipH="1">
                            <a:off x="4857485" y="2772502"/>
                            <a:ext cx="460919" cy="19091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接點 105">
                            <a:extLst>
                              <a:ext uri="{FF2B5EF4-FFF2-40B4-BE49-F238E27FC236}">
                                <a16:creationId xmlns:a16="http://schemas.microsoft.com/office/drawing/2014/main" id="{037D73FF-AF2B-4856-8275-8C58B0CBA393}"/>
                              </a:ext>
                            </a:extLst>
                          </p:cNvPr>
                          <p:cNvCxnSpPr/>
                          <p:nvPr/>
                        </p:nvCxnSpPr>
                        <p:spPr>
                          <a:xfrm flipH="1" flipV="1">
                            <a:off x="4857485" y="2963421"/>
                            <a:ext cx="190919" cy="79081"/>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00" name="直線接點 99">
                        <a:extLst>
                          <a:ext uri="{FF2B5EF4-FFF2-40B4-BE49-F238E27FC236}">
                            <a16:creationId xmlns:a16="http://schemas.microsoft.com/office/drawing/2014/main" id="{D1EEC497-7BEC-4C73-91FB-8A521B95B881}"/>
                          </a:ext>
                        </a:extLst>
                      </p:cNvPr>
                      <p:cNvCxnSpPr>
                        <a:cxnSpLocks/>
                      </p:cNvCxnSpPr>
                      <p:nvPr/>
                    </p:nvCxnSpPr>
                    <p:spPr>
                      <a:xfrm>
                        <a:off x="5446259" y="4363759"/>
                        <a:ext cx="0" cy="42925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接點 100">
                        <a:extLst>
                          <a:ext uri="{FF2B5EF4-FFF2-40B4-BE49-F238E27FC236}">
                            <a16:creationId xmlns:a16="http://schemas.microsoft.com/office/drawing/2014/main" id="{B9CC8CBB-BC28-474F-B441-60E66F79C834}"/>
                          </a:ext>
                        </a:extLst>
                      </p:cNvPr>
                      <p:cNvCxnSpPr>
                        <a:cxnSpLocks/>
                      </p:cNvCxnSpPr>
                      <p:nvPr/>
                    </p:nvCxnSpPr>
                    <p:spPr>
                      <a:xfrm>
                        <a:off x="5440410" y="5063013"/>
                        <a:ext cx="0" cy="47076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8" name="直線接點 97">
                      <a:extLst>
                        <a:ext uri="{FF2B5EF4-FFF2-40B4-BE49-F238E27FC236}">
                          <a16:creationId xmlns:a16="http://schemas.microsoft.com/office/drawing/2014/main" id="{55D77250-6A05-4D7E-88E1-A5373587B2C4}"/>
                        </a:ext>
                      </a:extLst>
                    </p:cNvPr>
                    <p:cNvCxnSpPr/>
                    <p:nvPr/>
                  </p:nvCxnSpPr>
                  <p:spPr>
                    <a:xfrm>
                      <a:off x="3425967" y="3224400"/>
                      <a:ext cx="209786" cy="0"/>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mc:Choice xmlns:a14="http://schemas.microsoft.com/office/drawing/2010/main" Requires="a14">
                <p:sp>
                  <p:nvSpPr>
                    <p:cNvPr id="113" name="文字方塊 112">
                      <a:extLst>
                        <a:ext uri="{FF2B5EF4-FFF2-40B4-BE49-F238E27FC236}">
                          <a16:creationId xmlns:a16="http://schemas.microsoft.com/office/drawing/2014/main" id="{BA4CB157-DD73-4CF4-A829-8DE635BD89A7}"/>
                        </a:ext>
                      </a:extLst>
                    </p:cNvPr>
                    <p:cNvSpPr txBox="1"/>
                    <p:nvPr/>
                  </p:nvSpPr>
                  <p:spPr>
                    <a:xfrm>
                      <a:off x="3707827" y="1085198"/>
                      <a:ext cx="446773" cy="338555"/>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𝜅</m:t>
                                </m:r>
                              </m:e>
                              <m:sub>
                                <m:r>
                                  <a:rPr lang="en-US" altLang="zh-TW" sz="1050" i="1">
                                    <a:latin typeface="Cambria Math" panose="02040503050406030204" pitchFamily="18" charset="0"/>
                                  </a:rPr>
                                  <m:t>𝑖</m:t>
                                </m:r>
                              </m:sub>
                            </m:sSub>
                          </m:oMath>
                        </m:oMathPara>
                      </a14:m>
                      <a:endParaRPr lang="zh-TW" altLang="en-US" sz="1050" dirty="0"/>
                    </a:p>
                  </p:txBody>
                </p:sp>
              </mc:Choice>
              <mc:Fallback>
                <p:sp>
                  <p:nvSpPr>
                    <p:cNvPr id="113" name="文字方塊 112">
                      <a:extLst>
                        <a:ext uri="{FF2B5EF4-FFF2-40B4-BE49-F238E27FC236}">
                          <a16:creationId xmlns:a16="http://schemas.microsoft.com/office/drawing/2014/main" id="{BA4CB157-DD73-4CF4-A829-8DE635BD89A7}"/>
                        </a:ext>
                      </a:extLst>
                    </p:cNvPr>
                    <p:cNvSpPr txBox="1">
                      <a:spLocks noRot="1" noChangeAspect="1" noMove="1" noResize="1" noEditPoints="1" noAdjustHandles="1" noChangeArrowheads="1" noChangeShapeType="1" noTextEdit="1"/>
                    </p:cNvSpPr>
                    <p:nvPr/>
                  </p:nvSpPr>
                  <p:spPr>
                    <a:xfrm>
                      <a:off x="3707827" y="1085198"/>
                      <a:ext cx="446773" cy="338555"/>
                    </a:xfrm>
                    <a:prstGeom prst="rect">
                      <a:avLst/>
                    </a:prstGeom>
                    <a:blipFill>
                      <a:blip r:embed="rId8"/>
                      <a:stretch>
                        <a:fillRect/>
                      </a:stretch>
                    </a:blipFill>
                    <a:ln w="28575">
                      <a:noFill/>
                    </a:ln>
                  </p:spPr>
                  <p:txBody>
                    <a:bodyPr/>
                    <a:lstStyle/>
                    <a:p>
                      <a:r>
                        <a:rPr lang="zh-TW" altLang="en-US">
                          <a:noFill/>
                        </a:rPr>
                        <a:t> </a:t>
                      </a:r>
                    </a:p>
                  </p:txBody>
                </p:sp>
              </mc:Fallback>
            </mc:AlternateContent>
            <p:sp>
              <p:nvSpPr>
                <p:cNvPr id="114" name="矩形 113">
                  <a:extLst>
                    <a:ext uri="{FF2B5EF4-FFF2-40B4-BE49-F238E27FC236}">
                      <a16:creationId xmlns:a16="http://schemas.microsoft.com/office/drawing/2014/main" id="{D5D7EAFC-0C77-45B0-8711-FE288035B804}"/>
                    </a:ext>
                  </a:extLst>
                </p:cNvPr>
                <p:cNvSpPr/>
                <p:nvPr/>
              </p:nvSpPr>
              <p:spPr>
                <a:xfrm>
                  <a:off x="2630913" y="896738"/>
                  <a:ext cx="3086301" cy="2084773"/>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p>
              </p:txBody>
            </p:sp>
            <p:sp>
              <p:nvSpPr>
                <p:cNvPr id="115" name="文字方塊 114">
                  <a:extLst>
                    <a:ext uri="{FF2B5EF4-FFF2-40B4-BE49-F238E27FC236}">
                      <a16:creationId xmlns:a16="http://schemas.microsoft.com/office/drawing/2014/main" id="{0C23F145-702E-470B-8B5F-EC1ACF6BBC38}"/>
                    </a:ext>
                  </a:extLst>
                </p:cNvPr>
                <p:cNvSpPr txBox="1"/>
                <p:nvPr/>
              </p:nvSpPr>
              <p:spPr>
                <a:xfrm>
                  <a:off x="4377987" y="2673739"/>
                  <a:ext cx="1706393" cy="338555"/>
                </a:xfrm>
                <a:prstGeom prst="rect">
                  <a:avLst/>
                </a:prstGeom>
                <a:noFill/>
              </p:spPr>
              <p:txBody>
                <a:bodyPr wrap="square" rtlCol="0">
                  <a:spAutoFit/>
                </a:bodyPr>
                <a:lstStyle/>
                <a:p>
                  <a:pPr algn="ctr"/>
                  <a:r>
                    <a:rPr lang="en-US" altLang="zh-TW" sz="1050" dirty="0">
                      <a:highlight>
                        <a:srgbClr val="FFFF00"/>
                      </a:highlight>
                    </a:rPr>
                    <a:t>On chip</a:t>
                  </a:r>
                  <a:endParaRPr lang="zh-TW" altLang="en-US" sz="1050" dirty="0">
                    <a:highlight>
                      <a:srgbClr val="FFFF00"/>
                    </a:highlight>
                  </a:endParaRPr>
                </a:p>
              </p:txBody>
            </p:sp>
          </p:grpSp>
          <mc:AlternateContent xmlns:mc="http://schemas.openxmlformats.org/markup-compatibility/2006">
            <mc:Choice xmlns:a14="http://schemas.microsoft.com/office/drawing/2010/main" Requires="a14">
              <p:sp>
                <p:nvSpPr>
                  <p:cNvPr id="117" name="文字方塊 116">
                    <a:extLst>
                      <a:ext uri="{FF2B5EF4-FFF2-40B4-BE49-F238E27FC236}">
                        <a16:creationId xmlns:a16="http://schemas.microsoft.com/office/drawing/2014/main" id="{6437C694-1817-4901-8373-8A5113068448}"/>
                      </a:ext>
                    </a:extLst>
                  </p:cNvPr>
                  <p:cNvSpPr txBox="1"/>
                  <p:nvPr/>
                </p:nvSpPr>
                <p:spPr>
                  <a:xfrm>
                    <a:off x="4108339" y="885912"/>
                    <a:ext cx="446773" cy="338555"/>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acc>
                                <m:accPr>
                                  <m:chr m:val="̂"/>
                                  <m:ctrlPr>
                                    <a:rPr lang="en-US" altLang="zh-TW" sz="1050" i="1">
                                      <a:latin typeface="Cambria Math" panose="02040503050406030204" pitchFamily="18" charset="0"/>
                                    </a:rPr>
                                  </m:ctrlPr>
                                </m:accPr>
                                <m:e>
                                  <m:r>
                                    <a:rPr lang="en-US" altLang="zh-TW" sz="1050" i="1">
                                      <a:latin typeface="Cambria Math" panose="02040503050406030204" pitchFamily="18" charset="0"/>
                                    </a:rPr>
                                    <m:t>𝑐</m:t>
                                  </m:r>
                                </m:e>
                              </m:acc>
                            </m:e>
                            <m:sub>
                              <m:r>
                                <a:rPr lang="en-US" altLang="zh-TW" sz="1050" i="1">
                                  <a:latin typeface="Cambria Math" panose="02040503050406030204" pitchFamily="18" charset="0"/>
                                </a:rPr>
                                <m:t>𝑖𝑛</m:t>
                              </m:r>
                            </m:sub>
                          </m:sSub>
                          <m:r>
                            <a:rPr lang="en-US" altLang="zh-TW" sz="1050" i="1">
                              <a:latin typeface="Cambria Math" panose="02040503050406030204" pitchFamily="18" charset="0"/>
                            </a:rPr>
                            <m:t>(</m:t>
                          </m:r>
                          <m:r>
                            <a:rPr lang="en-US" altLang="zh-TW" sz="1050" i="1">
                              <a:latin typeface="Cambria Math" panose="02040503050406030204" pitchFamily="18" charset="0"/>
                            </a:rPr>
                            <m:t>𝑡</m:t>
                          </m:r>
                          <m:r>
                            <a:rPr lang="en-US" altLang="zh-TW" sz="1050" i="1">
                              <a:latin typeface="Cambria Math" panose="02040503050406030204" pitchFamily="18" charset="0"/>
                            </a:rPr>
                            <m:t>)</m:t>
                          </m:r>
                        </m:oMath>
                      </m:oMathPara>
                    </a14:m>
                    <a:endParaRPr lang="zh-TW" altLang="en-US" sz="1050" dirty="0"/>
                  </a:p>
                </p:txBody>
              </p:sp>
            </mc:Choice>
            <mc:Fallback>
              <p:sp>
                <p:nvSpPr>
                  <p:cNvPr id="117" name="文字方塊 116">
                    <a:extLst>
                      <a:ext uri="{FF2B5EF4-FFF2-40B4-BE49-F238E27FC236}">
                        <a16:creationId xmlns:a16="http://schemas.microsoft.com/office/drawing/2014/main" id="{6437C694-1817-4901-8373-8A5113068448}"/>
                      </a:ext>
                    </a:extLst>
                  </p:cNvPr>
                  <p:cNvSpPr txBox="1">
                    <a:spLocks noRot="1" noChangeAspect="1" noMove="1" noResize="1" noEditPoints="1" noAdjustHandles="1" noChangeArrowheads="1" noChangeShapeType="1" noTextEdit="1"/>
                  </p:cNvSpPr>
                  <p:nvPr/>
                </p:nvSpPr>
                <p:spPr>
                  <a:xfrm>
                    <a:off x="4108339" y="885912"/>
                    <a:ext cx="446773" cy="338555"/>
                  </a:xfrm>
                  <a:prstGeom prst="rect">
                    <a:avLst/>
                  </a:prstGeom>
                  <a:blipFill>
                    <a:blip r:embed="rId9"/>
                    <a:stretch>
                      <a:fillRect r="-45455" b="-7317"/>
                    </a:stretch>
                  </a:blipFill>
                  <a:ln w="28575">
                    <a:noFill/>
                  </a:ln>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18" name="文字方塊 117">
                    <a:extLst>
                      <a:ext uri="{FF2B5EF4-FFF2-40B4-BE49-F238E27FC236}">
                        <a16:creationId xmlns:a16="http://schemas.microsoft.com/office/drawing/2014/main" id="{57319E90-9A7C-4FD6-9D4E-609B94E1939E}"/>
                      </a:ext>
                    </a:extLst>
                  </p:cNvPr>
                  <p:cNvSpPr txBox="1"/>
                  <p:nvPr/>
                </p:nvSpPr>
                <p:spPr>
                  <a:xfrm>
                    <a:off x="4689157" y="1301110"/>
                    <a:ext cx="446773" cy="338555"/>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acc>
                                <m:accPr>
                                  <m:chr m:val="̂"/>
                                  <m:ctrlPr>
                                    <a:rPr lang="en-US" altLang="zh-TW" sz="1050" i="1">
                                      <a:latin typeface="Cambria Math" panose="02040503050406030204" pitchFamily="18" charset="0"/>
                                    </a:rPr>
                                  </m:ctrlPr>
                                </m:accPr>
                                <m:e>
                                  <m:r>
                                    <a:rPr lang="en-US" altLang="zh-TW" sz="1050" i="1">
                                      <a:latin typeface="Cambria Math" panose="02040503050406030204" pitchFamily="18" charset="0"/>
                                    </a:rPr>
                                    <m:t>𝑐</m:t>
                                  </m:r>
                                </m:e>
                              </m:acc>
                            </m:e>
                            <m:sub>
                              <m:r>
                                <a:rPr lang="en-US" altLang="zh-TW" sz="1050" i="1">
                                  <a:latin typeface="Cambria Math" panose="02040503050406030204" pitchFamily="18" charset="0"/>
                                </a:rPr>
                                <m:t>𝑜𝑢𝑡</m:t>
                              </m:r>
                            </m:sub>
                          </m:sSub>
                          <m:r>
                            <a:rPr lang="en-US" altLang="zh-TW" sz="1050" i="1">
                              <a:latin typeface="Cambria Math" panose="02040503050406030204" pitchFamily="18" charset="0"/>
                            </a:rPr>
                            <m:t>(</m:t>
                          </m:r>
                          <m:r>
                            <a:rPr lang="en-US" altLang="zh-TW" sz="1050" i="1">
                              <a:latin typeface="Cambria Math" panose="02040503050406030204" pitchFamily="18" charset="0"/>
                            </a:rPr>
                            <m:t>𝑡</m:t>
                          </m:r>
                          <m:r>
                            <a:rPr lang="en-US" altLang="zh-TW" sz="1050" i="1">
                              <a:latin typeface="Cambria Math" panose="02040503050406030204" pitchFamily="18" charset="0"/>
                            </a:rPr>
                            <m:t>)</m:t>
                          </m:r>
                        </m:oMath>
                      </m:oMathPara>
                    </a14:m>
                    <a:endParaRPr lang="zh-TW" altLang="en-US" sz="1050" dirty="0"/>
                  </a:p>
                </p:txBody>
              </p:sp>
            </mc:Choice>
            <mc:Fallback>
              <p:sp>
                <p:nvSpPr>
                  <p:cNvPr id="118" name="文字方塊 117">
                    <a:extLst>
                      <a:ext uri="{FF2B5EF4-FFF2-40B4-BE49-F238E27FC236}">
                        <a16:creationId xmlns:a16="http://schemas.microsoft.com/office/drawing/2014/main" id="{57319E90-9A7C-4FD6-9D4E-609B94E1939E}"/>
                      </a:ext>
                    </a:extLst>
                  </p:cNvPr>
                  <p:cNvSpPr txBox="1">
                    <a:spLocks noRot="1" noChangeAspect="1" noMove="1" noResize="1" noEditPoints="1" noAdjustHandles="1" noChangeArrowheads="1" noChangeShapeType="1" noTextEdit="1"/>
                  </p:cNvSpPr>
                  <p:nvPr/>
                </p:nvSpPr>
                <p:spPr>
                  <a:xfrm>
                    <a:off x="4689157" y="1301110"/>
                    <a:ext cx="446773" cy="338555"/>
                  </a:xfrm>
                  <a:prstGeom prst="rect">
                    <a:avLst/>
                  </a:prstGeom>
                  <a:blipFill>
                    <a:blip r:embed="rId10"/>
                    <a:stretch>
                      <a:fillRect r="-65455" b="-7317"/>
                    </a:stretch>
                  </a:blipFill>
                  <a:ln w="28575">
                    <a:noFill/>
                  </a:ln>
                </p:spPr>
                <p:txBody>
                  <a:bodyPr/>
                  <a:lstStyle/>
                  <a:p>
                    <a:r>
                      <a:rPr lang="zh-TW" altLang="en-US">
                        <a:noFill/>
                      </a:rPr>
                      <a:t> </a:t>
                    </a:r>
                  </a:p>
                </p:txBody>
              </p:sp>
            </mc:Fallback>
          </mc:AlternateContent>
          <p:cxnSp>
            <p:nvCxnSpPr>
              <p:cNvPr id="120" name="直線單箭頭接點 119">
                <a:extLst>
                  <a:ext uri="{FF2B5EF4-FFF2-40B4-BE49-F238E27FC236}">
                    <a16:creationId xmlns:a16="http://schemas.microsoft.com/office/drawing/2014/main" id="{9D44DED2-F9C7-413D-BB69-C2891A85F129}"/>
                  </a:ext>
                </a:extLst>
              </p:cNvPr>
              <p:cNvCxnSpPr/>
              <p:nvPr/>
            </p:nvCxnSpPr>
            <p:spPr>
              <a:xfrm>
                <a:off x="1433864" y="1055974"/>
                <a:ext cx="25187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1" name="直線單箭頭接點 120">
                <a:extLst>
                  <a:ext uri="{FF2B5EF4-FFF2-40B4-BE49-F238E27FC236}">
                    <a16:creationId xmlns:a16="http://schemas.microsoft.com/office/drawing/2014/main" id="{38CB9DE2-5348-4808-B0BB-B6920EB76FCD}"/>
                  </a:ext>
                </a:extLst>
              </p:cNvPr>
              <p:cNvCxnSpPr/>
              <p:nvPr/>
            </p:nvCxnSpPr>
            <p:spPr>
              <a:xfrm>
                <a:off x="4684395" y="1038686"/>
                <a:ext cx="25187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2" name="直線單箭頭接點 121">
                <a:extLst>
                  <a:ext uri="{FF2B5EF4-FFF2-40B4-BE49-F238E27FC236}">
                    <a16:creationId xmlns:a16="http://schemas.microsoft.com/office/drawing/2014/main" id="{E64F9D5A-8D85-4556-AFF1-9EF4ACBDDE4C}"/>
                  </a:ext>
                </a:extLst>
              </p:cNvPr>
              <p:cNvCxnSpPr>
                <a:cxnSpLocks/>
              </p:cNvCxnSpPr>
              <p:nvPr/>
            </p:nvCxnSpPr>
            <p:spPr>
              <a:xfrm flipH="1">
                <a:off x="4684395" y="1300743"/>
                <a:ext cx="25187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3" name="直線單箭頭接點 122">
                <a:extLst>
                  <a:ext uri="{FF2B5EF4-FFF2-40B4-BE49-F238E27FC236}">
                    <a16:creationId xmlns:a16="http://schemas.microsoft.com/office/drawing/2014/main" id="{C57D2709-1D70-4B3A-A387-8247B0D762DA}"/>
                  </a:ext>
                </a:extLst>
              </p:cNvPr>
              <p:cNvCxnSpPr>
                <a:cxnSpLocks/>
              </p:cNvCxnSpPr>
              <p:nvPr/>
            </p:nvCxnSpPr>
            <p:spPr>
              <a:xfrm flipH="1">
                <a:off x="888769" y="1864492"/>
                <a:ext cx="25187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28" name="文字方塊 127">
              <a:extLst>
                <a:ext uri="{FF2B5EF4-FFF2-40B4-BE49-F238E27FC236}">
                  <a16:creationId xmlns:a16="http://schemas.microsoft.com/office/drawing/2014/main" id="{C0BFEA87-8EC4-45EA-98C4-952E698BD51D}"/>
                </a:ext>
              </a:extLst>
            </p:cNvPr>
            <p:cNvSpPr txBox="1"/>
            <p:nvPr/>
          </p:nvSpPr>
          <p:spPr>
            <a:xfrm>
              <a:off x="314026" y="1932924"/>
              <a:ext cx="692143" cy="800219"/>
            </a:xfrm>
            <a:prstGeom prst="rect">
              <a:avLst/>
            </a:prstGeom>
            <a:solidFill>
              <a:schemeClr val="accent2">
                <a:lumMod val="40000"/>
                <a:lumOff val="60000"/>
              </a:schemeClr>
            </a:solidFill>
          </p:spPr>
          <p:txBody>
            <a:bodyPr wrap="square" rtlCol="0">
              <a:spAutoFit/>
            </a:bodyPr>
            <a:lstStyle/>
            <a:p>
              <a:pPr algn="ctr"/>
              <a:r>
                <a:rPr lang="en-US" altLang="zh-TW" sz="825" dirty="0"/>
                <a:t>External thermal bath</a:t>
              </a:r>
              <a:endParaRPr lang="zh-TW" altLang="en-US" sz="825" dirty="0"/>
            </a:p>
          </p:txBody>
        </p:sp>
      </p:grpSp>
      <mc:AlternateContent xmlns:mc="http://schemas.openxmlformats.org/markup-compatibility/2006">
        <mc:Choice xmlns:a14="http://schemas.microsoft.com/office/drawing/2010/main" Requires="a14">
          <p:sp>
            <p:nvSpPr>
              <p:cNvPr id="131" name="文字方塊 130">
                <a:extLst>
                  <a:ext uri="{FF2B5EF4-FFF2-40B4-BE49-F238E27FC236}">
                    <a16:creationId xmlns:a16="http://schemas.microsoft.com/office/drawing/2014/main" id="{A44545D3-8946-4D4A-B7B3-2EF3A5A3C1F9}"/>
                  </a:ext>
                </a:extLst>
              </p:cNvPr>
              <p:cNvSpPr txBox="1"/>
              <p:nvPr/>
            </p:nvSpPr>
            <p:spPr>
              <a:xfrm>
                <a:off x="5458410" y="1555054"/>
                <a:ext cx="2733012" cy="385747"/>
              </a:xfrm>
              <a:prstGeom prst="rect">
                <a:avLst/>
              </a:prstGeom>
              <a:noFill/>
            </p:spPr>
            <p:txBody>
              <a:bodyPr wrap="square" rtlCol="0">
                <a:spAutoFit/>
              </a:bodyPr>
              <a:lstStyle/>
              <a:p>
                <a14:m>
                  <m:oMath xmlns:m="http://schemas.openxmlformats.org/officeDocument/2006/math">
                    <m:sSub>
                      <m:sSubPr>
                        <m:ctrlPr>
                          <a:rPr lang="en-US" altLang="zh-TW" sz="1350" i="1">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𝐻</m:t>
                            </m:r>
                          </m:e>
                        </m:acc>
                      </m:e>
                      <m:sub>
                        <m:r>
                          <a:rPr lang="en-US" altLang="zh-TW" sz="1350" i="1">
                            <a:latin typeface="Cambria Math" panose="02040503050406030204" pitchFamily="18" charset="0"/>
                          </a:rPr>
                          <m:t>𝑠𝑦𝑠</m:t>
                        </m:r>
                      </m:sub>
                    </m:sSub>
                    <m:r>
                      <a:rPr lang="en-US" altLang="zh-TW" sz="1350" i="1">
                        <a:latin typeface="Cambria Math" panose="02040503050406030204" pitchFamily="18" charset="0"/>
                      </a:rPr>
                      <m:t>=</m:t>
                    </m:r>
                    <m:r>
                      <a:rPr lang="zh-TW" altLang="en-US" sz="1350" dirty="0">
                        <a:latin typeface="Cambria Math" panose="02040503050406030204" pitchFamily="18" charset="0"/>
                      </a:rPr>
                      <m:t>ℏ</m:t>
                    </m:r>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𝜔</m:t>
                        </m:r>
                      </m:e>
                      <m:sub>
                        <m:r>
                          <a:rPr lang="en-US" altLang="zh-TW" sz="1350" i="1" dirty="0">
                            <a:latin typeface="Cambria Math" panose="02040503050406030204" pitchFamily="18" charset="0"/>
                          </a:rPr>
                          <m:t>0</m:t>
                        </m:r>
                      </m:sub>
                    </m:sSub>
                    <m:d>
                      <m:dPr>
                        <m:ctrlPr>
                          <a:rPr lang="en-US" altLang="zh-TW" sz="1350" i="1" dirty="0">
                            <a:latin typeface="Cambria Math" panose="02040503050406030204" pitchFamily="18" charset="0"/>
                          </a:rPr>
                        </m:ctrlPr>
                      </m:dPr>
                      <m:e>
                        <m:sSup>
                          <m:sSupPr>
                            <m:ctrlPr>
                              <a:rPr lang="en-US" altLang="zh-TW" sz="1350" i="1">
                                <a:latin typeface="Cambria Math" panose="02040503050406030204" pitchFamily="18" charset="0"/>
                              </a:rPr>
                            </m:ctrlPr>
                          </m:sSup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𝑎</m:t>
                                </m:r>
                              </m:e>
                            </m:acc>
                          </m:e>
                          <m:sup>
                            <m:r>
                              <a:rPr lang="en-US" altLang="zh-TW" sz="1350" i="1">
                                <a:latin typeface="Cambria Math" panose="02040503050406030204" pitchFamily="18" charset="0"/>
                              </a:rPr>
                              <m:t>†</m:t>
                            </m:r>
                          </m:sup>
                        </m:sSup>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𝑎</m:t>
                            </m:r>
                          </m:e>
                        </m:acc>
                      </m:e>
                    </m:d>
                    <m:r>
                      <a:rPr lang="en-US" altLang="zh-TW" sz="1350" i="1">
                        <a:latin typeface="Cambria Math" panose="02040503050406030204" pitchFamily="18" charset="0"/>
                      </a:rPr>
                      <m:t>+</m:t>
                    </m:r>
                    <m:f>
                      <m:fPr>
                        <m:ctrlPr>
                          <a:rPr lang="en-US" altLang="zh-TW" sz="1350" i="1" dirty="0">
                            <a:latin typeface="Cambria Math" panose="02040503050406030204" pitchFamily="18" charset="0"/>
                          </a:rPr>
                        </m:ctrlPr>
                      </m:fPr>
                      <m:num>
                        <m:r>
                          <a:rPr lang="en-US" altLang="zh-TW" sz="1350" i="1" dirty="0">
                            <a:latin typeface="Cambria Math" panose="02040503050406030204" pitchFamily="18" charset="0"/>
                          </a:rPr>
                          <m:t>1</m:t>
                        </m:r>
                      </m:num>
                      <m:den>
                        <m:r>
                          <a:rPr lang="en-US" altLang="zh-TW" sz="1350" i="1" dirty="0">
                            <a:latin typeface="Cambria Math" panose="02040503050406030204" pitchFamily="18" charset="0"/>
                          </a:rPr>
                          <m:t>2</m:t>
                        </m:r>
                      </m:den>
                    </m:f>
                  </m:oMath>
                </a14:m>
                <a:r>
                  <a:rPr lang="zh-TW" altLang="en-US" sz="1350" dirty="0"/>
                  <a:t> </a:t>
                </a:r>
                <a14:m>
                  <m:oMath xmlns:m="http://schemas.openxmlformats.org/officeDocument/2006/math">
                    <m:r>
                      <a:rPr lang="zh-TW" altLang="en-US" sz="1350" dirty="0">
                        <a:latin typeface="Cambria Math" panose="02040503050406030204" pitchFamily="18" charset="0"/>
                      </a:rPr>
                      <m:t>ℏ</m:t>
                    </m:r>
                    <m:r>
                      <m:rPr>
                        <m:sty m:val="p"/>
                      </m:rPr>
                      <a:rPr lang="en-US" altLang="zh-TW" sz="1350" dirty="0">
                        <a:latin typeface="Cambria Math" panose="02040503050406030204" pitchFamily="18" charset="0"/>
                      </a:rPr>
                      <m:t>Κ</m:t>
                    </m:r>
                    <m:r>
                      <a:rPr lang="en-US" altLang="zh-TW" sz="1350" i="1" dirty="0">
                        <a:latin typeface="Cambria Math" panose="02040503050406030204" pitchFamily="18" charset="0"/>
                      </a:rPr>
                      <m:t>(</m:t>
                    </m:r>
                    <m:sSup>
                      <m:sSupPr>
                        <m:ctrlPr>
                          <a:rPr lang="en-US" altLang="zh-TW" sz="1350" i="1">
                            <a:latin typeface="Cambria Math" panose="02040503050406030204" pitchFamily="18" charset="0"/>
                          </a:rPr>
                        </m:ctrlPr>
                      </m:sSup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𝑎</m:t>
                            </m:r>
                          </m:e>
                        </m:acc>
                      </m:e>
                      <m:sup>
                        <m:r>
                          <a:rPr lang="en-US" altLang="zh-TW" sz="1350" i="1">
                            <a:latin typeface="Cambria Math" panose="02040503050406030204" pitchFamily="18" charset="0"/>
                          </a:rPr>
                          <m:t>†</m:t>
                        </m:r>
                      </m:sup>
                    </m:sSup>
                    <m:sSup>
                      <m:sSupPr>
                        <m:ctrlPr>
                          <a:rPr lang="en-US" altLang="zh-TW" sz="1350" i="1">
                            <a:latin typeface="Cambria Math" panose="02040503050406030204" pitchFamily="18" charset="0"/>
                          </a:rPr>
                        </m:ctrlPr>
                      </m:sSup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𝑎</m:t>
                            </m:r>
                          </m:e>
                        </m:acc>
                      </m:e>
                      <m:sup>
                        <m:r>
                          <a:rPr lang="en-US" altLang="zh-TW" sz="1350" i="1">
                            <a:latin typeface="Cambria Math" panose="02040503050406030204" pitchFamily="18" charset="0"/>
                          </a:rPr>
                          <m:t>†</m:t>
                        </m:r>
                      </m:sup>
                    </m:sSup>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𝑎</m:t>
                        </m:r>
                      </m:e>
                    </m:acc>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𝑎</m:t>
                        </m:r>
                      </m:e>
                    </m:acc>
                    <m:r>
                      <a:rPr lang="en-US" altLang="zh-TW" sz="1350" i="1">
                        <a:latin typeface="Cambria Math" panose="02040503050406030204" pitchFamily="18" charset="0"/>
                      </a:rPr>
                      <m:t>)</m:t>
                    </m:r>
                  </m:oMath>
                </a14:m>
                <a:endParaRPr lang="zh-TW" altLang="en-US" sz="1350" dirty="0"/>
              </a:p>
            </p:txBody>
          </p:sp>
        </mc:Choice>
        <mc:Fallback>
          <p:sp>
            <p:nvSpPr>
              <p:cNvPr id="131" name="文字方塊 130">
                <a:extLst>
                  <a:ext uri="{FF2B5EF4-FFF2-40B4-BE49-F238E27FC236}">
                    <a16:creationId xmlns:a16="http://schemas.microsoft.com/office/drawing/2014/main" id="{A44545D3-8946-4D4A-B7B3-2EF3A5A3C1F9}"/>
                  </a:ext>
                </a:extLst>
              </p:cNvPr>
              <p:cNvSpPr txBox="1">
                <a:spLocks noRot="1" noChangeAspect="1" noMove="1" noResize="1" noEditPoints="1" noAdjustHandles="1" noChangeArrowheads="1" noChangeShapeType="1" noTextEdit="1"/>
              </p:cNvSpPr>
              <p:nvPr/>
            </p:nvSpPr>
            <p:spPr>
              <a:xfrm>
                <a:off x="5458410" y="1555054"/>
                <a:ext cx="2733012" cy="385747"/>
              </a:xfrm>
              <a:prstGeom prst="rect">
                <a:avLst/>
              </a:prstGeom>
              <a:blipFill>
                <a:blip r:embed="rId11"/>
                <a:stretch>
                  <a:fillRect r="-3118"/>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32" name="文字方塊 131">
                <a:extLst>
                  <a:ext uri="{FF2B5EF4-FFF2-40B4-BE49-F238E27FC236}">
                    <a16:creationId xmlns:a16="http://schemas.microsoft.com/office/drawing/2014/main" id="{89924AC8-669B-4AE6-8CA3-E01F52FE7DEC}"/>
                  </a:ext>
                </a:extLst>
              </p:cNvPr>
              <p:cNvSpPr txBox="1"/>
              <p:nvPr/>
            </p:nvSpPr>
            <p:spPr>
              <a:xfrm>
                <a:off x="4606140" y="2055063"/>
                <a:ext cx="4586333" cy="5767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200" i="1">
                              <a:latin typeface="Cambria Math" panose="02040503050406030204" pitchFamily="18" charset="0"/>
                            </a:rPr>
                          </m:ctrlPr>
                        </m:sSubPr>
                        <m:e>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𝐻</m:t>
                              </m:r>
                            </m:e>
                          </m:acc>
                        </m:e>
                        <m:sub>
                          <m:r>
                            <a:rPr lang="en-US" altLang="zh-TW" sz="1200" i="1">
                              <a:latin typeface="Cambria Math" panose="02040503050406030204" pitchFamily="18" charset="0"/>
                            </a:rPr>
                            <m:t>𝑖𝑛𝑡</m:t>
                          </m:r>
                          <m:r>
                            <a:rPr lang="en-US" altLang="zh-TW" sz="1200" i="1">
                              <a:latin typeface="Cambria Math" panose="02040503050406030204" pitchFamily="18" charset="0"/>
                            </a:rPr>
                            <m:t>,</m:t>
                          </m:r>
                          <m:r>
                            <a:rPr lang="en-US" altLang="zh-TW" sz="1200" i="1">
                              <a:latin typeface="Cambria Math" panose="02040503050406030204" pitchFamily="18" charset="0"/>
                            </a:rPr>
                            <m:t>𝑏</m:t>
                          </m:r>
                        </m:sub>
                      </m:sSub>
                      <m:r>
                        <a:rPr lang="en-US" altLang="zh-TW" sz="1200" i="1">
                          <a:latin typeface="Cambria Math" panose="02040503050406030204" pitchFamily="18" charset="0"/>
                        </a:rPr>
                        <m:t>=</m:t>
                      </m:r>
                      <m:nary>
                        <m:naryPr>
                          <m:limLoc m:val="undOvr"/>
                          <m:subHide m:val="on"/>
                          <m:supHide m:val="on"/>
                          <m:ctrlPr>
                            <a:rPr lang="en-US" altLang="zh-TW" sz="1200" i="1">
                              <a:latin typeface="Cambria Math" panose="02040503050406030204" pitchFamily="18" charset="0"/>
                            </a:rPr>
                          </m:ctrlPr>
                        </m:naryPr>
                        <m:sub/>
                        <m:sup/>
                        <m:e>
                          <m:r>
                            <a:rPr lang="en-US" altLang="zh-TW" sz="1200" i="1">
                              <a:latin typeface="Cambria Math" panose="02040503050406030204" pitchFamily="18" charset="0"/>
                            </a:rPr>
                            <m:t>𝑑</m:t>
                          </m:r>
                          <m:sSub>
                            <m:sSubPr>
                              <m:ctrlPr>
                                <a:rPr lang="en-US" altLang="zh-TW" sz="1200" i="1">
                                  <a:latin typeface="Cambria Math" panose="02040503050406030204" pitchFamily="18" charset="0"/>
                                </a:rPr>
                              </m:ctrlPr>
                            </m:sSubPr>
                            <m:e>
                              <m:r>
                                <a:rPr lang="en-US" altLang="zh-TW" sz="1200" i="1">
                                  <a:latin typeface="Cambria Math" panose="02040503050406030204" pitchFamily="18" charset="0"/>
                                </a:rPr>
                                <m:t>𝜔</m:t>
                              </m:r>
                            </m:e>
                            <m:sub>
                              <m:r>
                                <a:rPr lang="en-US" altLang="zh-TW" sz="1200" i="1">
                                  <a:latin typeface="Cambria Math" panose="02040503050406030204" pitchFamily="18" charset="0"/>
                                </a:rPr>
                                <m:t>𝑘</m:t>
                              </m:r>
                            </m:sub>
                          </m:sSub>
                          <m:r>
                            <a:rPr lang="zh-TW" altLang="en-US" sz="1200" dirty="0">
                              <a:latin typeface="Cambria Math" panose="02040503050406030204" pitchFamily="18" charset="0"/>
                            </a:rPr>
                            <m:t>ℏ</m:t>
                          </m:r>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𝜔</m:t>
                              </m:r>
                            </m:e>
                            <m:sub>
                              <m:r>
                                <a:rPr lang="en-US" altLang="zh-TW" sz="1200" i="1" dirty="0">
                                  <a:latin typeface="Cambria Math" panose="02040503050406030204" pitchFamily="18" charset="0"/>
                                </a:rPr>
                                <m:t>𝑘</m:t>
                              </m:r>
                            </m:sub>
                          </m:sSub>
                          <m:sSup>
                            <m:sSupPr>
                              <m:ctrlPr>
                                <a:rPr lang="en-US" altLang="zh-TW" sz="1200" i="1">
                                  <a:latin typeface="Cambria Math" panose="02040503050406030204" pitchFamily="18" charset="0"/>
                                </a:rPr>
                              </m:ctrlPr>
                            </m:sSupPr>
                            <m:e>
                              <m:sSub>
                                <m:sSubPr>
                                  <m:ctrlPr>
                                    <a:rPr lang="en-US" altLang="zh-TW" sz="1200" i="1">
                                      <a:latin typeface="Cambria Math" panose="02040503050406030204" pitchFamily="18" charset="0"/>
                                    </a:rPr>
                                  </m:ctrlPr>
                                </m:sSubPr>
                                <m:e>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𝑏</m:t>
                                      </m:r>
                                    </m:e>
                                  </m:acc>
                                </m:e>
                                <m:sub>
                                  <m:r>
                                    <a:rPr lang="en-US" altLang="zh-TW" sz="1200" i="1">
                                      <a:latin typeface="Cambria Math" panose="02040503050406030204" pitchFamily="18" charset="0"/>
                                    </a:rPr>
                                    <m:t>𝑘</m:t>
                                  </m:r>
                                </m:sub>
                              </m:sSub>
                            </m:e>
                            <m:sup>
                              <m:r>
                                <a:rPr lang="en-US" altLang="zh-TW" sz="1200" i="1">
                                  <a:latin typeface="Cambria Math" panose="02040503050406030204" pitchFamily="18" charset="0"/>
                                </a:rPr>
                                <m:t>†</m:t>
                              </m:r>
                            </m:sup>
                          </m:sSup>
                          <m:sSub>
                            <m:sSubPr>
                              <m:ctrlPr>
                                <a:rPr lang="en-US" altLang="zh-TW" sz="1200" i="1">
                                  <a:latin typeface="Cambria Math" panose="02040503050406030204" pitchFamily="18" charset="0"/>
                                </a:rPr>
                              </m:ctrlPr>
                            </m:sSubPr>
                            <m:e>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𝑏</m:t>
                                  </m:r>
                                </m:e>
                              </m:acc>
                            </m:e>
                            <m:sub>
                              <m:r>
                                <a:rPr lang="en-US" altLang="zh-TW" sz="1200" i="1">
                                  <a:latin typeface="Cambria Math" panose="02040503050406030204" pitchFamily="18" charset="0"/>
                                </a:rPr>
                                <m:t>𝑘</m:t>
                              </m:r>
                            </m:sub>
                          </m:sSub>
                        </m:e>
                      </m:nary>
                      <m:r>
                        <a:rPr lang="en-US" altLang="zh-TW" sz="1200" i="1">
                          <a:latin typeface="Cambria Math" panose="02040503050406030204" pitchFamily="18" charset="0"/>
                        </a:rPr>
                        <m:t>−</m:t>
                      </m:r>
                      <m:r>
                        <a:rPr lang="en-US" altLang="zh-TW" sz="1200" i="1">
                          <a:latin typeface="Cambria Math" panose="02040503050406030204" pitchFamily="18" charset="0"/>
                        </a:rPr>
                        <m:t>𝑖</m:t>
                      </m:r>
                      <m:r>
                        <a:rPr lang="zh-TW" altLang="en-US" sz="1200" dirty="0">
                          <a:latin typeface="Cambria Math" panose="02040503050406030204" pitchFamily="18" charset="0"/>
                        </a:rPr>
                        <m:t>ℏ</m:t>
                      </m:r>
                      <m:nary>
                        <m:naryPr>
                          <m:limLoc m:val="undOvr"/>
                          <m:subHide m:val="on"/>
                          <m:supHide m:val="on"/>
                          <m:ctrlPr>
                            <a:rPr lang="en-US" altLang="zh-TW" sz="1200" i="1">
                              <a:latin typeface="Cambria Math" panose="02040503050406030204" pitchFamily="18" charset="0"/>
                            </a:rPr>
                          </m:ctrlPr>
                        </m:naryPr>
                        <m:sub/>
                        <m:sup/>
                        <m:e>
                          <m:r>
                            <a:rPr lang="en-US" altLang="zh-TW" sz="1200" i="1">
                              <a:latin typeface="Cambria Math" panose="02040503050406030204" pitchFamily="18" charset="0"/>
                            </a:rPr>
                            <m:t>𝑑</m:t>
                          </m:r>
                          <m:sSub>
                            <m:sSubPr>
                              <m:ctrlPr>
                                <a:rPr lang="en-US" altLang="zh-TW" sz="1200" i="1">
                                  <a:latin typeface="Cambria Math" panose="02040503050406030204" pitchFamily="18" charset="0"/>
                                </a:rPr>
                              </m:ctrlPr>
                            </m:sSubPr>
                            <m:e>
                              <m:r>
                                <a:rPr lang="en-US" altLang="zh-TW" sz="1200" i="1">
                                  <a:latin typeface="Cambria Math" panose="02040503050406030204" pitchFamily="18" charset="0"/>
                                </a:rPr>
                                <m:t>𝜔</m:t>
                              </m:r>
                            </m:e>
                            <m:sub>
                              <m:r>
                                <a:rPr lang="en-US" altLang="zh-TW" sz="1200" i="1">
                                  <a:latin typeface="Cambria Math" panose="02040503050406030204" pitchFamily="18" charset="0"/>
                                </a:rPr>
                                <m:t>𝑘</m:t>
                              </m:r>
                            </m:sub>
                          </m:sSub>
                          <m:r>
                            <a:rPr lang="en-US" altLang="zh-TW" sz="1200" i="1">
                              <a:latin typeface="Cambria Math" panose="02040503050406030204" pitchFamily="18" charset="0"/>
                            </a:rPr>
                            <m:t>(</m:t>
                          </m:r>
                          <m:r>
                            <a:rPr lang="en-US" altLang="zh-TW" sz="1200" i="1" dirty="0">
                              <a:latin typeface="Cambria Math" panose="02040503050406030204" pitchFamily="18" charset="0"/>
                            </a:rPr>
                            <m:t>𝑓</m:t>
                          </m:r>
                          <m:d>
                            <m:dPr>
                              <m:ctrlPr>
                                <a:rPr lang="en-US" altLang="zh-TW" sz="1200" i="1" dirty="0">
                                  <a:latin typeface="Cambria Math" panose="02040503050406030204" pitchFamily="18" charset="0"/>
                                </a:rPr>
                              </m:ctrlPr>
                            </m:dPr>
                            <m:e>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𝜔</m:t>
                                  </m:r>
                                </m:e>
                                <m:sub>
                                  <m:r>
                                    <a:rPr lang="en-US" altLang="zh-TW" sz="1200" i="1" dirty="0">
                                      <a:latin typeface="Cambria Math" panose="02040503050406030204" pitchFamily="18" charset="0"/>
                                    </a:rPr>
                                    <m:t>𝑘</m:t>
                                  </m:r>
                                </m:sub>
                              </m:sSub>
                            </m:e>
                          </m:d>
                          <m:sSub>
                            <m:sSubPr>
                              <m:ctrlPr>
                                <a:rPr lang="en-US" altLang="zh-TW" sz="1200" i="1">
                                  <a:latin typeface="Cambria Math" panose="02040503050406030204" pitchFamily="18" charset="0"/>
                                </a:rPr>
                              </m:ctrlPr>
                            </m:sSubPr>
                            <m:e>
                              <m:acc>
                                <m:accPr>
                                  <m:chr m:val="̂"/>
                                  <m:ctrlPr>
                                    <a:rPr lang="en-US" altLang="zh-TW" sz="1200" i="1" dirty="0">
                                      <a:latin typeface="Cambria Math" panose="02040503050406030204" pitchFamily="18" charset="0"/>
                                    </a:rPr>
                                  </m:ctrlPr>
                                </m:accPr>
                                <m:e>
                                  <m:r>
                                    <a:rPr lang="en-US" altLang="zh-TW" sz="1200" i="1" dirty="0">
                                      <a:latin typeface="Cambria Math" panose="02040503050406030204" pitchFamily="18" charset="0"/>
                                    </a:rPr>
                                    <m:t>𝑏</m:t>
                                  </m:r>
                                </m:e>
                              </m:acc>
                            </m:e>
                            <m:sub>
                              <m:r>
                                <a:rPr lang="en-US" altLang="zh-TW" sz="1200" i="1">
                                  <a:latin typeface="Cambria Math" panose="02040503050406030204" pitchFamily="18" charset="0"/>
                                </a:rPr>
                                <m:t>𝑘</m:t>
                              </m:r>
                            </m:sub>
                          </m:sSub>
                          <m:sSup>
                            <m:sSupPr>
                              <m:ctrlPr>
                                <a:rPr lang="en-US" altLang="zh-TW" sz="1200" i="1">
                                  <a:latin typeface="Cambria Math" panose="02040503050406030204" pitchFamily="18" charset="0"/>
                                </a:rPr>
                              </m:ctrlPr>
                            </m:sSupPr>
                            <m:e>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𝑎</m:t>
                                  </m:r>
                                </m:e>
                              </m:acc>
                            </m:e>
                            <m:sup>
                              <m:r>
                                <a:rPr lang="en-US" altLang="zh-TW" sz="1200" i="1">
                                  <a:latin typeface="Cambria Math" panose="02040503050406030204" pitchFamily="18" charset="0"/>
                                </a:rPr>
                                <m:t>†</m:t>
                              </m:r>
                            </m:sup>
                          </m:sSup>
                          <m:r>
                            <a:rPr lang="en-US" altLang="zh-TW" sz="1200" i="1">
                              <a:latin typeface="Cambria Math" panose="02040503050406030204" pitchFamily="18" charset="0"/>
                            </a:rPr>
                            <m:t>−</m:t>
                          </m:r>
                          <m:sSup>
                            <m:sSupPr>
                              <m:ctrlPr>
                                <a:rPr lang="en-US" altLang="zh-TW" sz="1200" i="1" dirty="0">
                                  <a:latin typeface="Cambria Math" panose="02040503050406030204" pitchFamily="18" charset="0"/>
                                </a:rPr>
                              </m:ctrlPr>
                            </m:sSupPr>
                            <m:e>
                              <m:r>
                                <a:rPr lang="en-US" altLang="zh-TW" sz="1200" i="1" dirty="0">
                                  <a:latin typeface="Cambria Math" panose="02040503050406030204" pitchFamily="18" charset="0"/>
                                </a:rPr>
                                <m:t>𝑓</m:t>
                              </m:r>
                            </m:e>
                            <m:sup>
                              <m:r>
                                <a:rPr lang="en-US" altLang="zh-TW" sz="1200" i="1" dirty="0">
                                  <a:latin typeface="Cambria Math" panose="02040503050406030204" pitchFamily="18" charset="0"/>
                                </a:rPr>
                                <m:t>∗</m:t>
                              </m:r>
                            </m:sup>
                          </m:sSup>
                          <m:d>
                            <m:dPr>
                              <m:ctrlPr>
                                <a:rPr lang="en-US" altLang="zh-TW" sz="1200" i="1" dirty="0">
                                  <a:latin typeface="Cambria Math" panose="02040503050406030204" pitchFamily="18" charset="0"/>
                                </a:rPr>
                              </m:ctrlPr>
                            </m:dPr>
                            <m:e>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𝜔</m:t>
                                  </m:r>
                                </m:e>
                                <m:sub>
                                  <m:r>
                                    <a:rPr lang="en-US" altLang="zh-TW" sz="1200" i="1" dirty="0">
                                      <a:latin typeface="Cambria Math" panose="02040503050406030204" pitchFamily="18" charset="0"/>
                                    </a:rPr>
                                    <m:t>𝑘</m:t>
                                  </m:r>
                                </m:sub>
                              </m:sSub>
                            </m:e>
                          </m:d>
                          <m:sSup>
                            <m:sSupPr>
                              <m:ctrlPr>
                                <a:rPr lang="en-US" altLang="zh-TW" sz="1200" i="1">
                                  <a:latin typeface="Cambria Math" panose="02040503050406030204" pitchFamily="18" charset="0"/>
                                </a:rPr>
                              </m:ctrlPr>
                            </m:sSupPr>
                            <m:e>
                              <m:sSub>
                                <m:sSubPr>
                                  <m:ctrlPr>
                                    <a:rPr lang="en-US" altLang="zh-TW" sz="1200" i="1">
                                      <a:latin typeface="Cambria Math" panose="02040503050406030204" pitchFamily="18" charset="0"/>
                                    </a:rPr>
                                  </m:ctrlPr>
                                </m:sSubPr>
                                <m:e>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𝑏</m:t>
                                      </m:r>
                                    </m:e>
                                  </m:acc>
                                </m:e>
                                <m:sub>
                                  <m:r>
                                    <a:rPr lang="en-US" altLang="zh-TW" sz="1200" i="1">
                                      <a:latin typeface="Cambria Math" panose="02040503050406030204" pitchFamily="18" charset="0"/>
                                    </a:rPr>
                                    <m:t>𝑘</m:t>
                                  </m:r>
                                </m:sub>
                              </m:sSub>
                            </m:e>
                            <m:sup>
                              <m:r>
                                <a:rPr lang="en-US" altLang="zh-TW" sz="1200" i="1">
                                  <a:latin typeface="Cambria Math" panose="02040503050406030204" pitchFamily="18" charset="0"/>
                                </a:rPr>
                                <m:t>†</m:t>
                              </m:r>
                            </m:sup>
                          </m:sSup>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𝑎</m:t>
                              </m:r>
                            </m:e>
                          </m:acc>
                          <m:r>
                            <a:rPr lang="en-US" altLang="zh-TW" sz="1200" i="1">
                              <a:latin typeface="Cambria Math" panose="02040503050406030204" pitchFamily="18" charset="0"/>
                            </a:rPr>
                            <m:t>)</m:t>
                          </m:r>
                        </m:e>
                      </m:nary>
                    </m:oMath>
                  </m:oMathPara>
                </a14:m>
                <a:endParaRPr lang="zh-TW" altLang="en-US" sz="1350" dirty="0"/>
              </a:p>
            </p:txBody>
          </p:sp>
        </mc:Choice>
        <mc:Fallback>
          <p:sp>
            <p:nvSpPr>
              <p:cNvPr id="132" name="文字方塊 131">
                <a:extLst>
                  <a:ext uri="{FF2B5EF4-FFF2-40B4-BE49-F238E27FC236}">
                    <a16:creationId xmlns:a16="http://schemas.microsoft.com/office/drawing/2014/main" id="{89924AC8-669B-4AE6-8CA3-E01F52FE7DEC}"/>
                  </a:ext>
                </a:extLst>
              </p:cNvPr>
              <p:cNvSpPr txBox="1">
                <a:spLocks noRot="1" noChangeAspect="1" noMove="1" noResize="1" noEditPoints="1" noAdjustHandles="1" noChangeArrowheads="1" noChangeShapeType="1" noTextEdit="1"/>
              </p:cNvSpPr>
              <p:nvPr/>
            </p:nvSpPr>
            <p:spPr>
              <a:xfrm>
                <a:off x="4606140" y="2055063"/>
                <a:ext cx="4586333" cy="576761"/>
              </a:xfrm>
              <a:prstGeom prst="rect">
                <a:avLst/>
              </a:prstGeom>
              <a:blipFill>
                <a:blip r:embed="rId12"/>
                <a:stretch>
                  <a:fillRect t="-124211" r="-399" b="-174737"/>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33" name="文字方塊 132">
                <a:extLst>
                  <a:ext uri="{FF2B5EF4-FFF2-40B4-BE49-F238E27FC236}">
                    <a16:creationId xmlns:a16="http://schemas.microsoft.com/office/drawing/2014/main" id="{6B3BB6CA-C715-4C8E-B216-3AD1079BF651}"/>
                  </a:ext>
                </a:extLst>
              </p:cNvPr>
              <p:cNvSpPr txBox="1"/>
              <p:nvPr/>
            </p:nvSpPr>
            <p:spPr>
              <a:xfrm>
                <a:off x="4557667" y="2587863"/>
                <a:ext cx="4586333" cy="5767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200" i="1">
                              <a:latin typeface="Cambria Math" panose="02040503050406030204" pitchFamily="18" charset="0"/>
                            </a:rPr>
                          </m:ctrlPr>
                        </m:sSubPr>
                        <m:e>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𝐻</m:t>
                              </m:r>
                            </m:e>
                          </m:acc>
                        </m:e>
                        <m:sub>
                          <m:r>
                            <a:rPr lang="en-US" altLang="zh-TW" sz="1200" i="1">
                              <a:latin typeface="Cambria Math" panose="02040503050406030204" pitchFamily="18" charset="0"/>
                            </a:rPr>
                            <m:t>𝑖𝑛𝑡</m:t>
                          </m:r>
                          <m:r>
                            <a:rPr lang="en-US" altLang="zh-TW" sz="1200" i="1">
                              <a:latin typeface="Cambria Math" panose="02040503050406030204" pitchFamily="18" charset="0"/>
                            </a:rPr>
                            <m:t>,</m:t>
                          </m:r>
                          <m:r>
                            <a:rPr lang="en-US" altLang="zh-TW" sz="1200" i="1">
                              <a:latin typeface="Cambria Math" panose="02040503050406030204" pitchFamily="18" charset="0"/>
                            </a:rPr>
                            <m:t>𝑐</m:t>
                          </m:r>
                        </m:sub>
                      </m:sSub>
                      <m:r>
                        <a:rPr lang="en-US" altLang="zh-TW" sz="1200" i="1">
                          <a:latin typeface="Cambria Math" panose="02040503050406030204" pitchFamily="18" charset="0"/>
                        </a:rPr>
                        <m:t>=</m:t>
                      </m:r>
                      <m:nary>
                        <m:naryPr>
                          <m:limLoc m:val="undOvr"/>
                          <m:subHide m:val="on"/>
                          <m:supHide m:val="on"/>
                          <m:ctrlPr>
                            <a:rPr lang="en-US" altLang="zh-TW" sz="1200" i="1">
                              <a:latin typeface="Cambria Math" panose="02040503050406030204" pitchFamily="18" charset="0"/>
                            </a:rPr>
                          </m:ctrlPr>
                        </m:naryPr>
                        <m:sub/>
                        <m:sup/>
                        <m:e>
                          <m:r>
                            <a:rPr lang="en-US" altLang="zh-TW" sz="1200" i="1">
                              <a:latin typeface="Cambria Math" panose="02040503050406030204" pitchFamily="18" charset="0"/>
                            </a:rPr>
                            <m:t>𝑑</m:t>
                          </m:r>
                          <m:sSub>
                            <m:sSubPr>
                              <m:ctrlPr>
                                <a:rPr lang="en-US" altLang="zh-TW" sz="1200" i="1">
                                  <a:latin typeface="Cambria Math" panose="02040503050406030204" pitchFamily="18" charset="0"/>
                                </a:rPr>
                              </m:ctrlPr>
                            </m:sSubPr>
                            <m:e>
                              <m:r>
                                <a:rPr lang="en-US" altLang="zh-TW" sz="1200" i="1">
                                  <a:latin typeface="Cambria Math" panose="02040503050406030204" pitchFamily="18" charset="0"/>
                                </a:rPr>
                                <m:t>𝜔</m:t>
                              </m:r>
                            </m:e>
                            <m:sub>
                              <m:r>
                                <a:rPr lang="en-US" altLang="zh-TW" sz="1200" i="1">
                                  <a:latin typeface="Cambria Math" panose="02040503050406030204" pitchFamily="18" charset="0"/>
                                </a:rPr>
                                <m:t>𝑘</m:t>
                              </m:r>
                            </m:sub>
                          </m:sSub>
                          <m:r>
                            <a:rPr lang="zh-TW" altLang="en-US" sz="1200" dirty="0">
                              <a:latin typeface="Cambria Math" panose="02040503050406030204" pitchFamily="18" charset="0"/>
                            </a:rPr>
                            <m:t>ℏ</m:t>
                          </m:r>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𝜔</m:t>
                              </m:r>
                            </m:e>
                            <m:sub>
                              <m:r>
                                <a:rPr lang="en-US" altLang="zh-TW" sz="1200" i="1" dirty="0">
                                  <a:latin typeface="Cambria Math" panose="02040503050406030204" pitchFamily="18" charset="0"/>
                                </a:rPr>
                                <m:t>𝑘</m:t>
                              </m:r>
                            </m:sub>
                          </m:sSub>
                          <m:sSup>
                            <m:sSupPr>
                              <m:ctrlPr>
                                <a:rPr lang="en-US" altLang="zh-TW" sz="1200" i="1">
                                  <a:latin typeface="Cambria Math" panose="02040503050406030204" pitchFamily="18" charset="0"/>
                                </a:rPr>
                              </m:ctrlPr>
                            </m:sSupPr>
                            <m:e>
                              <m:sSub>
                                <m:sSubPr>
                                  <m:ctrlPr>
                                    <a:rPr lang="en-US" altLang="zh-TW" sz="1200" i="1">
                                      <a:latin typeface="Cambria Math" panose="02040503050406030204" pitchFamily="18" charset="0"/>
                                    </a:rPr>
                                  </m:ctrlPr>
                                </m:sSubPr>
                                <m:e>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𝑐</m:t>
                                      </m:r>
                                    </m:e>
                                  </m:acc>
                                </m:e>
                                <m:sub>
                                  <m:r>
                                    <a:rPr lang="en-US" altLang="zh-TW" sz="1200" i="1">
                                      <a:latin typeface="Cambria Math" panose="02040503050406030204" pitchFamily="18" charset="0"/>
                                    </a:rPr>
                                    <m:t>𝑘</m:t>
                                  </m:r>
                                </m:sub>
                              </m:sSub>
                            </m:e>
                            <m:sup>
                              <m:r>
                                <a:rPr lang="en-US" altLang="zh-TW" sz="1200" i="1">
                                  <a:latin typeface="Cambria Math" panose="02040503050406030204" pitchFamily="18" charset="0"/>
                                </a:rPr>
                                <m:t>†</m:t>
                              </m:r>
                            </m:sup>
                          </m:sSup>
                          <m:sSub>
                            <m:sSubPr>
                              <m:ctrlPr>
                                <a:rPr lang="en-US" altLang="zh-TW" sz="1200" i="1">
                                  <a:latin typeface="Cambria Math" panose="02040503050406030204" pitchFamily="18" charset="0"/>
                                </a:rPr>
                              </m:ctrlPr>
                            </m:sSubPr>
                            <m:e>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𝑐</m:t>
                                  </m:r>
                                </m:e>
                              </m:acc>
                            </m:e>
                            <m:sub>
                              <m:r>
                                <a:rPr lang="en-US" altLang="zh-TW" sz="1200" i="1">
                                  <a:latin typeface="Cambria Math" panose="02040503050406030204" pitchFamily="18" charset="0"/>
                                </a:rPr>
                                <m:t>𝑘</m:t>
                              </m:r>
                            </m:sub>
                          </m:sSub>
                        </m:e>
                      </m:nary>
                      <m:r>
                        <a:rPr lang="en-US" altLang="zh-TW" sz="1200" i="1">
                          <a:latin typeface="Cambria Math" panose="02040503050406030204" pitchFamily="18" charset="0"/>
                        </a:rPr>
                        <m:t>−</m:t>
                      </m:r>
                      <m:r>
                        <a:rPr lang="en-US" altLang="zh-TW" sz="1200" i="1">
                          <a:latin typeface="Cambria Math" panose="02040503050406030204" pitchFamily="18" charset="0"/>
                        </a:rPr>
                        <m:t>𝑖</m:t>
                      </m:r>
                      <m:r>
                        <a:rPr lang="zh-TW" altLang="en-US" sz="1200" dirty="0">
                          <a:latin typeface="Cambria Math" panose="02040503050406030204" pitchFamily="18" charset="0"/>
                        </a:rPr>
                        <m:t>ℏ</m:t>
                      </m:r>
                      <m:nary>
                        <m:naryPr>
                          <m:limLoc m:val="undOvr"/>
                          <m:subHide m:val="on"/>
                          <m:supHide m:val="on"/>
                          <m:ctrlPr>
                            <a:rPr lang="en-US" altLang="zh-TW" sz="1200" i="1">
                              <a:latin typeface="Cambria Math" panose="02040503050406030204" pitchFamily="18" charset="0"/>
                            </a:rPr>
                          </m:ctrlPr>
                        </m:naryPr>
                        <m:sub/>
                        <m:sup/>
                        <m:e>
                          <m:r>
                            <a:rPr lang="en-US" altLang="zh-TW" sz="1200" i="1">
                              <a:latin typeface="Cambria Math" panose="02040503050406030204" pitchFamily="18" charset="0"/>
                            </a:rPr>
                            <m:t>𝑑</m:t>
                          </m:r>
                          <m:sSub>
                            <m:sSubPr>
                              <m:ctrlPr>
                                <a:rPr lang="en-US" altLang="zh-TW" sz="1200" i="1">
                                  <a:latin typeface="Cambria Math" panose="02040503050406030204" pitchFamily="18" charset="0"/>
                                </a:rPr>
                              </m:ctrlPr>
                            </m:sSubPr>
                            <m:e>
                              <m:r>
                                <a:rPr lang="en-US" altLang="zh-TW" sz="1200" i="1">
                                  <a:latin typeface="Cambria Math" panose="02040503050406030204" pitchFamily="18" charset="0"/>
                                </a:rPr>
                                <m:t>𝜔</m:t>
                              </m:r>
                            </m:e>
                            <m:sub>
                              <m:r>
                                <a:rPr lang="en-US" altLang="zh-TW" sz="1200" i="1">
                                  <a:latin typeface="Cambria Math" panose="02040503050406030204" pitchFamily="18" charset="0"/>
                                </a:rPr>
                                <m:t>𝑘</m:t>
                              </m:r>
                            </m:sub>
                          </m:sSub>
                          <m:r>
                            <a:rPr lang="en-US" altLang="zh-TW" sz="1200" i="1">
                              <a:latin typeface="Cambria Math" panose="02040503050406030204" pitchFamily="18" charset="0"/>
                            </a:rPr>
                            <m:t>(</m:t>
                          </m:r>
                          <m:r>
                            <a:rPr lang="en-US" altLang="zh-TW" sz="1200" i="1">
                              <a:latin typeface="Cambria Math" panose="02040503050406030204" pitchFamily="18" charset="0"/>
                            </a:rPr>
                            <m:t>𝑔</m:t>
                          </m:r>
                          <m:d>
                            <m:dPr>
                              <m:ctrlPr>
                                <a:rPr lang="en-US" altLang="zh-TW" sz="1200" i="1" dirty="0">
                                  <a:latin typeface="Cambria Math" panose="02040503050406030204" pitchFamily="18" charset="0"/>
                                </a:rPr>
                              </m:ctrlPr>
                            </m:dPr>
                            <m:e>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𝜔</m:t>
                                  </m:r>
                                </m:e>
                                <m:sub>
                                  <m:r>
                                    <a:rPr lang="en-US" altLang="zh-TW" sz="1200" i="1" dirty="0">
                                      <a:latin typeface="Cambria Math" panose="02040503050406030204" pitchFamily="18" charset="0"/>
                                    </a:rPr>
                                    <m:t>𝑘</m:t>
                                  </m:r>
                                </m:sub>
                              </m:sSub>
                            </m:e>
                          </m:d>
                          <m:sSub>
                            <m:sSubPr>
                              <m:ctrlPr>
                                <a:rPr lang="en-US" altLang="zh-TW" sz="1200" i="1">
                                  <a:latin typeface="Cambria Math" panose="02040503050406030204" pitchFamily="18" charset="0"/>
                                </a:rPr>
                              </m:ctrlPr>
                            </m:sSubPr>
                            <m:e>
                              <m:acc>
                                <m:accPr>
                                  <m:chr m:val="̂"/>
                                  <m:ctrlPr>
                                    <a:rPr lang="en-US" altLang="zh-TW" sz="1200" i="1" dirty="0">
                                      <a:latin typeface="Cambria Math" panose="02040503050406030204" pitchFamily="18" charset="0"/>
                                    </a:rPr>
                                  </m:ctrlPr>
                                </m:accPr>
                                <m:e>
                                  <m:r>
                                    <a:rPr lang="en-US" altLang="zh-TW" sz="1200" i="1" dirty="0">
                                      <a:latin typeface="Cambria Math" panose="02040503050406030204" pitchFamily="18" charset="0"/>
                                    </a:rPr>
                                    <m:t>𝑐</m:t>
                                  </m:r>
                                </m:e>
                              </m:acc>
                            </m:e>
                            <m:sub>
                              <m:r>
                                <a:rPr lang="en-US" altLang="zh-TW" sz="1200" i="1">
                                  <a:latin typeface="Cambria Math" panose="02040503050406030204" pitchFamily="18" charset="0"/>
                                </a:rPr>
                                <m:t>𝑘</m:t>
                              </m:r>
                            </m:sub>
                          </m:sSub>
                          <m:sSup>
                            <m:sSupPr>
                              <m:ctrlPr>
                                <a:rPr lang="en-US" altLang="zh-TW" sz="1200" i="1">
                                  <a:latin typeface="Cambria Math" panose="02040503050406030204" pitchFamily="18" charset="0"/>
                                </a:rPr>
                              </m:ctrlPr>
                            </m:sSupPr>
                            <m:e>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𝑎</m:t>
                                  </m:r>
                                </m:e>
                              </m:acc>
                            </m:e>
                            <m:sup>
                              <m:r>
                                <a:rPr lang="en-US" altLang="zh-TW" sz="1200" i="1">
                                  <a:latin typeface="Cambria Math" panose="02040503050406030204" pitchFamily="18" charset="0"/>
                                </a:rPr>
                                <m:t>†</m:t>
                              </m:r>
                            </m:sup>
                          </m:sSup>
                          <m:r>
                            <a:rPr lang="en-US" altLang="zh-TW" sz="1200" i="1">
                              <a:latin typeface="Cambria Math" panose="02040503050406030204" pitchFamily="18" charset="0"/>
                            </a:rPr>
                            <m:t>−</m:t>
                          </m:r>
                          <m:sSup>
                            <m:sSupPr>
                              <m:ctrlPr>
                                <a:rPr lang="en-US" altLang="zh-TW" sz="1200" i="1">
                                  <a:latin typeface="Cambria Math" panose="02040503050406030204" pitchFamily="18" charset="0"/>
                                </a:rPr>
                              </m:ctrlPr>
                            </m:sSupPr>
                            <m:e>
                              <m:r>
                                <a:rPr lang="en-US" altLang="zh-TW" sz="1200" i="1">
                                  <a:latin typeface="Cambria Math" panose="02040503050406030204" pitchFamily="18" charset="0"/>
                                </a:rPr>
                                <m:t>𝑔</m:t>
                              </m:r>
                            </m:e>
                            <m:sup>
                              <m:r>
                                <a:rPr lang="en-US" altLang="zh-TW" sz="1200" i="1">
                                  <a:latin typeface="Cambria Math" panose="02040503050406030204" pitchFamily="18" charset="0"/>
                                </a:rPr>
                                <m:t>∗</m:t>
                              </m:r>
                            </m:sup>
                          </m:sSup>
                          <m:d>
                            <m:dPr>
                              <m:ctrlPr>
                                <a:rPr lang="en-US" altLang="zh-TW" sz="1200" i="1" dirty="0">
                                  <a:latin typeface="Cambria Math" panose="02040503050406030204" pitchFamily="18" charset="0"/>
                                </a:rPr>
                              </m:ctrlPr>
                            </m:dPr>
                            <m:e>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𝜔</m:t>
                                  </m:r>
                                </m:e>
                                <m:sub>
                                  <m:r>
                                    <a:rPr lang="en-US" altLang="zh-TW" sz="1200" i="1" dirty="0">
                                      <a:latin typeface="Cambria Math" panose="02040503050406030204" pitchFamily="18" charset="0"/>
                                    </a:rPr>
                                    <m:t>𝑘</m:t>
                                  </m:r>
                                </m:sub>
                              </m:sSub>
                            </m:e>
                          </m:d>
                          <m:sSup>
                            <m:sSupPr>
                              <m:ctrlPr>
                                <a:rPr lang="en-US" altLang="zh-TW" sz="1200" i="1">
                                  <a:latin typeface="Cambria Math" panose="02040503050406030204" pitchFamily="18" charset="0"/>
                                </a:rPr>
                              </m:ctrlPr>
                            </m:sSupPr>
                            <m:e>
                              <m:sSub>
                                <m:sSubPr>
                                  <m:ctrlPr>
                                    <a:rPr lang="en-US" altLang="zh-TW" sz="1200" i="1">
                                      <a:latin typeface="Cambria Math" panose="02040503050406030204" pitchFamily="18" charset="0"/>
                                    </a:rPr>
                                  </m:ctrlPr>
                                </m:sSubPr>
                                <m:e>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𝑐</m:t>
                                      </m:r>
                                    </m:e>
                                  </m:acc>
                                </m:e>
                                <m:sub>
                                  <m:r>
                                    <a:rPr lang="en-US" altLang="zh-TW" sz="1200" i="1">
                                      <a:latin typeface="Cambria Math" panose="02040503050406030204" pitchFamily="18" charset="0"/>
                                    </a:rPr>
                                    <m:t>𝑘</m:t>
                                  </m:r>
                                </m:sub>
                              </m:sSub>
                            </m:e>
                            <m:sup>
                              <m:r>
                                <a:rPr lang="en-US" altLang="zh-TW" sz="1200" i="1">
                                  <a:latin typeface="Cambria Math" panose="02040503050406030204" pitchFamily="18" charset="0"/>
                                </a:rPr>
                                <m:t>†</m:t>
                              </m:r>
                            </m:sup>
                          </m:sSup>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𝑎</m:t>
                              </m:r>
                            </m:e>
                          </m:acc>
                          <m:r>
                            <a:rPr lang="en-US" altLang="zh-TW" sz="1200" i="1">
                              <a:latin typeface="Cambria Math" panose="02040503050406030204" pitchFamily="18" charset="0"/>
                            </a:rPr>
                            <m:t>)</m:t>
                          </m:r>
                        </m:e>
                      </m:nary>
                    </m:oMath>
                  </m:oMathPara>
                </a14:m>
                <a:endParaRPr lang="zh-TW" altLang="en-US" sz="1350" dirty="0"/>
              </a:p>
            </p:txBody>
          </p:sp>
        </mc:Choice>
        <mc:Fallback>
          <p:sp>
            <p:nvSpPr>
              <p:cNvPr id="133" name="文字方塊 132">
                <a:extLst>
                  <a:ext uri="{FF2B5EF4-FFF2-40B4-BE49-F238E27FC236}">
                    <a16:creationId xmlns:a16="http://schemas.microsoft.com/office/drawing/2014/main" id="{6B3BB6CA-C715-4C8E-B216-3AD1079BF651}"/>
                  </a:ext>
                </a:extLst>
              </p:cNvPr>
              <p:cNvSpPr txBox="1">
                <a:spLocks noRot="1" noChangeAspect="1" noMove="1" noResize="1" noEditPoints="1" noAdjustHandles="1" noChangeArrowheads="1" noChangeShapeType="1" noTextEdit="1"/>
              </p:cNvSpPr>
              <p:nvPr/>
            </p:nvSpPr>
            <p:spPr>
              <a:xfrm>
                <a:off x="4557667" y="2587863"/>
                <a:ext cx="4586333" cy="576761"/>
              </a:xfrm>
              <a:prstGeom prst="rect">
                <a:avLst/>
              </a:prstGeom>
              <a:blipFill>
                <a:blip r:embed="rId13"/>
                <a:stretch>
                  <a:fillRect t="-125532" b="-177660"/>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34" name="文字方塊 133">
                <a:extLst>
                  <a:ext uri="{FF2B5EF4-FFF2-40B4-BE49-F238E27FC236}">
                    <a16:creationId xmlns:a16="http://schemas.microsoft.com/office/drawing/2014/main" id="{12AE26F8-DEA6-4D02-A838-D0175FE0067E}"/>
                  </a:ext>
                </a:extLst>
              </p:cNvPr>
              <p:cNvSpPr txBox="1"/>
              <p:nvPr/>
            </p:nvSpPr>
            <p:spPr>
              <a:xfrm>
                <a:off x="75722" y="3288920"/>
                <a:ext cx="3922849" cy="2370777"/>
              </a:xfrm>
              <a:prstGeom prst="rect">
                <a:avLst/>
              </a:prstGeom>
              <a:noFill/>
            </p:spPr>
            <p:txBody>
              <a:bodyPr wrap="square" rtlCol="0">
                <a:spAutoFit/>
              </a:bodyPr>
              <a:lstStyle/>
              <a:p>
                <a:r>
                  <a:rPr lang="en-US" altLang="zh-TW" sz="1350" dirty="0"/>
                  <a:t>Quantum Langevin equation:</a:t>
                </a:r>
              </a:p>
              <a:p>
                <a:endParaRPr lang="en-US" altLang="zh-TW" sz="1350" dirty="0"/>
              </a:p>
              <a:p>
                <a:pPr/>
                <a14:m>
                  <m:oMathPara xmlns:m="http://schemas.openxmlformats.org/officeDocument/2006/math">
                    <m:oMathParaPr>
                      <m:jc m:val="left"/>
                    </m:oMathParaPr>
                    <m:oMath xmlns:m="http://schemas.openxmlformats.org/officeDocument/2006/math">
                      <m:acc>
                        <m:accPr>
                          <m:chr m:val="̇"/>
                          <m:ctrlPr>
                            <a:rPr lang="en-US" altLang="zh-TW" sz="1350" i="1" dirty="0">
                              <a:latin typeface="Cambria Math" panose="02040503050406030204" pitchFamily="18" charset="0"/>
                            </a:rPr>
                          </m:ctrlPr>
                        </m:acc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𝑎</m:t>
                              </m:r>
                            </m:e>
                          </m:acc>
                        </m:e>
                      </m:acc>
                      <m:r>
                        <a:rPr lang="en-US" altLang="zh-TW" sz="1350" dirty="0">
                          <a:latin typeface="Cambria Math" panose="02040503050406030204" pitchFamily="18" charset="0"/>
                        </a:rPr>
                        <m:t>=</m:t>
                      </m:r>
                      <m:f>
                        <m:fPr>
                          <m:ctrlPr>
                            <a:rPr lang="en-US" altLang="zh-TW" sz="1350" i="1" dirty="0">
                              <a:latin typeface="Cambria Math" panose="02040503050406030204" pitchFamily="18" charset="0"/>
                            </a:rPr>
                          </m:ctrlPr>
                        </m:fPr>
                        <m:num>
                          <m:r>
                            <m:rPr>
                              <m:sty m:val="p"/>
                            </m:rPr>
                            <a:rPr lang="en-US" altLang="zh-TW" sz="1350" dirty="0">
                              <a:latin typeface="Cambria Math" panose="02040503050406030204" pitchFamily="18" charset="0"/>
                            </a:rPr>
                            <m:t>i</m:t>
                          </m:r>
                        </m:num>
                        <m:den>
                          <m:r>
                            <a:rPr lang="zh-TW" altLang="en-US" sz="1350" dirty="0">
                              <a:latin typeface="Cambria Math" panose="02040503050406030204" pitchFamily="18" charset="0"/>
                            </a:rPr>
                            <m:t>ℏ</m:t>
                          </m:r>
                        </m:den>
                      </m:f>
                      <m:d>
                        <m:dPr>
                          <m:begChr m:val="["/>
                          <m:endChr m:val="]"/>
                          <m:ctrlPr>
                            <a:rPr lang="en-US" altLang="zh-TW" sz="1350" i="1" dirty="0">
                              <a:latin typeface="Cambria Math" panose="02040503050406030204" pitchFamily="18" charset="0"/>
                            </a:rPr>
                          </m:ctrlPr>
                        </m:dPr>
                        <m:e>
                          <m:sSub>
                            <m:sSubPr>
                              <m:ctrlPr>
                                <a:rPr lang="en-US" altLang="zh-TW" sz="1350" i="1" dirty="0">
                                  <a:latin typeface="Cambria Math" panose="02040503050406030204" pitchFamily="18" charset="0"/>
                                </a:rPr>
                              </m:ctrlPr>
                            </m:sSubPr>
                            <m:e>
                              <m:acc>
                                <m:accPr>
                                  <m:chr m:val="̂"/>
                                  <m:ctrlPr>
                                    <a:rPr lang="en-US" altLang="zh-TW" sz="1350" i="1" dirty="0">
                                      <a:latin typeface="Cambria Math" panose="02040503050406030204" pitchFamily="18" charset="0"/>
                                    </a:rPr>
                                  </m:ctrlPr>
                                </m:accPr>
                                <m:e>
                                  <m:r>
                                    <m:rPr>
                                      <m:sty m:val="p"/>
                                    </m:rPr>
                                    <a:rPr lang="en-US" altLang="zh-TW" sz="1350" dirty="0">
                                      <a:latin typeface="Cambria Math" panose="02040503050406030204" pitchFamily="18" charset="0"/>
                                    </a:rPr>
                                    <m:t>H</m:t>
                                  </m:r>
                                </m:e>
                              </m:acc>
                            </m:e>
                            <m:sub>
                              <m:r>
                                <m:rPr>
                                  <m:sty m:val="p"/>
                                </m:rPr>
                                <a:rPr lang="en-US" altLang="zh-TW" sz="1350" dirty="0">
                                  <a:latin typeface="Cambria Math" panose="02040503050406030204" pitchFamily="18" charset="0"/>
                                </a:rPr>
                                <m:t>sys</m:t>
                              </m:r>
                            </m:sub>
                          </m:sSub>
                          <m:r>
                            <a:rPr lang="en-US" altLang="zh-TW" sz="1350" dirty="0">
                              <a:latin typeface="Cambria Math" panose="02040503050406030204" pitchFamily="18" charset="0"/>
                            </a:rPr>
                            <m:t>,</m:t>
                          </m:r>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𝑎</m:t>
                              </m:r>
                            </m:e>
                          </m:acc>
                        </m:e>
                      </m:d>
                      <m:r>
                        <a:rPr lang="en-US" altLang="zh-TW" sz="1350" i="1">
                          <a:latin typeface="Cambria Math" panose="02040503050406030204" pitchFamily="18" charset="0"/>
                        </a:rPr>
                        <m:t>−</m:t>
                      </m:r>
                      <m:f>
                        <m:fPr>
                          <m:ctrlPr>
                            <a:rPr lang="en-US" altLang="zh-TW" sz="1350" i="1">
                              <a:latin typeface="Cambria Math" panose="02040503050406030204" pitchFamily="18" charset="0"/>
                            </a:rPr>
                          </m:ctrlPr>
                        </m:fPr>
                        <m:num>
                          <m:r>
                            <a:rPr lang="en-US" altLang="zh-TW" sz="1350" i="1">
                              <a:latin typeface="Cambria Math" panose="02040503050406030204" pitchFamily="18" charset="0"/>
                            </a:rPr>
                            <m:t>1</m:t>
                          </m:r>
                        </m:num>
                        <m:den>
                          <m:r>
                            <a:rPr lang="en-US" altLang="zh-TW" sz="1350" i="1">
                              <a:latin typeface="Cambria Math" panose="02040503050406030204" pitchFamily="18" charset="0"/>
                            </a:rPr>
                            <m:t>2</m:t>
                          </m:r>
                        </m:den>
                      </m:f>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𝜅</m:t>
                          </m:r>
                        </m:e>
                        <m:sub>
                          <m:r>
                            <a:rPr lang="en-US" altLang="zh-TW" sz="1350" i="1">
                              <a:latin typeface="Cambria Math" panose="02040503050406030204" pitchFamily="18" charset="0"/>
                            </a:rPr>
                            <m:t>𝑡</m:t>
                          </m:r>
                        </m:sub>
                      </m:sSub>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𝑎</m:t>
                          </m:r>
                        </m:e>
                      </m:acc>
                      <m:r>
                        <a:rPr lang="en-US" altLang="zh-TW" sz="1350" i="1">
                          <a:latin typeface="Cambria Math" panose="02040503050406030204" pitchFamily="18" charset="0"/>
                        </a:rPr>
                        <m:t>+</m:t>
                      </m:r>
                      <m:rad>
                        <m:radPr>
                          <m:degHide m:val="on"/>
                          <m:ctrlPr>
                            <a:rPr lang="en-US" altLang="zh-TW" sz="1350" i="1">
                              <a:latin typeface="Cambria Math" panose="02040503050406030204" pitchFamily="18" charset="0"/>
                            </a:rPr>
                          </m:ctrlPr>
                        </m:radPr>
                        <m:deg/>
                        <m:e>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𝑘</m:t>
                              </m:r>
                            </m:e>
                            <m:sub>
                              <m:r>
                                <a:rPr lang="en-US" altLang="zh-TW" sz="1350" i="1">
                                  <a:latin typeface="Cambria Math" panose="02040503050406030204" pitchFamily="18" charset="0"/>
                                </a:rPr>
                                <m:t>𝑒</m:t>
                              </m:r>
                            </m:sub>
                          </m:sSub>
                        </m:e>
                      </m:rad>
                      <m:sSub>
                        <m:sSubPr>
                          <m:ctrlPr>
                            <a:rPr lang="en-US" altLang="zh-TW" sz="1350" i="1">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𝑏</m:t>
                              </m:r>
                            </m:e>
                          </m:acc>
                        </m:e>
                        <m:sub>
                          <m:r>
                            <a:rPr lang="en-US" altLang="zh-TW" sz="1350" i="1">
                              <a:latin typeface="Cambria Math" panose="02040503050406030204" pitchFamily="18" charset="0"/>
                            </a:rPr>
                            <m:t>𝑖𝑛</m:t>
                          </m:r>
                        </m:sub>
                      </m:sSub>
                      <m:r>
                        <a:rPr lang="en-US" altLang="zh-TW" sz="1350" i="1">
                          <a:latin typeface="Cambria Math" panose="02040503050406030204" pitchFamily="18" charset="0"/>
                        </a:rPr>
                        <m:t>+</m:t>
                      </m:r>
                      <m:rad>
                        <m:radPr>
                          <m:degHide m:val="on"/>
                          <m:ctrlPr>
                            <a:rPr lang="en-US" altLang="zh-TW" sz="1350" i="1">
                              <a:latin typeface="Cambria Math" panose="02040503050406030204" pitchFamily="18" charset="0"/>
                            </a:rPr>
                          </m:ctrlPr>
                        </m:radPr>
                        <m:deg/>
                        <m:e>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𝑘</m:t>
                              </m:r>
                            </m:e>
                            <m:sub>
                              <m:r>
                                <a:rPr lang="en-US" altLang="zh-TW" sz="1350" i="1">
                                  <a:latin typeface="Cambria Math" panose="02040503050406030204" pitchFamily="18" charset="0"/>
                                </a:rPr>
                                <m:t>𝑖</m:t>
                              </m:r>
                            </m:sub>
                          </m:sSub>
                        </m:e>
                      </m:rad>
                      <m:sSub>
                        <m:sSubPr>
                          <m:ctrlPr>
                            <a:rPr lang="en-US" altLang="zh-TW" sz="1350" i="1">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𝑐</m:t>
                              </m:r>
                            </m:e>
                          </m:acc>
                        </m:e>
                        <m:sub>
                          <m:r>
                            <a:rPr lang="en-US" altLang="zh-TW" sz="1350" i="1">
                              <a:latin typeface="Cambria Math" panose="02040503050406030204" pitchFamily="18" charset="0"/>
                            </a:rPr>
                            <m:t>𝑖𝑛</m:t>
                          </m:r>
                        </m:sub>
                      </m:sSub>
                    </m:oMath>
                  </m:oMathPara>
                </a14:m>
                <a:endParaRPr lang="en-US" altLang="zh-TW" sz="1350" dirty="0"/>
              </a:p>
              <a:p>
                <a:pPr/>
                <a14:m>
                  <m:oMathPara xmlns:m="http://schemas.openxmlformats.org/officeDocument/2006/math">
                    <m:oMathParaPr>
                      <m:jc m:val="left"/>
                    </m:oMathParaPr>
                    <m:oMath xmlns:m="http://schemas.openxmlformats.org/officeDocument/2006/math">
                      <m:sSup>
                        <m:sSupPr>
                          <m:ctrlPr>
                            <a:rPr lang="en-US" altLang="zh-TW" sz="1350" i="1" dirty="0">
                              <a:latin typeface="Cambria Math" panose="02040503050406030204" pitchFamily="18" charset="0"/>
                            </a:rPr>
                          </m:ctrlPr>
                        </m:sSupPr>
                        <m:e>
                          <m:acc>
                            <m:accPr>
                              <m:chr m:val="̇"/>
                              <m:ctrlPr>
                                <a:rPr lang="en-US" altLang="zh-TW" sz="1350" i="1" dirty="0">
                                  <a:latin typeface="Cambria Math" panose="02040503050406030204" pitchFamily="18" charset="0"/>
                                </a:rPr>
                              </m:ctrlPr>
                            </m:acc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𝑎</m:t>
                                  </m:r>
                                </m:e>
                              </m:acc>
                            </m:e>
                          </m:acc>
                        </m:e>
                        <m:sup>
                          <m:r>
                            <a:rPr lang="en-US" altLang="zh-TW" sz="1350" i="1">
                              <a:latin typeface="Cambria Math" panose="02040503050406030204" pitchFamily="18" charset="0"/>
                            </a:rPr>
                            <m:t>†</m:t>
                          </m:r>
                        </m:sup>
                      </m:sSup>
                      <m:r>
                        <a:rPr lang="en-US" altLang="zh-TW" sz="1350" dirty="0">
                          <a:latin typeface="Cambria Math" panose="02040503050406030204" pitchFamily="18" charset="0"/>
                        </a:rPr>
                        <m:t>=</m:t>
                      </m:r>
                      <m:f>
                        <m:fPr>
                          <m:ctrlPr>
                            <a:rPr lang="en-US" altLang="zh-TW" sz="1350" i="1" dirty="0">
                              <a:latin typeface="Cambria Math" panose="02040503050406030204" pitchFamily="18" charset="0"/>
                            </a:rPr>
                          </m:ctrlPr>
                        </m:fPr>
                        <m:num>
                          <m:r>
                            <m:rPr>
                              <m:sty m:val="p"/>
                            </m:rPr>
                            <a:rPr lang="en-US" altLang="zh-TW" sz="1350" dirty="0">
                              <a:latin typeface="Cambria Math" panose="02040503050406030204" pitchFamily="18" charset="0"/>
                            </a:rPr>
                            <m:t>i</m:t>
                          </m:r>
                        </m:num>
                        <m:den>
                          <m:r>
                            <a:rPr lang="zh-TW" altLang="en-US" sz="1350" dirty="0">
                              <a:latin typeface="Cambria Math" panose="02040503050406030204" pitchFamily="18" charset="0"/>
                            </a:rPr>
                            <m:t>ℏ</m:t>
                          </m:r>
                        </m:den>
                      </m:f>
                      <m:d>
                        <m:dPr>
                          <m:begChr m:val="["/>
                          <m:endChr m:val="]"/>
                          <m:ctrlPr>
                            <a:rPr lang="en-US" altLang="zh-TW" sz="1350" i="1" dirty="0">
                              <a:latin typeface="Cambria Math" panose="02040503050406030204" pitchFamily="18" charset="0"/>
                            </a:rPr>
                          </m:ctrlPr>
                        </m:dPr>
                        <m:e>
                          <m:sSub>
                            <m:sSubPr>
                              <m:ctrlPr>
                                <a:rPr lang="en-US" altLang="zh-TW" sz="1350" i="1" dirty="0">
                                  <a:latin typeface="Cambria Math" panose="02040503050406030204" pitchFamily="18" charset="0"/>
                                </a:rPr>
                              </m:ctrlPr>
                            </m:sSubPr>
                            <m:e>
                              <m:acc>
                                <m:accPr>
                                  <m:chr m:val="̂"/>
                                  <m:ctrlPr>
                                    <a:rPr lang="en-US" altLang="zh-TW" sz="1350" i="1" dirty="0">
                                      <a:latin typeface="Cambria Math" panose="02040503050406030204" pitchFamily="18" charset="0"/>
                                    </a:rPr>
                                  </m:ctrlPr>
                                </m:accPr>
                                <m:e>
                                  <m:r>
                                    <m:rPr>
                                      <m:sty m:val="p"/>
                                    </m:rPr>
                                    <a:rPr lang="en-US" altLang="zh-TW" sz="1350" dirty="0">
                                      <a:latin typeface="Cambria Math" panose="02040503050406030204" pitchFamily="18" charset="0"/>
                                    </a:rPr>
                                    <m:t>H</m:t>
                                  </m:r>
                                </m:e>
                              </m:acc>
                            </m:e>
                            <m:sub>
                              <m:r>
                                <m:rPr>
                                  <m:sty m:val="p"/>
                                </m:rPr>
                                <a:rPr lang="en-US" altLang="zh-TW" sz="1350" dirty="0">
                                  <a:latin typeface="Cambria Math" panose="02040503050406030204" pitchFamily="18" charset="0"/>
                                </a:rPr>
                                <m:t>sys</m:t>
                              </m:r>
                            </m:sub>
                          </m:sSub>
                          <m:r>
                            <a:rPr lang="en-US" altLang="zh-TW" sz="1350" dirty="0">
                              <a:latin typeface="Cambria Math" panose="02040503050406030204" pitchFamily="18" charset="0"/>
                            </a:rPr>
                            <m:t>,</m:t>
                          </m:r>
                          <m:sSup>
                            <m:sSupPr>
                              <m:ctrlPr>
                                <a:rPr lang="en-US" altLang="zh-TW" sz="1350" i="1">
                                  <a:latin typeface="Cambria Math" panose="02040503050406030204" pitchFamily="18" charset="0"/>
                                </a:rPr>
                              </m:ctrlPr>
                            </m:sSup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𝑎</m:t>
                                  </m:r>
                                </m:e>
                              </m:acc>
                            </m:e>
                            <m:sup>
                              <m:r>
                                <a:rPr lang="en-US" altLang="zh-TW" sz="1350" i="1">
                                  <a:latin typeface="Cambria Math" panose="02040503050406030204" pitchFamily="18" charset="0"/>
                                </a:rPr>
                                <m:t>†</m:t>
                              </m:r>
                            </m:sup>
                          </m:sSup>
                        </m:e>
                      </m:d>
                      <m:r>
                        <a:rPr lang="en-US" altLang="zh-TW" sz="1350" i="1">
                          <a:latin typeface="Cambria Math" panose="02040503050406030204" pitchFamily="18" charset="0"/>
                        </a:rPr>
                        <m:t>−</m:t>
                      </m:r>
                      <m:f>
                        <m:fPr>
                          <m:ctrlPr>
                            <a:rPr lang="en-US" altLang="zh-TW" sz="1350" i="1">
                              <a:latin typeface="Cambria Math" panose="02040503050406030204" pitchFamily="18" charset="0"/>
                            </a:rPr>
                          </m:ctrlPr>
                        </m:fPr>
                        <m:num>
                          <m:r>
                            <a:rPr lang="en-US" altLang="zh-TW" sz="1350" i="1">
                              <a:latin typeface="Cambria Math" panose="02040503050406030204" pitchFamily="18" charset="0"/>
                            </a:rPr>
                            <m:t>1</m:t>
                          </m:r>
                        </m:num>
                        <m:den>
                          <m:r>
                            <a:rPr lang="en-US" altLang="zh-TW" sz="1350" i="1">
                              <a:latin typeface="Cambria Math" panose="02040503050406030204" pitchFamily="18" charset="0"/>
                            </a:rPr>
                            <m:t>2</m:t>
                          </m:r>
                        </m:den>
                      </m:f>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𝜅</m:t>
                          </m:r>
                        </m:e>
                        <m:sub>
                          <m:r>
                            <a:rPr lang="en-US" altLang="zh-TW" sz="1350" i="1">
                              <a:latin typeface="Cambria Math" panose="02040503050406030204" pitchFamily="18" charset="0"/>
                            </a:rPr>
                            <m:t>𝑡</m:t>
                          </m:r>
                        </m:sub>
                      </m:sSub>
                      <m:sSup>
                        <m:sSupPr>
                          <m:ctrlPr>
                            <a:rPr lang="en-US" altLang="zh-TW" sz="1350" i="1">
                              <a:latin typeface="Cambria Math" panose="02040503050406030204" pitchFamily="18" charset="0"/>
                            </a:rPr>
                          </m:ctrlPr>
                        </m:sSup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𝑎</m:t>
                              </m:r>
                            </m:e>
                          </m:acc>
                        </m:e>
                        <m:sup>
                          <m:r>
                            <a:rPr lang="en-US" altLang="zh-TW" sz="1350" i="1">
                              <a:latin typeface="Cambria Math" panose="02040503050406030204" pitchFamily="18" charset="0"/>
                            </a:rPr>
                            <m:t>†</m:t>
                          </m:r>
                        </m:sup>
                      </m:sSup>
                      <m:r>
                        <a:rPr lang="en-US" altLang="zh-TW" sz="1350" i="1">
                          <a:latin typeface="Cambria Math" panose="02040503050406030204" pitchFamily="18" charset="0"/>
                        </a:rPr>
                        <m:t>+</m:t>
                      </m:r>
                      <m:rad>
                        <m:radPr>
                          <m:degHide m:val="on"/>
                          <m:ctrlPr>
                            <a:rPr lang="en-US" altLang="zh-TW" sz="1350" i="1">
                              <a:latin typeface="Cambria Math" panose="02040503050406030204" pitchFamily="18" charset="0"/>
                            </a:rPr>
                          </m:ctrlPr>
                        </m:radPr>
                        <m:deg/>
                        <m:e>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𝑘</m:t>
                              </m:r>
                            </m:e>
                            <m:sub>
                              <m:r>
                                <a:rPr lang="en-US" altLang="zh-TW" sz="1350" i="1">
                                  <a:latin typeface="Cambria Math" panose="02040503050406030204" pitchFamily="18" charset="0"/>
                                </a:rPr>
                                <m:t>𝑒</m:t>
                              </m:r>
                            </m:sub>
                          </m:sSub>
                        </m:e>
                      </m:rad>
                      <m:sSubSup>
                        <m:sSubSupPr>
                          <m:ctrlPr>
                            <a:rPr lang="en-US" altLang="zh-TW" sz="1350" i="1">
                              <a:latin typeface="Cambria Math" panose="02040503050406030204" pitchFamily="18" charset="0"/>
                            </a:rPr>
                          </m:ctrlPr>
                        </m:sSubSup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𝑏</m:t>
                              </m:r>
                            </m:e>
                          </m:acc>
                        </m:e>
                        <m:sub>
                          <m:r>
                            <a:rPr lang="en-US" altLang="zh-TW" sz="1350" i="1">
                              <a:latin typeface="Cambria Math" panose="02040503050406030204" pitchFamily="18" charset="0"/>
                            </a:rPr>
                            <m:t>𝑖𝑛</m:t>
                          </m:r>
                        </m:sub>
                        <m:sup>
                          <m:r>
                            <a:rPr lang="en-US" altLang="zh-TW" sz="1350" i="1">
                              <a:latin typeface="Cambria Math" panose="02040503050406030204" pitchFamily="18" charset="0"/>
                            </a:rPr>
                            <m:t>†</m:t>
                          </m:r>
                        </m:sup>
                      </m:sSubSup>
                      <m:r>
                        <a:rPr lang="en-US" altLang="zh-TW" sz="1350" i="1">
                          <a:latin typeface="Cambria Math" panose="02040503050406030204" pitchFamily="18" charset="0"/>
                        </a:rPr>
                        <m:t>+</m:t>
                      </m:r>
                      <m:rad>
                        <m:radPr>
                          <m:degHide m:val="on"/>
                          <m:ctrlPr>
                            <a:rPr lang="en-US" altLang="zh-TW" sz="1350" i="1">
                              <a:latin typeface="Cambria Math" panose="02040503050406030204" pitchFamily="18" charset="0"/>
                            </a:rPr>
                          </m:ctrlPr>
                        </m:radPr>
                        <m:deg/>
                        <m:e>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𝑘</m:t>
                              </m:r>
                            </m:e>
                            <m:sub>
                              <m:r>
                                <a:rPr lang="en-US" altLang="zh-TW" sz="1350" i="1">
                                  <a:latin typeface="Cambria Math" panose="02040503050406030204" pitchFamily="18" charset="0"/>
                                </a:rPr>
                                <m:t>𝑖</m:t>
                              </m:r>
                            </m:sub>
                          </m:sSub>
                        </m:e>
                      </m:rad>
                      <m:sSubSup>
                        <m:sSubSupPr>
                          <m:ctrlPr>
                            <a:rPr lang="en-US" altLang="zh-TW" sz="1350" i="1">
                              <a:latin typeface="Cambria Math" panose="02040503050406030204" pitchFamily="18" charset="0"/>
                            </a:rPr>
                          </m:ctrlPr>
                        </m:sSubSup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𝑐</m:t>
                              </m:r>
                            </m:e>
                          </m:acc>
                        </m:e>
                        <m:sub>
                          <m:r>
                            <a:rPr lang="en-US" altLang="zh-TW" sz="1350" i="1">
                              <a:latin typeface="Cambria Math" panose="02040503050406030204" pitchFamily="18" charset="0"/>
                            </a:rPr>
                            <m:t>𝑖𝑛</m:t>
                          </m:r>
                        </m:sub>
                        <m:sup>
                          <m:r>
                            <a:rPr lang="en-US" altLang="zh-TW" sz="1350" i="1">
                              <a:latin typeface="Cambria Math" panose="02040503050406030204" pitchFamily="18" charset="0"/>
                            </a:rPr>
                            <m:t>†</m:t>
                          </m:r>
                        </m:sup>
                      </m:sSubSup>
                    </m:oMath>
                  </m:oMathPara>
                </a14:m>
                <a:endParaRPr lang="en-US" altLang="zh-TW" sz="1350" dirty="0"/>
              </a:p>
              <a:p>
                <a:endParaRPr lang="en-US" altLang="zh-TW" sz="1350" dirty="0"/>
              </a:p>
              <a:p>
                <a:r>
                  <a:rPr lang="en-US" altLang="zh-TW" sz="1350" dirty="0"/>
                  <a:t>B.C. </a:t>
                </a:r>
              </a:p>
              <a:p>
                <a:pPr marL="257175" indent="-257175">
                  <a:buFont typeface="Wingdings" panose="05000000000000000000" pitchFamily="2" charset="2"/>
                  <a:buAutoNum type="circleNumWdWhitePlain"/>
                </a:pPr>
                <a14:m>
                  <m:oMath xmlns:m="http://schemas.openxmlformats.org/officeDocument/2006/math">
                    <m:sSub>
                      <m:sSubPr>
                        <m:ctrlPr>
                          <a:rPr lang="en-US" altLang="zh-TW" sz="1350" i="1" dirty="0">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𝑏</m:t>
                            </m:r>
                          </m:e>
                        </m:acc>
                      </m:e>
                      <m:sub>
                        <m:r>
                          <a:rPr lang="en-US" altLang="zh-TW" sz="1350" i="1" dirty="0">
                            <a:latin typeface="Cambria Math" panose="02040503050406030204" pitchFamily="18" charset="0"/>
                          </a:rPr>
                          <m:t>𝑜𝑢𝑡</m:t>
                        </m:r>
                      </m:sub>
                    </m:sSub>
                    <m:r>
                      <a:rPr lang="en-US" altLang="zh-TW" sz="1350" i="1" dirty="0">
                        <a:latin typeface="Cambria Math" panose="02040503050406030204" pitchFamily="18" charset="0"/>
                      </a:rPr>
                      <m:t>+</m:t>
                    </m:r>
                    <m:sSub>
                      <m:sSubPr>
                        <m:ctrlPr>
                          <a:rPr lang="en-US" altLang="zh-TW" sz="1350" i="1" dirty="0">
                            <a:latin typeface="Cambria Math" panose="02040503050406030204" pitchFamily="18" charset="0"/>
                          </a:rPr>
                        </m:ctrlPr>
                      </m:sSubPr>
                      <m:e>
                        <m:acc>
                          <m:accPr>
                            <m:chr m:val="̂"/>
                            <m:ctrlPr>
                              <a:rPr lang="en-US" altLang="zh-TW" sz="1350" i="1" dirty="0">
                                <a:latin typeface="Cambria Math" panose="02040503050406030204" pitchFamily="18" charset="0"/>
                              </a:rPr>
                            </m:ctrlPr>
                          </m:accPr>
                          <m:e>
                            <m:r>
                              <a:rPr lang="en-US" altLang="zh-TW" sz="1350" i="1" dirty="0">
                                <a:latin typeface="Cambria Math" panose="02040503050406030204" pitchFamily="18" charset="0"/>
                              </a:rPr>
                              <m:t>𝑏</m:t>
                            </m:r>
                          </m:e>
                        </m:acc>
                      </m:e>
                      <m:sub>
                        <m:r>
                          <a:rPr lang="en-US" altLang="zh-TW" sz="1350" i="1" dirty="0">
                            <a:latin typeface="Cambria Math" panose="02040503050406030204" pitchFamily="18" charset="0"/>
                          </a:rPr>
                          <m:t>𝑖𝑛</m:t>
                        </m:r>
                      </m:sub>
                    </m:sSub>
                    <m:r>
                      <a:rPr lang="en-US" altLang="zh-TW" sz="1350" i="1" dirty="0">
                        <a:latin typeface="Cambria Math" panose="02040503050406030204" pitchFamily="18" charset="0"/>
                      </a:rPr>
                      <m:t>=</m:t>
                    </m:r>
                    <m:rad>
                      <m:radPr>
                        <m:degHide m:val="on"/>
                        <m:ctrlPr>
                          <a:rPr lang="en-US" altLang="zh-TW" sz="1350" i="1" dirty="0">
                            <a:latin typeface="Cambria Math" panose="02040503050406030204" pitchFamily="18" charset="0"/>
                          </a:rPr>
                        </m:ctrlPr>
                      </m:radPr>
                      <m:deg/>
                      <m:e>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𝜅</m:t>
                            </m:r>
                          </m:e>
                          <m:sub>
                            <m:r>
                              <a:rPr lang="en-US" altLang="zh-TW" sz="1350" i="1" dirty="0">
                                <a:latin typeface="Cambria Math" panose="02040503050406030204" pitchFamily="18" charset="0"/>
                              </a:rPr>
                              <m:t>𝑒</m:t>
                            </m:r>
                          </m:sub>
                        </m:sSub>
                      </m:e>
                    </m:rad>
                    <m:acc>
                      <m:accPr>
                        <m:chr m:val="̂"/>
                        <m:ctrlPr>
                          <a:rPr lang="en-US" altLang="zh-TW" sz="1350" i="1" dirty="0">
                            <a:latin typeface="Cambria Math" panose="02040503050406030204" pitchFamily="18" charset="0"/>
                          </a:rPr>
                        </m:ctrlPr>
                      </m:accPr>
                      <m:e>
                        <m:r>
                          <a:rPr lang="en-US" altLang="zh-TW" sz="1350" i="1" dirty="0">
                            <a:latin typeface="Cambria Math" panose="02040503050406030204" pitchFamily="18" charset="0"/>
                          </a:rPr>
                          <m:t>𝑎</m:t>
                        </m:r>
                      </m:e>
                    </m:acc>
                    <m:r>
                      <a:rPr lang="en-US" altLang="zh-TW" sz="1350" i="1" dirty="0">
                        <a:latin typeface="Cambria Math" panose="02040503050406030204" pitchFamily="18" charset="0"/>
                      </a:rPr>
                      <m:t> ,</m:t>
                    </m:r>
                    <m:sSub>
                      <m:sSubPr>
                        <m:ctrlPr>
                          <a:rPr lang="en-US" altLang="zh-TW" sz="1350" i="1" dirty="0">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𝑐</m:t>
                            </m:r>
                          </m:e>
                        </m:acc>
                      </m:e>
                      <m:sub>
                        <m:r>
                          <a:rPr lang="en-US" altLang="zh-TW" sz="1350" i="1" dirty="0">
                            <a:latin typeface="Cambria Math" panose="02040503050406030204" pitchFamily="18" charset="0"/>
                          </a:rPr>
                          <m:t>𝑜𝑢𝑡</m:t>
                        </m:r>
                      </m:sub>
                    </m:sSub>
                    <m:r>
                      <a:rPr lang="en-US" altLang="zh-TW" sz="1350" i="1" dirty="0">
                        <a:latin typeface="Cambria Math" panose="02040503050406030204" pitchFamily="18" charset="0"/>
                      </a:rPr>
                      <m:t>+</m:t>
                    </m:r>
                    <m:sSub>
                      <m:sSubPr>
                        <m:ctrlPr>
                          <a:rPr lang="en-US" altLang="zh-TW" sz="1350" i="1" dirty="0">
                            <a:latin typeface="Cambria Math" panose="02040503050406030204" pitchFamily="18" charset="0"/>
                          </a:rPr>
                        </m:ctrlPr>
                      </m:sSubPr>
                      <m:e>
                        <m:acc>
                          <m:accPr>
                            <m:chr m:val="̂"/>
                            <m:ctrlPr>
                              <a:rPr lang="en-US" altLang="zh-TW" sz="1350" i="1" dirty="0">
                                <a:latin typeface="Cambria Math" panose="02040503050406030204" pitchFamily="18" charset="0"/>
                              </a:rPr>
                            </m:ctrlPr>
                          </m:accPr>
                          <m:e>
                            <m:r>
                              <a:rPr lang="en-US" altLang="zh-TW" sz="1350" i="1" dirty="0">
                                <a:latin typeface="Cambria Math" panose="02040503050406030204" pitchFamily="18" charset="0"/>
                              </a:rPr>
                              <m:t>𝑐</m:t>
                            </m:r>
                          </m:e>
                        </m:acc>
                      </m:e>
                      <m:sub>
                        <m:r>
                          <a:rPr lang="en-US" altLang="zh-TW" sz="1350" i="1" dirty="0">
                            <a:latin typeface="Cambria Math" panose="02040503050406030204" pitchFamily="18" charset="0"/>
                          </a:rPr>
                          <m:t>𝑖𝑛</m:t>
                        </m:r>
                      </m:sub>
                    </m:sSub>
                    <m:r>
                      <a:rPr lang="en-US" altLang="zh-TW" sz="1350" i="1" dirty="0">
                        <a:latin typeface="Cambria Math" panose="02040503050406030204" pitchFamily="18" charset="0"/>
                      </a:rPr>
                      <m:t>=</m:t>
                    </m:r>
                    <m:rad>
                      <m:radPr>
                        <m:degHide m:val="on"/>
                        <m:ctrlPr>
                          <a:rPr lang="en-US" altLang="zh-TW" sz="1350" i="1" dirty="0">
                            <a:latin typeface="Cambria Math" panose="02040503050406030204" pitchFamily="18" charset="0"/>
                          </a:rPr>
                        </m:ctrlPr>
                      </m:radPr>
                      <m:deg/>
                      <m:e>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𝜅</m:t>
                            </m:r>
                          </m:e>
                          <m:sub>
                            <m:r>
                              <a:rPr lang="en-US" altLang="zh-TW" sz="1350" i="1" dirty="0">
                                <a:latin typeface="Cambria Math" panose="02040503050406030204" pitchFamily="18" charset="0"/>
                              </a:rPr>
                              <m:t>𝑖</m:t>
                            </m:r>
                          </m:sub>
                        </m:sSub>
                      </m:e>
                    </m:rad>
                    <m:acc>
                      <m:accPr>
                        <m:chr m:val="̂"/>
                        <m:ctrlPr>
                          <a:rPr lang="en-US" altLang="zh-TW" sz="1350" i="1" dirty="0">
                            <a:latin typeface="Cambria Math" panose="02040503050406030204" pitchFamily="18" charset="0"/>
                          </a:rPr>
                        </m:ctrlPr>
                      </m:accPr>
                      <m:e>
                        <m:r>
                          <a:rPr lang="en-US" altLang="zh-TW" sz="1350" i="1" dirty="0">
                            <a:latin typeface="Cambria Math" panose="02040503050406030204" pitchFamily="18" charset="0"/>
                          </a:rPr>
                          <m:t>𝑎</m:t>
                        </m:r>
                      </m:e>
                    </m:acc>
                  </m:oMath>
                </a14:m>
                <a:endParaRPr lang="en-US" altLang="zh-TW" sz="1350" dirty="0"/>
              </a:p>
              <a:p>
                <a:pPr marL="257175" indent="-257175">
                  <a:buFont typeface="Wingdings" panose="05000000000000000000" pitchFamily="2" charset="2"/>
                  <a:buAutoNum type="circleNumWdWhitePlain"/>
                </a:pPr>
                <a14:m>
                  <m:oMath xmlns:m="http://schemas.openxmlformats.org/officeDocument/2006/math">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𝜅</m:t>
                        </m:r>
                      </m:e>
                      <m:sub>
                        <m:r>
                          <a:rPr lang="en-US" altLang="zh-TW" sz="1350" i="1">
                            <a:latin typeface="Cambria Math" panose="02040503050406030204" pitchFamily="18" charset="0"/>
                          </a:rPr>
                          <m:t>𝑡</m:t>
                        </m:r>
                      </m:sub>
                    </m:sSub>
                    <m:r>
                      <a:rPr lang="en-US" altLang="zh-TW" sz="1350" i="1">
                        <a:latin typeface="Cambria Math" panose="02040503050406030204" pitchFamily="18" charset="0"/>
                      </a:rPr>
                      <m:t>=</m:t>
                    </m:r>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𝜅</m:t>
                        </m:r>
                      </m:e>
                      <m:sub>
                        <m:r>
                          <a:rPr lang="en-US" altLang="zh-TW" sz="1350" i="1">
                            <a:latin typeface="Cambria Math" panose="02040503050406030204" pitchFamily="18" charset="0"/>
                          </a:rPr>
                          <m:t>𝑖</m:t>
                        </m:r>
                      </m:sub>
                    </m:sSub>
                    <m:r>
                      <a:rPr lang="en-US" altLang="zh-TW" sz="1350" i="1">
                        <a:latin typeface="Cambria Math" panose="02040503050406030204" pitchFamily="18" charset="0"/>
                      </a:rPr>
                      <m:t>+</m:t>
                    </m:r>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𝜅</m:t>
                        </m:r>
                      </m:e>
                      <m:sub>
                        <m:r>
                          <a:rPr lang="en-US" altLang="zh-TW" sz="1350" i="1">
                            <a:latin typeface="Cambria Math" panose="02040503050406030204" pitchFamily="18" charset="0"/>
                          </a:rPr>
                          <m:t>𝑒</m:t>
                        </m:r>
                      </m:sub>
                    </m:sSub>
                  </m:oMath>
                </a14:m>
                <a:endParaRPr lang="en-US" altLang="zh-TW" sz="1350" dirty="0"/>
              </a:p>
              <a:p>
                <a:pPr marL="257175" indent="-257175">
                  <a:buFont typeface="Wingdings" panose="05000000000000000000" pitchFamily="2" charset="2"/>
                  <a:buAutoNum type="circleNumWdWhitePlain"/>
                </a:pPr>
                <a14:m>
                  <m:oMath xmlns:m="http://schemas.openxmlformats.org/officeDocument/2006/math">
                    <m:sSub>
                      <m:sSubPr>
                        <m:ctrlPr>
                          <a:rPr lang="en-US" altLang="zh-TW" sz="1350" i="1" dirty="0">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𝐹</m:t>
                            </m:r>
                          </m:e>
                        </m:acc>
                      </m:e>
                      <m:sub>
                        <m:r>
                          <a:rPr lang="en-US" altLang="zh-TW" sz="1350" i="1" dirty="0">
                            <a:latin typeface="Cambria Math" panose="02040503050406030204" pitchFamily="18" charset="0"/>
                          </a:rPr>
                          <m:t>𝑖𝑛</m:t>
                        </m:r>
                      </m:sub>
                    </m:sSub>
                    <m:r>
                      <a:rPr lang="en-US" altLang="zh-TW" sz="1350" i="1" dirty="0">
                        <a:latin typeface="Cambria Math" panose="02040503050406030204" pitchFamily="18" charset="0"/>
                      </a:rPr>
                      <m:t>=</m:t>
                    </m:r>
                    <m:rad>
                      <m:radPr>
                        <m:degHide m:val="on"/>
                        <m:ctrlPr>
                          <a:rPr lang="en-US" altLang="zh-TW" sz="1350" i="1">
                            <a:latin typeface="Cambria Math" panose="02040503050406030204" pitchFamily="18" charset="0"/>
                          </a:rPr>
                        </m:ctrlPr>
                      </m:radPr>
                      <m:deg/>
                      <m:e>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𝜅</m:t>
                            </m:r>
                          </m:e>
                          <m:sub>
                            <m:r>
                              <a:rPr lang="en-US" altLang="zh-TW" sz="1350" i="1" dirty="0">
                                <a:latin typeface="Cambria Math" panose="02040503050406030204" pitchFamily="18" charset="0"/>
                              </a:rPr>
                              <m:t>𝑒</m:t>
                            </m:r>
                          </m:sub>
                        </m:sSub>
                      </m:e>
                    </m:rad>
                    <m:sSub>
                      <m:sSubPr>
                        <m:ctrlPr>
                          <a:rPr lang="en-US" altLang="zh-TW" sz="1350" i="1">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𝑏</m:t>
                            </m:r>
                          </m:e>
                        </m:acc>
                      </m:e>
                      <m:sub>
                        <m:r>
                          <a:rPr lang="en-US" altLang="zh-TW" sz="1350" i="1">
                            <a:latin typeface="Cambria Math" panose="02040503050406030204" pitchFamily="18" charset="0"/>
                          </a:rPr>
                          <m:t>𝑖𝑛</m:t>
                        </m:r>
                      </m:sub>
                    </m:sSub>
                    <m:r>
                      <a:rPr lang="en-US" altLang="zh-TW" sz="1350" i="1">
                        <a:latin typeface="Cambria Math" panose="02040503050406030204" pitchFamily="18" charset="0"/>
                      </a:rPr>
                      <m:t>+</m:t>
                    </m:r>
                    <m:rad>
                      <m:radPr>
                        <m:degHide m:val="on"/>
                        <m:ctrlPr>
                          <a:rPr lang="en-US" altLang="zh-TW" sz="1350" i="1">
                            <a:latin typeface="Cambria Math" panose="02040503050406030204" pitchFamily="18" charset="0"/>
                          </a:rPr>
                        </m:ctrlPr>
                      </m:radPr>
                      <m:deg/>
                      <m:e>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𝜅</m:t>
                            </m:r>
                          </m:e>
                          <m:sub>
                            <m:r>
                              <a:rPr lang="en-US" altLang="zh-TW" sz="1350" i="1" dirty="0">
                                <a:latin typeface="Cambria Math" panose="02040503050406030204" pitchFamily="18" charset="0"/>
                              </a:rPr>
                              <m:t>𝑖</m:t>
                            </m:r>
                          </m:sub>
                        </m:sSub>
                      </m:e>
                    </m:rad>
                    <m:sSub>
                      <m:sSubPr>
                        <m:ctrlPr>
                          <a:rPr lang="en-US" altLang="zh-TW" sz="1350" i="1">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𝑐</m:t>
                            </m:r>
                          </m:e>
                        </m:acc>
                      </m:e>
                      <m:sub>
                        <m:r>
                          <a:rPr lang="en-US" altLang="zh-TW" sz="1350" i="1">
                            <a:latin typeface="Cambria Math" panose="02040503050406030204" pitchFamily="18" charset="0"/>
                          </a:rPr>
                          <m:t>𝑖𝑛</m:t>
                        </m:r>
                      </m:sub>
                    </m:sSub>
                  </m:oMath>
                </a14:m>
                <a:endParaRPr lang="en-US" altLang="zh-TW" sz="1350" dirty="0"/>
              </a:p>
            </p:txBody>
          </p:sp>
        </mc:Choice>
        <mc:Fallback>
          <p:sp>
            <p:nvSpPr>
              <p:cNvPr id="134" name="文字方塊 133">
                <a:extLst>
                  <a:ext uri="{FF2B5EF4-FFF2-40B4-BE49-F238E27FC236}">
                    <a16:creationId xmlns:a16="http://schemas.microsoft.com/office/drawing/2014/main" id="{12AE26F8-DEA6-4D02-A838-D0175FE0067E}"/>
                  </a:ext>
                </a:extLst>
              </p:cNvPr>
              <p:cNvSpPr txBox="1">
                <a:spLocks noRot="1" noChangeAspect="1" noMove="1" noResize="1" noEditPoints="1" noAdjustHandles="1" noChangeArrowheads="1" noChangeShapeType="1" noTextEdit="1"/>
              </p:cNvSpPr>
              <p:nvPr/>
            </p:nvSpPr>
            <p:spPr>
              <a:xfrm>
                <a:off x="75722" y="3288920"/>
                <a:ext cx="3922849" cy="2370777"/>
              </a:xfrm>
              <a:prstGeom prst="rect">
                <a:avLst/>
              </a:prstGeom>
              <a:blipFill>
                <a:blip r:embed="rId14"/>
                <a:stretch>
                  <a:fillRect l="-311" t="-515" b="-773"/>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35" name="文字方塊 134">
                <a:extLst>
                  <a:ext uri="{FF2B5EF4-FFF2-40B4-BE49-F238E27FC236}">
                    <a16:creationId xmlns:a16="http://schemas.microsoft.com/office/drawing/2014/main" id="{D37421E2-BFD7-44CF-9335-445F637721BC}"/>
                  </a:ext>
                </a:extLst>
              </p:cNvPr>
              <p:cNvSpPr txBox="1"/>
              <p:nvPr/>
            </p:nvSpPr>
            <p:spPr>
              <a:xfrm>
                <a:off x="3766251" y="3484095"/>
                <a:ext cx="4350634" cy="6293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altLang="zh-TW" sz="1350" i="1">
                              <a:latin typeface="Cambria Math" panose="02040503050406030204" pitchFamily="18" charset="0"/>
                            </a:rPr>
                          </m:ctrlPr>
                        </m:dPr>
                        <m:e>
                          <m:f>
                            <m:fPr>
                              <m:type m:val="noBar"/>
                              <m:ctrlPr>
                                <a:rPr lang="en-US" altLang="zh-TW" sz="1350" i="1">
                                  <a:latin typeface="Cambria Math" panose="02040503050406030204" pitchFamily="18" charset="0"/>
                                </a:rPr>
                              </m:ctrlPr>
                            </m:fPr>
                            <m:num>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𝑎</m:t>
                                  </m:r>
                                </m:e>
                              </m:acc>
                              <m:r>
                                <a:rPr lang="en-US" altLang="zh-TW" sz="1350" i="1">
                                  <a:latin typeface="Cambria Math" panose="02040503050406030204" pitchFamily="18" charset="0"/>
                                </a:rPr>
                                <m:t> (</m:t>
                              </m:r>
                              <m:r>
                                <a:rPr lang="en-US" altLang="zh-TW" sz="1350" i="1">
                                  <a:latin typeface="Cambria Math" panose="02040503050406030204" pitchFamily="18" charset="0"/>
                                </a:rPr>
                                <m:t>𝜔</m:t>
                              </m:r>
                              <m:r>
                                <a:rPr lang="en-US" altLang="zh-TW" sz="1350" i="1">
                                  <a:latin typeface="Cambria Math" panose="02040503050406030204" pitchFamily="18" charset="0"/>
                                </a:rPr>
                                <m:t>)</m:t>
                              </m:r>
                            </m:num>
                            <m:den>
                              <m:sSup>
                                <m:sSupPr>
                                  <m:ctrlPr>
                                    <a:rPr lang="en-US" altLang="zh-TW" sz="1350" i="1">
                                      <a:latin typeface="Cambria Math" panose="02040503050406030204" pitchFamily="18" charset="0"/>
                                    </a:rPr>
                                  </m:ctrlPr>
                                </m:sSup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𝑎</m:t>
                                      </m:r>
                                    </m:e>
                                  </m:acc>
                                </m:e>
                                <m:sup>
                                  <m:r>
                                    <a:rPr lang="en-US" altLang="zh-TW" sz="1350" i="1">
                                      <a:latin typeface="Cambria Math" panose="02040503050406030204" pitchFamily="18" charset="0"/>
                                    </a:rPr>
                                    <m:t>†</m:t>
                                  </m:r>
                                </m:sup>
                              </m:sSup>
                              <m:r>
                                <a:rPr lang="en-US" altLang="zh-TW" sz="1350" i="1">
                                  <a:latin typeface="Cambria Math" panose="02040503050406030204" pitchFamily="18" charset="0"/>
                                </a:rPr>
                                <m:t>(</m:t>
                              </m:r>
                              <m:r>
                                <a:rPr lang="en-US" altLang="zh-TW" sz="1350" i="1">
                                  <a:latin typeface="Cambria Math" panose="02040503050406030204" pitchFamily="18" charset="0"/>
                                </a:rPr>
                                <m:t>𝜔</m:t>
                              </m:r>
                              <m:r>
                                <a:rPr lang="en-US" altLang="zh-TW" sz="1350" i="1">
                                  <a:latin typeface="Cambria Math" panose="02040503050406030204" pitchFamily="18" charset="0"/>
                                </a:rPr>
                                <m:t>)</m:t>
                              </m:r>
                            </m:den>
                          </m:f>
                        </m:e>
                      </m:d>
                      <m:r>
                        <a:rPr lang="en-US" altLang="zh-TW" sz="1350" i="1">
                          <a:latin typeface="Cambria Math" panose="02040503050406030204" pitchFamily="18" charset="0"/>
                        </a:rPr>
                        <m:t>=</m:t>
                      </m:r>
                      <m:r>
                        <a:rPr lang="en-US" altLang="zh-TW" sz="1350">
                          <a:latin typeface="Cambria Math" panose="02040503050406030204" pitchFamily="18" charset="0"/>
                        </a:rPr>
                        <m:t> </m:t>
                      </m:r>
                      <m:sSub>
                        <m:sSubPr>
                          <m:ctrlPr>
                            <a:rPr lang="en-US" altLang="zh-TW" sz="1350" i="1">
                              <a:latin typeface="Cambria Math" panose="02040503050406030204" pitchFamily="18" charset="0"/>
                            </a:rPr>
                          </m:ctrlPr>
                        </m:sSubPr>
                        <m:e>
                          <m:r>
                            <m:rPr>
                              <m:sty m:val="p"/>
                            </m:rPr>
                            <a:rPr lang="en-US" altLang="zh-TW" sz="1350">
                              <a:latin typeface="Cambria Math" panose="02040503050406030204" pitchFamily="18" charset="0"/>
                            </a:rPr>
                            <m:t>Χ</m:t>
                          </m:r>
                        </m:e>
                        <m:sub>
                          <m:r>
                            <m:rPr>
                              <m:sty m:val="p"/>
                            </m:rPr>
                            <a:rPr lang="en-US" altLang="zh-TW" sz="1350">
                              <a:latin typeface="Cambria Math" panose="02040503050406030204" pitchFamily="18" charset="0"/>
                            </a:rPr>
                            <m:t>mn</m:t>
                          </m:r>
                        </m:sub>
                      </m:sSub>
                      <m:r>
                        <a:rPr lang="en-US" altLang="zh-TW" sz="1350">
                          <a:latin typeface="Cambria Math" panose="02040503050406030204" pitchFamily="18" charset="0"/>
                        </a:rPr>
                        <m:t> </m:t>
                      </m:r>
                      <m:d>
                        <m:dPr>
                          <m:ctrlPr>
                            <a:rPr lang="en-US" altLang="zh-TW" sz="1350" i="1">
                              <a:latin typeface="Cambria Math" panose="02040503050406030204" pitchFamily="18" charset="0"/>
                            </a:rPr>
                          </m:ctrlPr>
                        </m:dPr>
                        <m:e>
                          <m:f>
                            <m:fPr>
                              <m:type m:val="noBar"/>
                              <m:ctrlPr>
                                <a:rPr lang="en-US" altLang="zh-TW" sz="1350" i="1">
                                  <a:latin typeface="Cambria Math" panose="02040503050406030204" pitchFamily="18" charset="0"/>
                                </a:rPr>
                              </m:ctrlPr>
                            </m:fPr>
                            <m:num>
                              <m:sSub>
                                <m:sSubPr>
                                  <m:ctrlPr>
                                    <a:rPr lang="en-US" altLang="zh-TW" sz="1350" i="1">
                                      <a:latin typeface="Cambria Math" panose="02040503050406030204" pitchFamily="18" charset="0"/>
                                    </a:rPr>
                                  </m:ctrlPr>
                                </m:sSubPr>
                                <m:e>
                                  <m:acc>
                                    <m:accPr>
                                      <m:chr m:val="̂"/>
                                      <m:ctrlPr>
                                        <a:rPr lang="en-US" altLang="zh-TW" sz="1350" i="1">
                                          <a:latin typeface="Cambria Math" panose="02040503050406030204" pitchFamily="18" charset="0"/>
                                        </a:rPr>
                                      </m:ctrlPr>
                                    </m:accPr>
                                    <m:e>
                                      <m:r>
                                        <m:rPr>
                                          <m:sty m:val="p"/>
                                        </m:rPr>
                                        <a:rPr lang="en-US" altLang="zh-TW" sz="1350" i="1">
                                          <a:latin typeface="Cambria Math" panose="02040503050406030204" pitchFamily="18" charset="0"/>
                                        </a:rPr>
                                        <m:t>F</m:t>
                                      </m:r>
                                    </m:e>
                                  </m:acc>
                                </m:e>
                                <m:sub>
                                  <m:r>
                                    <a:rPr lang="en-US" altLang="zh-TW" sz="1350" i="1">
                                      <a:latin typeface="Cambria Math" panose="02040503050406030204" pitchFamily="18" charset="0"/>
                                    </a:rPr>
                                    <m:t>𝑖𝑛</m:t>
                                  </m:r>
                                </m:sub>
                              </m:sSub>
                              <m:r>
                                <a:rPr lang="en-US" altLang="zh-TW" sz="1350" i="1">
                                  <a:latin typeface="Cambria Math" panose="02040503050406030204" pitchFamily="18" charset="0"/>
                                </a:rPr>
                                <m:t> (</m:t>
                              </m:r>
                              <m:r>
                                <a:rPr lang="en-US" altLang="zh-TW" sz="1350" i="1">
                                  <a:latin typeface="Cambria Math" panose="02040503050406030204" pitchFamily="18" charset="0"/>
                                </a:rPr>
                                <m:t>𝜔</m:t>
                              </m:r>
                              <m:r>
                                <a:rPr lang="en-US" altLang="zh-TW" sz="1350" i="1">
                                  <a:latin typeface="Cambria Math" panose="02040503050406030204" pitchFamily="18" charset="0"/>
                                </a:rPr>
                                <m:t>)</m:t>
                              </m:r>
                            </m:num>
                            <m:den>
                              <m:sSubSup>
                                <m:sSubSupPr>
                                  <m:ctrlPr>
                                    <a:rPr lang="en-US" altLang="zh-TW" sz="1350" i="1">
                                      <a:latin typeface="Cambria Math" panose="02040503050406030204" pitchFamily="18" charset="0"/>
                                    </a:rPr>
                                  </m:ctrlPr>
                                </m:sSubSupPr>
                                <m:e>
                                  <m:acc>
                                    <m:accPr>
                                      <m:chr m:val="̂"/>
                                      <m:ctrlPr>
                                        <a:rPr lang="en-US" altLang="zh-TW" sz="1350" i="1">
                                          <a:latin typeface="Cambria Math" panose="02040503050406030204" pitchFamily="18" charset="0"/>
                                        </a:rPr>
                                      </m:ctrlPr>
                                    </m:accPr>
                                    <m:e>
                                      <m:r>
                                        <m:rPr>
                                          <m:sty m:val="p"/>
                                        </m:rPr>
                                        <a:rPr lang="en-US" altLang="zh-TW" sz="1350" i="1">
                                          <a:latin typeface="Cambria Math" panose="02040503050406030204" pitchFamily="18" charset="0"/>
                                        </a:rPr>
                                        <m:t>F</m:t>
                                      </m:r>
                                    </m:e>
                                  </m:acc>
                                </m:e>
                                <m:sub>
                                  <m:r>
                                    <a:rPr lang="en-US" altLang="zh-TW" sz="1350" i="1">
                                      <a:latin typeface="Cambria Math" panose="02040503050406030204" pitchFamily="18" charset="0"/>
                                    </a:rPr>
                                    <m:t>𝑖𝑛</m:t>
                                  </m:r>
                                </m:sub>
                                <m:sup>
                                  <m:r>
                                    <a:rPr lang="en-US" altLang="zh-TW" sz="1350" i="1">
                                      <a:latin typeface="Cambria Math" panose="02040503050406030204" pitchFamily="18" charset="0"/>
                                    </a:rPr>
                                    <m:t>†</m:t>
                                  </m:r>
                                </m:sup>
                              </m:sSubSup>
                              <m:r>
                                <a:rPr lang="en-US" altLang="zh-TW" sz="1350" i="1">
                                  <a:latin typeface="Cambria Math" panose="02040503050406030204" pitchFamily="18" charset="0"/>
                                </a:rPr>
                                <m:t>(</m:t>
                              </m:r>
                              <m:r>
                                <a:rPr lang="en-US" altLang="zh-TW" sz="1350" i="1">
                                  <a:latin typeface="Cambria Math" panose="02040503050406030204" pitchFamily="18" charset="0"/>
                                </a:rPr>
                                <m:t>𝜔</m:t>
                              </m:r>
                              <m:r>
                                <a:rPr lang="en-US" altLang="zh-TW" sz="1350" i="1">
                                  <a:latin typeface="Cambria Math" panose="02040503050406030204" pitchFamily="18" charset="0"/>
                                </a:rPr>
                                <m:t>)</m:t>
                              </m:r>
                            </m:den>
                          </m:f>
                        </m:e>
                      </m:d>
                    </m:oMath>
                  </m:oMathPara>
                </a14:m>
                <a:endParaRPr lang="zh-TW" altLang="en-US" sz="1350" dirty="0"/>
              </a:p>
            </p:txBody>
          </p:sp>
        </mc:Choice>
        <mc:Fallback>
          <p:sp>
            <p:nvSpPr>
              <p:cNvPr id="135" name="文字方塊 134">
                <a:extLst>
                  <a:ext uri="{FF2B5EF4-FFF2-40B4-BE49-F238E27FC236}">
                    <a16:creationId xmlns:a16="http://schemas.microsoft.com/office/drawing/2014/main" id="{D37421E2-BFD7-44CF-9335-445F637721BC}"/>
                  </a:ext>
                </a:extLst>
              </p:cNvPr>
              <p:cNvSpPr txBox="1">
                <a:spLocks noRot="1" noChangeAspect="1" noMove="1" noResize="1" noEditPoints="1" noAdjustHandles="1" noChangeArrowheads="1" noChangeShapeType="1" noTextEdit="1"/>
              </p:cNvSpPr>
              <p:nvPr/>
            </p:nvSpPr>
            <p:spPr>
              <a:xfrm>
                <a:off x="3766251" y="3484095"/>
                <a:ext cx="4350634" cy="629339"/>
              </a:xfrm>
              <a:prstGeom prst="rect">
                <a:avLst/>
              </a:prstGeom>
              <a:blipFill>
                <a:blip r:embed="rId15"/>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37" name="文字方塊 136">
                <a:extLst>
                  <a:ext uri="{FF2B5EF4-FFF2-40B4-BE49-F238E27FC236}">
                    <a16:creationId xmlns:a16="http://schemas.microsoft.com/office/drawing/2014/main" id="{74498ABD-8278-42A5-9DD9-93D143B85E59}"/>
                  </a:ext>
                </a:extLst>
              </p:cNvPr>
              <p:cNvSpPr txBox="1"/>
              <p:nvPr/>
            </p:nvSpPr>
            <p:spPr>
              <a:xfrm>
                <a:off x="3998571" y="4235669"/>
                <a:ext cx="4350634" cy="33964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350" i="1">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𝑏</m:t>
                              </m:r>
                            </m:e>
                          </m:acc>
                        </m:e>
                        <m:sub>
                          <m:r>
                            <a:rPr lang="en-US" altLang="zh-TW" sz="1350" i="1">
                              <a:latin typeface="Cambria Math" panose="02040503050406030204" pitchFamily="18" charset="0"/>
                            </a:rPr>
                            <m:t>𝑜𝑢𝑡</m:t>
                          </m:r>
                        </m:sub>
                      </m:sSub>
                      <m:r>
                        <a:rPr lang="en-US" altLang="zh-TW" sz="1350" i="1">
                          <a:latin typeface="Cambria Math" panose="02040503050406030204" pitchFamily="18" charset="0"/>
                        </a:rPr>
                        <m:t>=</m:t>
                      </m:r>
                      <m:rad>
                        <m:radPr>
                          <m:degHide m:val="on"/>
                          <m:ctrlPr>
                            <a:rPr lang="en-US" altLang="zh-TW" sz="1350" i="1">
                              <a:latin typeface="Cambria Math" panose="02040503050406030204" pitchFamily="18" charset="0"/>
                            </a:rPr>
                          </m:ctrlPr>
                        </m:radPr>
                        <m:deg/>
                        <m:e>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𝜅</m:t>
                              </m:r>
                            </m:e>
                            <m:sub>
                              <m:r>
                                <a:rPr lang="en-US" altLang="zh-TW" sz="1350" i="1">
                                  <a:latin typeface="Cambria Math" panose="02040503050406030204" pitchFamily="18" charset="0"/>
                                </a:rPr>
                                <m:t>𝑒</m:t>
                              </m:r>
                            </m:sub>
                          </m:sSub>
                        </m:e>
                      </m:rad>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𝑎</m:t>
                          </m:r>
                        </m:e>
                      </m:acc>
                      <m:r>
                        <a:rPr lang="en-US" altLang="zh-TW" sz="1350" i="1">
                          <a:latin typeface="Cambria Math" panose="02040503050406030204" pitchFamily="18" charset="0"/>
                        </a:rPr>
                        <m:t>−</m:t>
                      </m:r>
                      <m:sSub>
                        <m:sSubPr>
                          <m:ctrlPr>
                            <a:rPr lang="en-US" altLang="zh-TW" sz="1350" i="1">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𝑏</m:t>
                              </m:r>
                            </m:e>
                          </m:acc>
                        </m:e>
                        <m:sub>
                          <m:r>
                            <a:rPr lang="en-US" altLang="zh-TW" sz="1350" i="1">
                              <a:latin typeface="Cambria Math" panose="02040503050406030204" pitchFamily="18" charset="0"/>
                            </a:rPr>
                            <m:t>𝑖𝑛</m:t>
                          </m:r>
                        </m:sub>
                      </m:sSub>
                      <m:r>
                        <a:rPr lang="en-US" altLang="zh-TW" sz="1350" i="1">
                          <a:latin typeface="Cambria Math" panose="02040503050406030204" pitchFamily="18" charset="0"/>
                        </a:rPr>
                        <m:t>=</m:t>
                      </m:r>
                      <m:rad>
                        <m:radPr>
                          <m:degHide m:val="on"/>
                          <m:ctrlPr>
                            <a:rPr lang="en-US" altLang="zh-TW" sz="1350" i="1">
                              <a:latin typeface="Cambria Math" panose="02040503050406030204" pitchFamily="18" charset="0"/>
                            </a:rPr>
                          </m:ctrlPr>
                        </m:radPr>
                        <m:deg/>
                        <m:e>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𝜅</m:t>
                              </m:r>
                            </m:e>
                            <m:sub>
                              <m:r>
                                <a:rPr lang="en-US" altLang="zh-TW" sz="1350" i="1">
                                  <a:latin typeface="Cambria Math" panose="02040503050406030204" pitchFamily="18" charset="0"/>
                                </a:rPr>
                                <m:t>𝑒</m:t>
                              </m:r>
                            </m:sub>
                          </m:sSub>
                        </m:e>
                      </m:rad>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𝑥</m:t>
                          </m:r>
                        </m:e>
                        <m:sub>
                          <m:r>
                            <a:rPr lang="en-US" altLang="zh-TW" sz="1350" i="1">
                              <a:latin typeface="Cambria Math" panose="02040503050406030204" pitchFamily="18" charset="0"/>
                            </a:rPr>
                            <m:t>11</m:t>
                          </m:r>
                        </m:sub>
                      </m:sSub>
                      <m:sSub>
                        <m:sSubPr>
                          <m:ctrlPr>
                            <a:rPr lang="en-US" altLang="zh-TW" sz="1350" i="1">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𝐹</m:t>
                              </m:r>
                            </m:e>
                          </m:acc>
                        </m:e>
                        <m:sub>
                          <m:r>
                            <a:rPr lang="en-US" altLang="zh-TW" sz="1350" i="1">
                              <a:latin typeface="Cambria Math" panose="02040503050406030204" pitchFamily="18" charset="0"/>
                            </a:rPr>
                            <m:t>𝑖𝑛</m:t>
                          </m:r>
                        </m:sub>
                      </m:sSub>
                      <m:r>
                        <a:rPr lang="en-US" altLang="zh-TW" sz="1350" i="1">
                          <a:latin typeface="Cambria Math" panose="02040503050406030204" pitchFamily="18" charset="0"/>
                        </a:rPr>
                        <m:t>+</m:t>
                      </m:r>
                      <m:rad>
                        <m:radPr>
                          <m:degHide m:val="on"/>
                          <m:ctrlPr>
                            <a:rPr lang="en-US" altLang="zh-TW" sz="1350" i="1">
                              <a:latin typeface="Cambria Math" panose="02040503050406030204" pitchFamily="18" charset="0"/>
                            </a:rPr>
                          </m:ctrlPr>
                        </m:radPr>
                        <m:deg/>
                        <m:e>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𝜅</m:t>
                              </m:r>
                            </m:e>
                            <m:sub>
                              <m:r>
                                <a:rPr lang="en-US" altLang="zh-TW" sz="1350" i="1">
                                  <a:latin typeface="Cambria Math" panose="02040503050406030204" pitchFamily="18" charset="0"/>
                                </a:rPr>
                                <m:t>𝑒</m:t>
                              </m:r>
                            </m:sub>
                          </m:sSub>
                        </m:e>
                      </m:rad>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𝑥</m:t>
                          </m:r>
                        </m:e>
                        <m:sub>
                          <m:r>
                            <a:rPr lang="en-US" altLang="zh-TW" sz="1350" i="1">
                              <a:latin typeface="Cambria Math" panose="02040503050406030204" pitchFamily="18" charset="0"/>
                            </a:rPr>
                            <m:t>1</m:t>
                          </m:r>
                          <m:r>
                            <a:rPr lang="en-US" altLang="zh-TW" sz="1350" i="1">
                              <a:latin typeface="Cambria Math" panose="02040503050406030204" pitchFamily="18" charset="0"/>
                            </a:rPr>
                            <m:t>2</m:t>
                          </m:r>
                        </m:sub>
                      </m:sSub>
                      <m:sSubSup>
                        <m:sSubSupPr>
                          <m:ctrlPr>
                            <a:rPr lang="en-US" altLang="zh-TW" sz="1350" i="1">
                              <a:latin typeface="Cambria Math" panose="02040503050406030204" pitchFamily="18" charset="0"/>
                            </a:rPr>
                          </m:ctrlPr>
                        </m:sSubSupPr>
                        <m:e>
                          <m:acc>
                            <m:accPr>
                              <m:chr m:val="̂"/>
                              <m:ctrlPr>
                                <a:rPr lang="en-US" altLang="zh-TW" sz="1350" i="1">
                                  <a:latin typeface="Cambria Math" panose="02040503050406030204" pitchFamily="18" charset="0"/>
                                </a:rPr>
                              </m:ctrlPr>
                            </m:accPr>
                            <m:e>
                              <m:r>
                                <m:rPr>
                                  <m:sty m:val="p"/>
                                </m:rPr>
                                <a:rPr lang="en-US" altLang="zh-TW" sz="1350" i="1">
                                  <a:latin typeface="Cambria Math" panose="02040503050406030204" pitchFamily="18" charset="0"/>
                                </a:rPr>
                                <m:t>F</m:t>
                              </m:r>
                            </m:e>
                          </m:acc>
                        </m:e>
                        <m:sub>
                          <m:r>
                            <a:rPr lang="en-US" altLang="zh-TW" sz="1350" i="1">
                              <a:latin typeface="Cambria Math" panose="02040503050406030204" pitchFamily="18" charset="0"/>
                            </a:rPr>
                            <m:t>𝑖𝑛</m:t>
                          </m:r>
                        </m:sub>
                        <m:sup>
                          <m:r>
                            <a:rPr lang="en-US" altLang="zh-TW" sz="1350" i="1">
                              <a:latin typeface="Cambria Math" panose="02040503050406030204" pitchFamily="18" charset="0"/>
                            </a:rPr>
                            <m:t>†</m:t>
                          </m:r>
                        </m:sup>
                      </m:sSubSup>
                      <m:r>
                        <a:rPr lang="en-US" altLang="zh-TW" sz="1350" i="1">
                          <a:latin typeface="Cambria Math" panose="02040503050406030204" pitchFamily="18" charset="0"/>
                        </a:rPr>
                        <m:t>−</m:t>
                      </m:r>
                      <m:sSub>
                        <m:sSubPr>
                          <m:ctrlPr>
                            <a:rPr lang="en-US" altLang="zh-TW" sz="1350" i="1">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𝑏</m:t>
                              </m:r>
                            </m:e>
                          </m:acc>
                        </m:e>
                        <m:sub>
                          <m:r>
                            <a:rPr lang="en-US" altLang="zh-TW" sz="1350" i="1">
                              <a:latin typeface="Cambria Math" panose="02040503050406030204" pitchFamily="18" charset="0"/>
                            </a:rPr>
                            <m:t>𝑖𝑛</m:t>
                          </m:r>
                        </m:sub>
                      </m:sSub>
                    </m:oMath>
                  </m:oMathPara>
                </a14:m>
                <a:endParaRPr lang="zh-TW" altLang="en-US" sz="1350" dirty="0"/>
              </a:p>
            </p:txBody>
          </p:sp>
        </mc:Choice>
        <mc:Fallback>
          <p:sp>
            <p:nvSpPr>
              <p:cNvPr id="137" name="文字方塊 136">
                <a:extLst>
                  <a:ext uri="{FF2B5EF4-FFF2-40B4-BE49-F238E27FC236}">
                    <a16:creationId xmlns:a16="http://schemas.microsoft.com/office/drawing/2014/main" id="{74498ABD-8278-42A5-9DD9-93D143B85E59}"/>
                  </a:ext>
                </a:extLst>
              </p:cNvPr>
              <p:cNvSpPr txBox="1">
                <a:spLocks noRot="1" noChangeAspect="1" noMove="1" noResize="1" noEditPoints="1" noAdjustHandles="1" noChangeArrowheads="1" noChangeShapeType="1" noTextEdit="1"/>
              </p:cNvSpPr>
              <p:nvPr/>
            </p:nvSpPr>
            <p:spPr>
              <a:xfrm>
                <a:off x="3998571" y="4235669"/>
                <a:ext cx="4350634" cy="339645"/>
              </a:xfrm>
              <a:prstGeom prst="rect">
                <a:avLst/>
              </a:prstGeom>
              <a:blipFill>
                <a:blip r:embed="rId16"/>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38" name="文字方塊 137">
                <a:extLst>
                  <a:ext uri="{FF2B5EF4-FFF2-40B4-BE49-F238E27FC236}">
                    <a16:creationId xmlns:a16="http://schemas.microsoft.com/office/drawing/2014/main" id="{5FF74C6A-D767-4F20-B54A-6AE83BAFA3B3}"/>
                  </a:ext>
                </a:extLst>
              </p:cNvPr>
              <p:cNvSpPr txBox="1"/>
              <p:nvPr/>
            </p:nvSpPr>
            <p:spPr>
              <a:xfrm>
                <a:off x="3746336" y="4605936"/>
                <a:ext cx="5145430" cy="3420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350" i="1">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𝑏</m:t>
                              </m:r>
                            </m:e>
                          </m:acc>
                        </m:e>
                        <m:sub>
                          <m:r>
                            <a:rPr lang="en-US" altLang="zh-TW" sz="1350" i="1">
                              <a:latin typeface="Cambria Math" panose="02040503050406030204" pitchFamily="18" charset="0"/>
                            </a:rPr>
                            <m:t>𝑜𝑢𝑡</m:t>
                          </m:r>
                        </m:sub>
                      </m:sSub>
                      <m:r>
                        <a:rPr lang="en-US" altLang="zh-TW" sz="1350" i="1">
                          <a:latin typeface="Cambria Math" panose="02040503050406030204" pitchFamily="18" charset="0"/>
                        </a:rPr>
                        <m:t>=</m:t>
                      </m:r>
                      <m:rad>
                        <m:radPr>
                          <m:degHide m:val="on"/>
                          <m:ctrlPr>
                            <a:rPr lang="en-US" altLang="zh-TW" sz="1350" i="1">
                              <a:latin typeface="Cambria Math" panose="02040503050406030204" pitchFamily="18" charset="0"/>
                            </a:rPr>
                          </m:ctrlPr>
                        </m:radPr>
                        <m:deg/>
                        <m:e>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𝜅</m:t>
                              </m:r>
                            </m:e>
                            <m:sub>
                              <m:r>
                                <a:rPr lang="en-US" altLang="zh-TW" sz="1350" i="1">
                                  <a:latin typeface="Cambria Math" panose="02040503050406030204" pitchFamily="18" charset="0"/>
                                </a:rPr>
                                <m:t>𝑒</m:t>
                              </m:r>
                            </m:sub>
                          </m:sSub>
                        </m:e>
                      </m:rad>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𝑥</m:t>
                          </m:r>
                        </m:e>
                        <m:sub>
                          <m:r>
                            <a:rPr lang="en-US" altLang="zh-TW" sz="1350" i="1">
                              <a:latin typeface="Cambria Math" panose="02040503050406030204" pitchFamily="18" charset="0"/>
                            </a:rPr>
                            <m:t>11</m:t>
                          </m:r>
                        </m:sub>
                      </m:sSub>
                      <m:d>
                        <m:dPr>
                          <m:ctrlPr>
                            <a:rPr lang="en-US" altLang="zh-TW" sz="1350" i="1">
                              <a:latin typeface="Cambria Math" panose="02040503050406030204" pitchFamily="18" charset="0"/>
                            </a:rPr>
                          </m:ctrlPr>
                        </m:dPr>
                        <m:e>
                          <m:rad>
                            <m:radPr>
                              <m:degHide m:val="on"/>
                              <m:ctrlPr>
                                <a:rPr lang="en-US" altLang="zh-TW" sz="1350" i="1">
                                  <a:latin typeface="Cambria Math" panose="02040503050406030204" pitchFamily="18" charset="0"/>
                                </a:rPr>
                              </m:ctrlPr>
                            </m:radPr>
                            <m:deg/>
                            <m:e>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𝜅</m:t>
                                  </m:r>
                                </m:e>
                                <m:sub>
                                  <m:r>
                                    <a:rPr lang="en-US" altLang="zh-TW" sz="1350" i="1" dirty="0">
                                      <a:latin typeface="Cambria Math" panose="02040503050406030204" pitchFamily="18" charset="0"/>
                                    </a:rPr>
                                    <m:t>𝑒</m:t>
                                  </m:r>
                                </m:sub>
                              </m:sSub>
                            </m:e>
                          </m:rad>
                          <m:sSub>
                            <m:sSubPr>
                              <m:ctrlPr>
                                <a:rPr lang="en-US" altLang="zh-TW" sz="1350" i="1">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𝑏</m:t>
                                  </m:r>
                                </m:e>
                              </m:acc>
                            </m:e>
                            <m:sub>
                              <m:r>
                                <a:rPr lang="en-US" altLang="zh-TW" sz="1350" i="1">
                                  <a:latin typeface="Cambria Math" panose="02040503050406030204" pitchFamily="18" charset="0"/>
                                </a:rPr>
                                <m:t>𝑖𝑛</m:t>
                              </m:r>
                            </m:sub>
                          </m:sSub>
                          <m:r>
                            <a:rPr lang="en-US" altLang="zh-TW" sz="1350" i="1">
                              <a:latin typeface="Cambria Math" panose="02040503050406030204" pitchFamily="18" charset="0"/>
                            </a:rPr>
                            <m:t>+</m:t>
                          </m:r>
                          <m:rad>
                            <m:radPr>
                              <m:degHide m:val="on"/>
                              <m:ctrlPr>
                                <a:rPr lang="en-US" altLang="zh-TW" sz="1350" i="1">
                                  <a:latin typeface="Cambria Math" panose="02040503050406030204" pitchFamily="18" charset="0"/>
                                </a:rPr>
                              </m:ctrlPr>
                            </m:radPr>
                            <m:deg/>
                            <m:e>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𝜅</m:t>
                                  </m:r>
                                </m:e>
                                <m:sub>
                                  <m:r>
                                    <a:rPr lang="en-US" altLang="zh-TW" sz="1350" i="1" dirty="0">
                                      <a:latin typeface="Cambria Math" panose="02040503050406030204" pitchFamily="18" charset="0"/>
                                    </a:rPr>
                                    <m:t>𝑖</m:t>
                                  </m:r>
                                </m:sub>
                              </m:sSub>
                            </m:e>
                          </m:rad>
                          <m:sSub>
                            <m:sSubPr>
                              <m:ctrlPr>
                                <a:rPr lang="en-US" altLang="zh-TW" sz="1350" i="1">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𝑐</m:t>
                                  </m:r>
                                </m:e>
                              </m:acc>
                            </m:e>
                            <m:sub>
                              <m:r>
                                <a:rPr lang="en-US" altLang="zh-TW" sz="1350" i="1">
                                  <a:latin typeface="Cambria Math" panose="02040503050406030204" pitchFamily="18" charset="0"/>
                                </a:rPr>
                                <m:t>𝑖𝑛</m:t>
                              </m:r>
                            </m:sub>
                          </m:sSub>
                        </m:e>
                      </m:d>
                      <m:r>
                        <a:rPr lang="en-US" altLang="zh-TW" sz="1350" i="1">
                          <a:latin typeface="Cambria Math" panose="02040503050406030204" pitchFamily="18" charset="0"/>
                        </a:rPr>
                        <m:t>+</m:t>
                      </m:r>
                      <m:rad>
                        <m:radPr>
                          <m:degHide m:val="on"/>
                          <m:ctrlPr>
                            <a:rPr lang="en-US" altLang="zh-TW" sz="1350" i="1">
                              <a:latin typeface="Cambria Math" panose="02040503050406030204" pitchFamily="18" charset="0"/>
                            </a:rPr>
                          </m:ctrlPr>
                        </m:radPr>
                        <m:deg/>
                        <m:e>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𝜅</m:t>
                              </m:r>
                            </m:e>
                            <m:sub>
                              <m:r>
                                <a:rPr lang="en-US" altLang="zh-TW" sz="1350" i="1">
                                  <a:latin typeface="Cambria Math" panose="02040503050406030204" pitchFamily="18" charset="0"/>
                                </a:rPr>
                                <m:t>𝑒</m:t>
                              </m:r>
                            </m:sub>
                          </m:sSub>
                        </m:e>
                      </m:rad>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𝑥</m:t>
                          </m:r>
                        </m:e>
                        <m:sub>
                          <m:r>
                            <a:rPr lang="en-US" altLang="zh-TW" sz="1350" i="1">
                              <a:latin typeface="Cambria Math" panose="02040503050406030204" pitchFamily="18" charset="0"/>
                            </a:rPr>
                            <m:t>1</m:t>
                          </m:r>
                          <m:r>
                            <a:rPr lang="en-US" altLang="zh-TW" sz="1350" i="1">
                              <a:latin typeface="Cambria Math" panose="02040503050406030204" pitchFamily="18" charset="0"/>
                            </a:rPr>
                            <m:t>2</m:t>
                          </m:r>
                        </m:sub>
                      </m:sSub>
                      <m:d>
                        <m:dPr>
                          <m:ctrlPr>
                            <a:rPr lang="en-US" altLang="zh-TW" sz="1350" i="1">
                              <a:latin typeface="Cambria Math" panose="02040503050406030204" pitchFamily="18" charset="0"/>
                            </a:rPr>
                          </m:ctrlPr>
                        </m:dPr>
                        <m:e>
                          <m:rad>
                            <m:radPr>
                              <m:degHide m:val="on"/>
                              <m:ctrlPr>
                                <a:rPr lang="en-US" altLang="zh-TW" sz="1350" i="1">
                                  <a:latin typeface="Cambria Math" panose="02040503050406030204" pitchFamily="18" charset="0"/>
                                </a:rPr>
                              </m:ctrlPr>
                            </m:radPr>
                            <m:deg/>
                            <m:e>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𝜅</m:t>
                                  </m:r>
                                </m:e>
                                <m:sub>
                                  <m:r>
                                    <a:rPr lang="en-US" altLang="zh-TW" sz="1350" i="1" dirty="0">
                                      <a:latin typeface="Cambria Math" panose="02040503050406030204" pitchFamily="18" charset="0"/>
                                    </a:rPr>
                                    <m:t>𝑒</m:t>
                                  </m:r>
                                </m:sub>
                              </m:sSub>
                            </m:e>
                          </m:rad>
                          <m:sSubSup>
                            <m:sSubSupPr>
                              <m:ctrlPr>
                                <a:rPr lang="en-US" altLang="zh-TW" sz="1350" i="1">
                                  <a:latin typeface="Cambria Math" panose="02040503050406030204" pitchFamily="18" charset="0"/>
                                </a:rPr>
                              </m:ctrlPr>
                            </m:sSubSup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𝑏</m:t>
                                  </m:r>
                                </m:e>
                              </m:acc>
                            </m:e>
                            <m:sub>
                              <m:r>
                                <a:rPr lang="en-US" altLang="zh-TW" sz="1350" i="1">
                                  <a:latin typeface="Cambria Math" panose="02040503050406030204" pitchFamily="18" charset="0"/>
                                </a:rPr>
                                <m:t>𝑖𝑛</m:t>
                              </m:r>
                            </m:sub>
                            <m:sup>
                              <m:r>
                                <a:rPr lang="en-US" altLang="zh-TW" sz="1350" i="1">
                                  <a:latin typeface="Cambria Math" panose="02040503050406030204" pitchFamily="18" charset="0"/>
                                </a:rPr>
                                <m:t>†</m:t>
                              </m:r>
                            </m:sup>
                          </m:sSubSup>
                          <m:r>
                            <a:rPr lang="en-US" altLang="zh-TW" sz="1350" i="1">
                              <a:latin typeface="Cambria Math" panose="02040503050406030204" pitchFamily="18" charset="0"/>
                            </a:rPr>
                            <m:t>+</m:t>
                          </m:r>
                          <m:rad>
                            <m:radPr>
                              <m:degHide m:val="on"/>
                              <m:ctrlPr>
                                <a:rPr lang="en-US" altLang="zh-TW" sz="1350" i="1">
                                  <a:latin typeface="Cambria Math" panose="02040503050406030204" pitchFamily="18" charset="0"/>
                                </a:rPr>
                              </m:ctrlPr>
                            </m:radPr>
                            <m:deg/>
                            <m:e>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𝜅</m:t>
                                  </m:r>
                                </m:e>
                                <m:sub>
                                  <m:r>
                                    <a:rPr lang="en-US" altLang="zh-TW" sz="1350" i="1" dirty="0">
                                      <a:latin typeface="Cambria Math" panose="02040503050406030204" pitchFamily="18" charset="0"/>
                                    </a:rPr>
                                    <m:t>𝑖</m:t>
                                  </m:r>
                                </m:sub>
                              </m:sSub>
                            </m:e>
                          </m:rad>
                          <m:sSubSup>
                            <m:sSubSupPr>
                              <m:ctrlPr>
                                <a:rPr lang="en-US" altLang="zh-TW" sz="1350" i="1">
                                  <a:latin typeface="Cambria Math" panose="02040503050406030204" pitchFamily="18" charset="0"/>
                                </a:rPr>
                              </m:ctrlPr>
                            </m:sSubSup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𝑐</m:t>
                                  </m:r>
                                </m:e>
                              </m:acc>
                            </m:e>
                            <m:sub>
                              <m:r>
                                <a:rPr lang="en-US" altLang="zh-TW" sz="1350" i="1">
                                  <a:latin typeface="Cambria Math" panose="02040503050406030204" pitchFamily="18" charset="0"/>
                                </a:rPr>
                                <m:t>𝑖𝑛</m:t>
                              </m:r>
                            </m:sub>
                            <m:sup>
                              <m:r>
                                <a:rPr lang="en-US" altLang="zh-TW" sz="1350" i="1">
                                  <a:latin typeface="Cambria Math" panose="02040503050406030204" pitchFamily="18" charset="0"/>
                                </a:rPr>
                                <m:t>†</m:t>
                              </m:r>
                            </m:sup>
                          </m:sSubSup>
                        </m:e>
                      </m:d>
                      <m:r>
                        <a:rPr lang="en-US" altLang="zh-TW" sz="1350" i="1">
                          <a:latin typeface="Cambria Math" panose="02040503050406030204" pitchFamily="18" charset="0"/>
                        </a:rPr>
                        <m:t>−</m:t>
                      </m:r>
                      <m:sSub>
                        <m:sSubPr>
                          <m:ctrlPr>
                            <a:rPr lang="en-US" altLang="zh-TW" sz="1350" i="1">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𝑏</m:t>
                              </m:r>
                            </m:e>
                          </m:acc>
                        </m:e>
                        <m:sub>
                          <m:r>
                            <a:rPr lang="en-US" altLang="zh-TW" sz="1350" i="1">
                              <a:latin typeface="Cambria Math" panose="02040503050406030204" pitchFamily="18" charset="0"/>
                            </a:rPr>
                            <m:t>𝑖𝑛</m:t>
                          </m:r>
                        </m:sub>
                      </m:sSub>
                    </m:oMath>
                  </m:oMathPara>
                </a14:m>
                <a:endParaRPr lang="zh-TW" altLang="en-US" sz="1350" dirty="0"/>
              </a:p>
            </p:txBody>
          </p:sp>
        </mc:Choice>
        <mc:Fallback>
          <p:sp>
            <p:nvSpPr>
              <p:cNvPr id="138" name="文字方塊 137">
                <a:extLst>
                  <a:ext uri="{FF2B5EF4-FFF2-40B4-BE49-F238E27FC236}">
                    <a16:creationId xmlns:a16="http://schemas.microsoft.com/office/drawing/2014/main" id="{5FF74C6A-D767-4F20-B54A-6AE83BAFA3B3}"/>
                  </a:ext>
                </a:extLst>
              </p:cNvPr>
              <p:cNvSpPr txBox="1">
                <a:spLocks noRot="1" noChangeAspect="1" noMove="1" noResize="1" noEditPoints="1" noAdjustHandles="1" noChangeArrowheads="1" noChangeShapeType="1" noTextEdit="1"/>
              </p:cNvSpPr>
              <p:nvPr/>
            </p:nvSpPr>
            <p:spPr>
              <a:xfrm>
                <a:off x="3746336" y="4605936"/>
                <a:ext cx="5145430" cy="342081"/>
              </a:xfrm>
              <a:prstGeom prst="rect">
                <a:avLst/>
              </a:prstGeom>
              <a:blipFill>
                <a:blip r:embed="rId17"/>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39" name="文字方塊 138">
                <a:extLst>
                  <a:ext uri="{FF2B5EF4-FFF2-40B4-BE49-F238E27FC236}">
                    <a16:creationId xmlns:a16="http://schemas.microsoft.com/office/drawing/2014/main" id="{B60076D3-08D4-4A12-8C48-48F6BACF3495}"/>
                  </a:ext>
                </a:extLst>
              </p:cNvPr>
              <p:cNvSpPr txBox="1"/>
              <p:nvPr/>
            </p:nvSpPr>
            <p:spPr>
              <a:xfrm>
                <a:off x="3601173" y="5075628"/>
                <a:ext cx="5145430" cy="33964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350" i="1">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𝑏</m:t>
                              </m:r>
                            </m:e>
                          </m:acc>
                        </m:e>
                        <m:sub>
                          <m:r>
                            <a:rPr lang="en-US" altLang="zh-TW" sz="1350" i="1">
                              <a:latin typeface="Cambria Math" panose="02040503050406030204" pitchFamily="18" charset="0"/>
                            </a:rPr>
                            <m:t>𝑜𝑢𝑡</m:t>
                          </m:r>
                        </m:sub>
                      </m:sSub>
                      <m:r>
                        <a:rPr lang="en-US" altLang="zh-TW" sz="1350" i="1">
                          <a:latin typeface="Cambria Math" panose="02040503050406030204" pitchFamily="18" charset="0"/>
                        </a:rPr>
                        <m:t>=</m:t>
                      </m:r>
                      <m:d>
                        <m:dPr>
                          <m:ctrlPr>
                            <a:rPr lang="en-US" altLang="zh-TW" sz="1350" i="1">
                              <a:solidFill>
                                <a:srgbClr val="FF0000"/>
                              </a:solidFill>
                              <a:latin typeface="Cambria Math" panose="02040503050406030204" pitchFamily="18" charset="0"/>
                            </a:rPr>
                          </m:ctrlPr>
                        </m:dPr>
                        <m:e>
                          <m:r>
                            <a:rPr lang="en-US" altLang="zh-TW" sz="1350" i="1">
                              <a:solidFill>
                                <a:srgbClr val="FF0000"/>
                              </a:solidFill>
                              <a:latin typeface="Cambria Math" panose="02040503050406030204" pitchFamily="18" charset="0"/>
                            </a:rPr>
                            <m:t>−1+</m:t>
                          </m:r>
                          <m:sSub>
                            <m:sSubPr>
                              <m:ctrlPr>
                                <a:rPr lang="en-US" altLang="zh-TW" sz="1350" i="1">
                                  <a:solidFill>
                                    <a:srgbClr val="FF0000"/>
                                  </a:solidFill>
                                  <a:latin typeface="Cambria Math" panose="02040503050406030204" pitchFamily="18" charset="0"/>
                                </a:rPr>
                              </m:ctrlPr>
                            </m:sSubPr>
                            <m:e>
                              <m:r>
                                <a:rPr lang="en-US" altLang="zh-TW" sz="1350" i="1">
                                  <a:solidFill>
                                    <a:srgbClr val="FF0000"/>
                                  </a:solidFill>
                                  <a:latin typeface="Cambria Math" panose="02040503050406030204" pitchFamily="18" charset="0"/>
                                </a:rPr>
                                <m:t>𝜅</m:t>
                              </m:r>
                            </m:e>
                            <m:sub>
                              <m:r>
                                <a:rPr lang="en-US" altLang="zh-TW" sz="1350" i="1">
                                  <a:solidFill>
                                    <a:srgbClr val="FF0000"/>
                                  </a:solidFill>
                                  <a:latin typeface="Cambria Math" panose="02040503050406030204" pitchFamily="18" charset="0"/>
                                </a:rPr>
                                <m:t>𝑒</m:t>
                              </m:r>
                            </m:sub>
                          </m:sSub>
                          <m:sSub>
                            <m:sSubPr>
                              <m:ctrlPr>
                                <a:rPr lang="en-US" altLang="zh-TW" sz="1350" i="1">
                                  <a:solidFill>
                                    <a:srgbClr val="FF0000"/>
                                  </a:solidFill>
                                  <a:latin typeface="Cambria Math" panose="02040503050406030204" pitchFamily="18" charset="0"/>
                                </a:rPr>
                              </m:ctrlPr>
                            </m:sSubPr>
                            <m:e>
                              <m:r>
                                <a:rPr lang="en-US" altLang="zh-TW" sz="1350" i="1">
                                  <a:solidFill>
                                    <a:srgbClr val="FF0000"/>
                                  </a:solidFill>
                                  <a:latin typeface="Cambria Math" panose="02040503050406030204" pitchFamily="18" charset="0"/>
                                </a:rPr>
                                <m:t>𝑥</m:t>
                              </m:r>
                            </m:e>
                            <m:sub>
                              <m:r>
                                <a:rPr lang="en-US" altLang="zh-TW" sz="1350" i="1">
                                  <a:solidFill>
                                    <a:srgbClr val="FF0000"/>
                                  </a:solidFill>
                                  <a:latin typeface="Cambria Math" panose="02040503050406030204" pitchFamily="18" charset="0"/>
                                </a:rPr>
                                <m:t>11</m:t>
                              </m:r>
                            </m:sub>
                          </m:sSub>
                        </m:e>
                      </m:d>
                      <m:sSub>
                        <m:sSubPr>
                          <m:ctrlPr>
                            <a:rPr lang="en-US" altLang="zh-TW" sz="1350" i="1">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𝑏</m:t>
                              </m:r>
                            </m:e>
                          </m:acc>
                        </m:e>
                        <m:sub>
                          <m:r>
                            <a:rPr lang="en-US" altLang="zh-TW" sz="1350" i="1">
                              <a:latin typeface="Cambria Math" panose="02040503050406030204" pitchFamily="18" charset="0"/>
                            </a:rPr>
                            <m:t>𝑖𝑛</m:t>
                          </m:r>
                        </m:sub>
                      </m:sSub>
                      <m:r>
                        <a:rPr lang="en-US" altLang="zh-TW" sz="1350" i="1">
                          <a:latin typeface="Cambria Math" panose="02040503050406030204" pitchFamily="18" charset="0"/>
                        </a:rPr>
                        <m:t>+</m:t>
                      </m:r>
                      <m:rad>
                        <m:radPr>
                          <m:degHide m:val="on"/>
                          <m:ctrlPr>
                            <a:rPr lang="en-US" altLang="zh-TW" sz="1350" i="1">
                              <a:solidFill>
                                <a:srgbClr val="0070C0"/>
                              </a:solidFill>
                              <a:latin typeface="Cambria Math" panose="02040503050406030204" pitchFamily="18" charset="0"/>
                            </a:rPr>
                          </m:ctrlPr>
                        </m:radPr>
                        <m:deg/>
                        <m:e>
                          <m:sSub>
                            <m:sSubPr>
                              <m:ctrlPr>
                                <a:rPr lang="en-US" altLang="zh-TW" sz="1350" i="1">
                                  <a:solidFill>
                                    <a:srgbClr val="0070C0"/>
                                  </a:solidFill>
                                  <a:latin typeface="Cambria Math" panose="02040503050406030204" pitchFamily="18" charset="0"/>
                                </a:rPr>
                              </m:ctrlPr>
                            </m:sSubPr>
                            <m:e>
                              <m:r>
                                <a:rPr lang="en-US" altLang="zh-TW" sz="1350" i="1">
                                  <a:solidFill>
                                    <a:srgbClr val="0070C0"/>
                                  </a:solidFill>
                                  <a:latin typeface="Cambria Math" panose="02040503050406030204" pitchFamily="18" charset="0"/>
                                </a:rPr>
                                <m:t>𝜅</m:t>
                              </m:r>
                            </m:e>
                            <m:sub>
                              <m:r>
                                <a:rPr lang="en-US" altLang="zh-TW" sz="1350" i="1">
                                  <a:solidFill>
                                    <a:srgbClr val="0070C0"/>
                                  </a:solidFill>
                                  <a:latin typeface="Cambria Math" panose="02040503050406030204" pitchFamily="18" charset="0"/>
                                </a:rPr>
                                <m:t>𝑒</m:t>
                              </m:r>
                            </m:sub>
                          </m:sSub>
                        </m:e>
                      </m:rad>
                      <m:rad>
                        <m:radPr>
                          <m:degHide m:val="on"/>
                          <m:ctrlPr>
                            <a:rPr lang="en-US" altLang="zh-TW" sz="1350" i="1">
                              <a:solidFill>
                                <a:srgbClr val="0070C0"/>
                              </a:solidFill>
                              <a:latin typeface="Cambria Math" panose="02040503050406030204" pitchFamily="18" charset="0"/>
                            </a:rPr>
                          </m:ctrlPr>
                        </m:radPr>
                        <m:deg/>
                        <m:e>
                          <m:sSub>
                            <m:sSubPr>
                              <m:ctrlPr>
                                <a:rPr lang="en-US" altLang="zh-TW" sz="1350" i="1" dirty="0">
                                  <a:solidFill>
                                    <a:srgbClr val="0070C0"/>
                                  </a:solidFill>
                                  <a:latin typeface="Cambria Math" panose="02040503050406030204" pitchFamily="18" charset="0"/>
                                </a:rPr>
                              </m:ctrlPr>
                            </m:sSubPr>
                            <m:e>
                              <m:r>
                                <a:rPr lang="en-US" altLang="zh-TW" sz="1350" i="1" dirty="0">
                                  <a:solidFill>
                                    <a:srgbClr val="0070C0"/>
                                  </a:solidFill>
                                  <a:latin typeface="Cambria Math" panose="02040503050406030204" pitchFamily="18" charset="0"/>
                                </a:rPr>
                                <m:t>𝜅</m:t>
                              </m:r>
                            </m:e>
                            <m:sub>
                              <m:r>
                                <a:rPr lang="en-US" altLang="zh-TW" sz="1350" i="1" dirty="0">
                                  <a:solidFill>
                                    <a:srgbClr val="0070C0"/>
                                  </a:solidFill>
                                  <a:latin typeface="Cambria Math" panose="02040503050406030204" pitchFamily="18" charset="0"/>
                                </a:rPr>
                                <m:t>𝑖</m:t>
                              </m:r>
                            </m:sub>
                          </m:sSub>
                        </m:e>
                      </m:rad>
                      <m:sSub>
                        <m:sSubPr>
                          <m:ctrlPr>
                            <a:rPr lang="en-US" altLang="zh-TW" sz="1350" i="1">
                              <a:solidFill>
                                <a:srgbClr val="0070C0"/>
                              </a:solidFill>
                              <a:latin typeface="Cambria Math" panose="02040503050406030204" pitchFamily="18" charset="0"/>
                            </a:rPr>
                          </m:ctrlPr>
                        </m:sSubPr>
                        <m:e>
                          <m:r>
                            <a:rPr lang="en-US" altLang="zh-TW" sz="1350" i="1">
                              <a:solidFill>
                                <a:srgbClr val="0070C0"/>
                              </a:solidFill>
                              <a:latin typeface="Cambria Math" panose="02040503050406030204" pitchFamily="18" charset="0"/>
                            </a:rPr>
                            <m:t>𝑥</m:t>
                          </m:r>
                        </m:e>
                        <m:sub>
                          <m:r>
                            <a:rPr lang="en-US" altLang="zh-TW" sz="1350" i="1">
                              <a:solidFill>
                                <a:srgbClr val="0070C0"/>
                              </a:solidFill>
                              <a:latin typeface="Cambria Math" panose="02040503050406030204" pitchFamily="18" charset="0"/>
                            </a:rPr>
                            <m:t>11</m:t>
                          </m:r>
                        </m:sub>
                      </m:sSub>
                      <m:sSub>
                        <m:sSubPr>
                          <m:ctrlPr>
                            <a:rPr lang="en-US" altLang="zh-TW" sz="1350" i="1">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𝑐</m:t>
                              </m:r>
                            </m:e>
                          </m:acc>
                        </m:e>
                        <m:sub>
                          <m:r>
                            <a:rPr lang="en-US" altLang="zh-TW" sz="1350" i="1">
                              <a:latin typeface="Cambria Math" panose="02040503050406030204" pitchFamily="18" charset="0"/>
                            </a:rPr>
                            <m:t>𝑖𝑛</m:t>
                          </m:r>
                        </m:sub>
                      </m:sSub>
                      <m:r>
                        <a:rPr lang="en-US" altLang="zh-TW" sz="1350" i="1">
                          <a:latin typeface="Cambria Math" panose="02040503050406030204" pitchFamily="18" charset="0"/>
                        </a:rPr>
                        <m:t>+</m:t>
                      </m:r>
                      <m:sSub>
                        <m:sSubPr>
                          <m:ctrlPr>
                            <a:rPr lang="en-US" altLang="zh-TW" sz="1350" i="1">
                              <a:solidFill>
                                <a:schemeClr val="accent6"/>
                              </a:solidFill>
                              <a:latin typeface="Cambria Math" panose="02040503050406030204" pitchFamily="18" charset="0"/>
                            </a:rPr>
                          </m:ctrlPr>
                        </m:sSubPr>
                        <m:e>
                          <m:r>
                            <a:rPr lang="en-US" altLang="zh-TW" sz="1350" i="1">
                              <a:solidFill>
                                <a:schemeClr val="accent6"/>
                              </a:solidFill>
                              <a:latin typeface="Cambria Math" panose="02040503050406030204" pitchFamily="18" charset="0"/>
                            </a:rPr>
                            <m:t>𝜅</m:t>
                          </m:r>
                        </m:e>
                        <m:sub>
                          <m:r>
                            <a:rPr lang="en-US" altLang="zh-TW" sz="1350" i="1">
                              <a:solidFill>
                                <a:schemeClr val="accent6"/>
                              </a:solidFill>
                              <a:latin typeface="Cambria Math" panose="02040503050406030204" pitchFamily="18" charset="0"/>
                            </a:rPr>
                            <m:t>𝑒</m:t>
                          </m:r>
                        </m:sub>
                      </m:sSub>
                      <m:sSub>
                        <m:sSubPr>
                          <m:ctrlPr>
                            <a:rPr lang="en-US" altLang="zh-TW" sz="1350" i="1">
                              <a:solidFill>
                                <a:schemeClr val="accent6"/>
                              </a:solidFill>
                              <a:latin typeface="Cambria Math" panose="02040503050406030204" pitchFamily="18" charset="0"/>
                            </a:rPr>
                          </m:ctrlPr>
                        </m:sSubPr>
                        <m:e>
                          <m:r>
                            <a:rPr lang="en-US" altLang="zh-TW" sz="1350" i="1">
                              <a:solidFill>
                                <a:schemeClr val="accent6"/>
                              </a:solidFill>
                              <a:latin typeface="Cambria Math" panose="02040503050406030204" pitchFamily="18" charset="0"/>
                            </a:rPr>
                            <m:t>𝑥</m:t>
                          </m:r>
                        </m:e>
                        <m:sub>
                          <m:r>
                            <a:rPr lang="en-US" altLang="zh-TW" sz="1350" i="1">
                              <a:solidFill>
                                <a:schemeClr val="accent6"/>
                              </a:solidFill>
                              <a:latin typeface="Cambria Math" panose="02040503050406030204" pitchFamily="18" charset="0"/>
                            </a:rPr>
                            <m:t>1</m:t>
                          </m:r>
                          <m:r>
                            <a:rPr lang="en-US" altLang="zh-TW" sz="1350" i="1">
                              <a:solidFill>
                                <a:schemeClr val="accent6"/>
                              </a:solidFill>
                              <a:latin typeface="Cambria Math" panose="02040503050406030204" pitchFamily="18" charset="0"/>
                            </a:rPr>
                            <m:t>2</m:t>
                          </m:r>
                        </m:sub>
                      </m:sSub>
                      <m:sSubSup>
                        <m:sSubSupPr>
                          <m:ctrlPr>
                            <a:rPr lang="en-US" altLang="zh-TW" sz="1350" i="1">
                              <a:latin typeface="Cambria Math" panose="02040503050406030204" pitchFamily="18" charset="0"/>
                            </a:rPr>
                          </m:ctrlPr>
                        </m:sSubSup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𝑏</m:t>
                              </m:r>
                            </m:e>
                          </m:acc>
                        </m:e>
                        <m:sub>
                          <m:r>
                            <a:rPr lang="en-US" altLang="zh-TW" sz="1350" i="1">
                              <a:latin typeface="Cambria Math" panose="02040503050406030204" pitchFamily="18" charset="0"/>
                            </a:rPr>
                            <m:t>𝑖𝑛</m:t>
                          </m:r>
                        </m:sub>
                        <m:sup>
                          <m:r>
                            <a:rPr lang="en-US" altLang="zh-TW" sz="1350" i="1">
                              <a:latin typeface="Cambria Math" panose="02040503050406030204" pitchFamily="18" charset="0"/>
                            </a:rPr>
                            <m:t>†</m:t>
                          </m:r>
                        </m:sup>
                      </m:sSubSup>
                      <m:r>
                        <a:rPr lang="en-US" altLang="zh-TW" sz="1350" i="1">
                          <a:latin typeface="Cambria Math" panose="02040503050406030204" pitchFamily="18" charset="0"/>
                        </a:rPr>
                        <m:t>+</m:t>
                      </m:r>
                      <m:rad>
                        <m:radPr>
                          <m:degHide m:val="on"/>
                          <m:ctrlPr>
                            <a:rPr lang="en-US" altLang="zh-TW" sz="1350" i="1">
                              <a:solidFill>
                                <a:schemeClr val="accent2"/>
                              </a:solidFill>
                              <a:latin typeface="Cambria Math" panose="02040503050406030204" pitchFamily="18" charset="0"/>
                            </a:rPr>
                          </m:ctrlPr>
                        </m:radPr>
                        <m:deg/>
                        <m:e>
                          <m:sSub>
                            <m:sSubPr>
                              <m:ctrlPr>
                                <a:rPr lang="en-US" altLang="zh-TW" sz="1350" i="1">
                                  <a:solidFill>
                                    <a:schemeClr val="accent2"/>
                                  </a:solidFill>
                                  <a:latin typeface="Cambria Math" panose="02040503050406030204" pitchFamily="18" charset="0"/>
                                </a:rPr>
                              </m:ctrlPr>
                            </m:sSubPr>
                            <m:e>
                              <m:r>
                                <a:rPr lang="en-US" altLang="zh-TW" sz="1350" i="1">
                                  <a:solidFill>
                                    <a:schemeClr val="accent2"/>
                                  </a:solidFill>
                                  <a:latin typeface="Cambria Math" panose="02040503050406030204" pitchFamily="18" charset="0"/>
                                </a:rPr>
                                <m:t>𝜅</m:t>
                              </m:r>
                            </m:e>
                            <m:sub>
                              <m:r>
                                <a:rPr lang="en-US" altLang="zh-TW" sz="1350" i="1">
                                  <a:solidFill>
                                    <a:schemeClr val="accent2"/>
                                  </a:solidFill>
                                  <a:latin typeface="Cambria Math" panose="02040503050406030204" pitchFamily="18" charset="0"/>
                                </a:rPr>
                                <m:t>𝑒</m:t>
                              </m:r>
                            </m:sub>
                          </m:sSub>
                        </m:e>
                      </m:rad>
                      <m:rad>
                        <m:radPr>
                          <m:degHide m:val="on"/>
                          <m:ctrlPr>
                            <a:rPr lang="en-US" altLang="zh-TW" sz="1350" i="1">
                              <a:solidFill>
                                <a:schemeClr val="accent2"/>
                              </a:solidFill>
                              <a:latin typeface="Cambria Math" panose="02040503050406030204" pitchFamily="18" charset="0"/>
                            </a:rPr>
                          </m:ctrlPr>
                        </m:radPr>
                        <m:deg/>
                        <m:e>
                          <m:sSub>
                            <m:sSubPr>
                              <m:ctrlPr>
                                <a:rPr lang="en-US" altLang="zh-TW" sz="1350" i="1" dirty="0">
                                  <a:solidFill>
                                    <a:schemeClr val="accent2"/>
                                  </a:solidFill>
                                  <a:latin typeface="Cambria Math" panose="02040503050406030204" pitchFamily="18" charset="0"/>
                                </a:rPr>
                              </m:ctrlPr>
                            </m:sSubPr>
                            <m:e>
                              <m:r>
                                <a:rPr lang="en-US" altLang="zh-TW" sz="1350" i="1" dirty="0">
                                  <a:solidFill>
                                    <a:schemeClr val="accent2"/>
                                  </a:solidFill>
                                  <a:latin typeface="Cambria Math" panose="02040503050406030204" pitchFamily="18" charset="0"/>
                                </a:rPr>
                                <m:t>𝜅</m:t>
                              </m:r>
                            </m:e>
                            <m:sub>
                              <m:r>
                                <a:rPr lang="en-US" altLang="zh-TW" sz="1350" i="1" dirty="0">
                                  <a:solidFill>
                                    <a:schemeClr val="accent2"/>
                                  </a:solidFill>
                                  <a:latin typeface="Cambria Math" panose="02040503050406030204" pitchFamily="18" charset="0"/>
                                </a:rPr>
                                <m:t>𝑖</m:t>
                              </m:r>
                            </m:sub>
                          </m:sSub>
                        </m:e>
                      </m:rad>
                      <m:sSub>
                        <m:sSubPr>
                          <m:ctrlPr>
                            <a:rPr lang="en-US" altLang="zh-TW" sz="1350" i="1">
                              <a:solidFill>
                                <a:schemeClr val="accent2"/>
                              </a:solidFill>
                              <a:latin typeface="Cambria Math" panose="02040503050406030204" pitchFamily="18" charset="0"/>
                            </a:rPr>
                          </m:ctrlPr>
                        </m:sSubPr>
                        <m:e>
                          <m:r>
                            <a:rPr lang="en-US" altLang="zh-TW" sz="1350" i="1">
                              <a:solidFill>
                                <a:schemeClr val="accent2"/>
                              </a:solidFill>
                              <a:latin typeface="Cambria Math" panose="02040503050406030204" pitchFamily="18" charset="0"/>
                            </a:rPr>
                            <m:t>𝑥</m:t>
                          </m:r>
                        </m:e>
                        <m:sub>
                          <m:r>
                            <a:rPr lang="en-US" altLang="zh-TW" sz="1350" i="1">
                              <a:solidFill>
                                <a:schemeClr val="accent2"/>
                              </a:solidFill>
                              <a:latin typeface="Cambria Math" panose="02040503050406030204" pitchFamily="18" charset="0"/>
                            </a:rPr>
                            <m:t>1</m:t>
                          </m:r>
                          <m:r>
                            <a:rPr lang="en-US" altLang="zh-TW" sz="1350" i="1">
                              <a:solidFill>
                                <a:schemeClr val="accent2"/>
                              </a:solidFill>
                              <a:latin typeface="Cambria Math" panose="02040503050406030204" pitchFamily="18" charset="0"/>
                            </a:rPr>
                            <m:t>2</m:t>
                          </m:r>
                        </m:sub>
                      </m:sSub>
                      <m:sSubSup>
                        <m:sSubSupPr>
                          <m:ctrlPr>
                            <a:rPr lang="en-US" altLang="zh-TW" sz="1350" i="1">
                              <a:latin typeface="Cambria Math" panose="02040503050406030204" pitchFamily="18" charset="0"/>
                            </a:rPr>
                          </m:ctrlPr>
                        </m:sSubSup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𝑐</m:t>
                              </m:r>
                            </m:e>
                          </m:acc>
                        </m:e>
                        <m:sub>
                          <m:r>
                            <a:rPr lang="en-US" altLang="zh-TW" sz="1350" i="1">
                              <a:latin typeface="Cambria Math" panose="02040503050406030204" pitchFamily="18" charset="0"/>
                            </a:rPr>
                            <m:t>𝑖𝑛</m:t>
                          </m:r>
                        </m:sub>
                        <m:sup>
                          <m:r>
                            <a:rPr lang="en-US" altLang="zh-TW" sz="1350" i="1">
                              <a:latin typeface="Cambria Math" panose="02040503050406030204" pitchFamily="18" charset="0"/>
                            </a:rPr>
                            <m:t>†</m:t>
                          </m:r>
                        </m:sup>
                      </m:sSubSup>
                    </m:oMath>
                  </m:oMathPara>
                </a14:m>
                <a:endParaRPr lang="zh-TW" altLang="en-US" sz="1350" dirty="0"/>
              </a:p>
            </p:txBody>
          </p:sp>
        </mc:Choice>
        <mc:Fallback>
          <p:sp>
            <p:nvSpPr>
              <p:cNvPr id="139" name="文字方塊 138">
                <a:extLst>
                  <a:ext uri="{FF2B5EF4-FFF2-40B4-BE49-F238E27FC236}">
                    <a16:creationId xmlns:a16="http://schemas.microsoft.com/office/drawing/2014/main" id="{B60076D3-08D4-4A12-8C48-48F6BACF3495}"/>
                  </a:ext>
                </a:extLst>
              </p:cNvPr>
              <p:cNvSpPr txBox="1">
                <a:spLocks noRot="1" noChangeAspect="1" noMove="1" noResize="1" noEditPoints="1" noAdjustHandles="1" noChangeArrowheads="1" noChangeShapeType="1" noTextEdit="1"/>
              </p:cNvSpPr>
              <p:nvPr/>
            </p:nvSpPr>
            <p:spPr>
              <a:xfrm>
                <a:off x="3601173" y="5075628"/>
                <a:ext cx="5145430" cy="339645"/>
              </a:xfrm>
              <a:prstGeom prst="rect">
                <a:avLst/>
              </a:prstGeom>
              <a:blipFill>
                <a:blip r:embed="rId18"/>
                <a:stretch>
                  <a:fillRect r="-711" b="-1818"/>
                </a:stretch>
              </a:blipFill>
            </p:spPr>
            <p:txBody>
              <a:bodyPr/>
              <a:lstStyle/>
              <a:p>
                <a:r>
                  <a:rPr lang="zh-TW" altLang="en-US">
                    <a:noFill/>
                  </a:rPr>
                  <a:t> </a:t>
                </a:r>
              </a:p>
            </p:txBody>
          </p:sp>
        </mc:Fallback>
      </mc:AlternateContent>
      <p:sp>
        <p:nvSpPr>
          <p:cNvPr id="140" name="文字方塊 139">
            <a:extLst>
              <a:ext uri="{FF2B5EF4-FFF2-40B4-BE49-F238E27FC236}">
                <a16:creationId xmlns:a16="http://schemas.microsoft.com/office/drawing/2014/main" id="{0123A0B1-BBF9-454F-B6E9-2988386B049F}"/>
              </a:ext>
            </a:extLst>
          </p:cNvPr>
          <p:cNvSpPr txBox="1"/>
          <p:nvPr/>
        </p:nvSpPr>
        <p:spPr>
          <a:xfrm>
            <a:off x="4463727" y="5582715"/>
            <a:ext cx="3710647" cy="276999"/>
          </a:xfrm>
          <a:prstGeom prst="rect">
            <a:avLst/>
          </a:prstGeom>
          <a:noFill/>
        </p:spPr>
        <p:txBody>
          <a:bodyPr wrap="square" rtlCol="0">
            <a:spAutoFit/>
          </a:bodyPr>
          <a:lstStyle/>
          <a:p>
            <a:pPr algn="ctr"/>
            <a:r>
              <a:rPr lang="en-US" altLang="zh-TW" sz="1200" b="1" dirty="0"/>
              <a:t>The output mode are contributed by 4 modes</a:t>
            </a:r>
            <a:endParaRPr lang="zh-TW" altLang="en-US" sz="1200" b="1" dirty="0"/>
          </a:p>
        </p:txBody>
      </p:sp>
    </p:spTree>
    <p:extLst>
      <p:ext uri="{BB962C8B-B14F-4D97-AF65-F5344CB8AC3E}">
        <p14:creationId xmlns:p14="http://schemas.microsoft.com/office/powerpoint/2010/main" val="1224639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6B65E963-5182-4288-B6AF-B4061A252438}"/>
              </a:ext>
            </a:extLst>
          </p:cNvPr>
          <p:cNvSpPr>
            <a:spLocks noGrp="1"/>
          </p:cNvSpPr>
          <p:nvPr>
            <p:ph type="dt" sz="half" idx="10"/>
          </p:nvPr>
        </p:nvSpPr>
        <p:spPr/>
        <p:txBody>
          <a:bodyPr/>
          <a:lstStyle/>
          <a:p>
            <a:r>
              <a:rPr lang="en-US" altLang="zh-TW"/>
              <a:t>2023</a:t>
            </a:r>
            <a:endParaRPr lang="zh-TW" altLang="en-US" dirty="0"/>
          </a:p>
        </p:txBody>
      </p:sp>
      <p:sp>
        <p:nvSpPr>
          <p:cNvPr id="3" name="投影片編號版面配置區 2">
            <a:extLst>
              <a:ext uri="{FF2B5EF4-FFF2-40B4-BE49-F238E27FC236}">
                <a16:creationId xmlns:a16="http://schemas.microsoft.com/office/drawing/2014/main" id="{5D54E670-D704-40B8-8000-EAAC90CB2C6A}"/>
              </a:ext>
            </a:extLst>
          </p:cNvPr>
          <p:cNvSpPr>
            <a:spLocks noGrp="1"/>
          </p:cNvSpPr>
          <p:nvPr>
            <p:ph type="sldNum" sz="quarter" idx="12"/>
          </p:nvPr>
        </p:nvSpPr>
        <p:spPr/>
        <p:txBody>
          <a:bodyPr/>
          <a:lstStyle/>
          <a:p>
            <a:pPr algn="l"/>
            <a:fld id="{8C00C658-7D5C-4B4E-BBF7-4EE267FA3875}" type="slidenum">
              <a:rPr lang="zh-TW" altLang="en-US" smtClean="0"/>
              <a:pPr algn="l"/>
              <a:t>2</a:t>
            </a:fld>
            <a:endParaRPr lang="zh-TW" altLang="en-US" dirty="0"/>
          </a:p>
        </p:txBody>
      </p:sp>
      <p:sp>
        <p:nvSpPr>
          <p:cNvPr id="4" name="標題 3">
            <a:extLst>
              <a:ext uri="{FF2B5EF4-FFF2-40B4-BE49-F238E27FC236}">
                <a16:creationId xmlns:a16="http://schemas.microsoft.com/office/drawing/2014/main" id="{0007E2C8-955D-44DE-B2CA-AE6122A91026}"/>
              </a:ext>
            </a:extLst>
          </p:cNvPr>
          <p:cNvSpPr>
            <a:spLocks noGrp="1"/>
          </p:cNvSpPr>
          <p:nvPr>
            <p:ph type="title"/>
          </p:nvPr>
        </p:nvSpPr>
        <p:spPr/>
        <p:txBody>
          <a:bodyPr/>
          <a:lstStyle/>
          <a:p>
            <a:r>
              <a:rPr lang="en-US" altLang="zh-TW" dirty="0"/>
              <a:t>Axion Detecting Sensitivity</a:t>
            </a:r>
            <a:endParaRPr lang="zh-TW" altLang="en-US" dirty="0"/>
          </a:p>
        </p:txBody>
      </p:sp>
      <mc:AlternateContent xmlns:mc="http://schemas.openxmlformats.org/markup-compatibility/2006">
        <mc:Choice xmlns:a14="http://schemas.microsoft.com/office/drawing/2010/main" Requires="a14">
          <p:sp>
            <p:nvSpPr>
              <p:cNvPr id="5" name="文字方塊 4">
                <a:extLst>
                  <a:ext uri="{FF2B5EF4-FFF2-40B4-BE49-F238E27FC236}">
                    <a16:creationId xmlns:a16="http://schemas.microsoft.com/office/drawing/2014/main" id="{81992363-1083-435A-97E9-F20B93942C95}"/>
                  </a:ext>
                </a:extLst>
              </p:cNvPr>
              <p:cNvSpPr txBox="1"/>
              <p:nvPr/>
            </p:nvSpPr>
            <p:spPr>
              <a:xfrm>
                <a:off x="153816" y="2302329"/>
                <a:ext cx="1473490" cy="6109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𝑆𝑁𝑅</m:t>
                      </m:r>
                      <m:r>
                        <a:rPr lang="en-US" altLang="zh-TW" i="1">
                          <a:latin typeface="Cambria Math" panose="02040503050406030204" pitchFamily="18" charset="0"/>
                        </a:rPr>
                        <m:t>=</m:t>
                      </m:r>
                      <m:f>
                        <m:fPr>
                          <m:ctrlPr>
                            <a:rPr lang="en-US" altLang="zh-TW" i="1">
                              <a:latin typeface="Cambria Math" panose="02040503050406030204" pitchFamily="18" charset="0"/>
                            </a:rPr>
                          </m:ctrlPr>
                        </m:fPr>
                        <m:num>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𝑃</m:t>
                              </m:r>
                            </m:e>
                            <m:sub>
                              <m:r>
                                <a:rPr lang="en-US" altLang="zh-TW" i="1">
                                  <a:solidFill>
                                    <a:srgbClr val="FF0000"/>
                                  </a:solidFill>
                                  <a:latin typeface="Cambria Math" panose="02040503050406030204" pitchFamily="18" charset="0"/>
                                </a:rPr>
                                <m:t>𝑎</m:t>
                              </m:r>
                            </m:sub>
                          </m:sSub>
                        </m:num>
                        <m:den>
                          <m:r>
                            <a:rPr lang="en-US" altLang="zh-TW" i="1">
                              <a:solidFill>
                                <a:srgbClr val="0070C0"/>
                              </a:solidFill>
                              <a:latin typeface="Cambria Math" panose="02040503050406030204" pitchFamily="18" charset="0"/>
                            </a:rPr>
                            <m:t>𝜎</m:t>
                          </m:r>
                        </m:den>
                      </m:f>
                    </m:oMath>
                  </m:oMathPara>
                </a14:m>
                <a:endParaRPr lang="zh-TW" altLang="en-US" dirty="0"/>
              </a:p>
            </p:txBody>
          </p:sp>
        </mc:Choice>
        <mc:Fallback>
          <p:sp>
            <p:nvSpPr>
              <p:cNvPr id="5" name="文字方塊 4">
                <a:extLst>
                  <a:ext uri="{FF2B5EF4-FFF2-40B4-BE49-F238E27FC236}">
                    <a16:creationId xmlns:a16="http://schemas.microsoft.com/office/drawing/2014/main" id="{81992363-1083-435A-97E9-F20B93942C95}"/>
                  </a:ext>
                </a:extLst>
              </p:cNvPr>
              <p:cNvSpPr txBox="1">
                <a:spLocks noRot="1" noChangeAspect="1" noMove="1" noResize="1" noEditPoints="1" noAdjustHandles="1" noChangeArrowheads="1" noChangeShapeType="1" noTextEdit="1"/>
              </p:cNvSpPr>
              <p:nvPr/>
            </p:nvSpPr>
            <p:spPr>
              <a:xfrm>
                <a:off x="153816" y="2302329"/>
                <a:ext cx="1473490" cy="610936"/>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6" name="文字方塊 5">
                <a:extLst>
                  <a:ext uri="{FF2B5EF4-FFF2-40B4-BE49-F238E27FC236}">
                    <a16:creationId xmlns:a16="http://schemas.microsoft.com/office/drawing/2014/main" id="{7F1F050A-0A79-4BE8-9BDF-B82B37B9EB0F}"/>
                  </a:ext>
                </a:extLst>
              </p:cNvPr>
              <p:cNvSpPr txBox="1"/>
              <p:nvPr/>
            </p:nvSpPr>
            <p:spPr>
              <a:xfrm>
                <a:off x="2468389" y="1771778"/>
                <a:ext cx="3482900" cy="563296"/>
              </a:xfrm>
              <a:prstGeom prst="rect">
                <a:avLst/>
              </a:prstGeom>
              <a:solidFill>
                <a:srgbClr val="FF99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𝑃</m:t>
                          </m:r>
                        </m:e>
                        <m:sub>
                          <m:r>
                            <a:rPr lang="en-US" altLang="zh-TW" sz="1350" i="1">
                              <a:latin typeface="Cambria Math" panose="02040503050406030204" pitchFamily="18" charset="0"/>
                            </a:rPr>
                            <m:t>𝑎</m:t>
                          </m:r>
                        </m:sub>
                      </m:sSub>
                      <m:r>
                        <a:rPr lang="en-US" altLang="zh-TW" sz="1350" i="1">
                          <a:latin typeface="Cambria Math" panose="02040503050406030204" pitchFamily="18" charset="0"/>
                        </a:rPr>
                        <m:t>=</m:t>
                      </m:r>
                      <m:d>
                        <m:dPr>
                          <m:ctrlPr>
                            <a:rPr lang="en-US" altLang="zh-TW" sz="1350" i="1">
                              <a:latin typeface="Cambria Math" panose="02040503050406030204" pitchFamily="18" charset="0"/>
                            </a:rPr>
                          </m:ctrlPr>
                        </m:dPr>
                        <m:e>
                          <m:sSubSup>
                            <m:sSubSupPr>
                              <m:ctrlPr>
                                <a:rPr lang="en-US" altLang="zh-TW" sz="1350" i="1">
                                  <a:latin typeface="Cambria Math" panose="02040503050406030204" pitchFamily="18" charset="0"/>
                                </a:rPr>
                              </m:ctrlPr>
                            </m:sSubSupPr>
                            <m:e>
                              <m:r>
                                <a:rPr lang="en-US" altLang="zh-TW" sz="1350" i="1">
                                  <a:latin typeface="Cambria Math" panose="02040503050406030204" pitchFamily="18" charset="0"/>
                                </a:rPr>
                                <m:t>𝑔</m:t>
                              </m:r>
                            </m:e>
                            <m:sub>
                              <m:r>
                                <a:rPr lang="en-US" altLang="zh-TW" sz="1350" i="1">
                                  <a:latin typeface="Cambria Math" panose="02040503050406030204" pitchFamily="18" charset="0"/>
                                </a:rPr>
                                <m:t>𝑎</m:t>
                              </m:r>
                              <m:r>
                                <a:rPr lang="en-US" altLang="zh-TW" sz="1350" i="1">
                                  <a:latin typeface="Cambria Math" panose="02040503050406030204" pitchFamily="18" charset="0"/>
                                </a:rPr>
                                <m:t>𝛾𝛾</m:t>
                              </m:r>
                            </m:sub>
                            <m:sup>
                              <m:r>
                                <a:rPr lang="en-US" altLang="zh-TW" sz="1350" i="1">
                                  <a:latin typeface="Cambria Math" panose="02040503050406030204" pitchFamily="18" charset="0"/>
                                </a:rPr>
                                <m:t>2</m:t>
                              </m:r>
                            </m:sup>
                          </m:sSubSup>
                          <m:f>
                            <m:fPr>
                              <m:ctrlPr>
                                <a:rPr lang="en-US" altLang="zh-TW" sz="1350" i="1" dirty="0">
                                  <a:latin typeface="Cambria Math" panose="02040503050406030204" pitchFamily="18" charset="0"/>
                                </a:rPr>
                              </m:ctrlPr>
                            </m:fPr>
                            <m:num>
                              <m:sSup>
                                <m:sSupPr>
                                  <m:ctrlPr>
                                    <a:rPr lang="en-US" altLang="zh-TW" sz="1350" i="1" dirty="0">
                                      <a:latin typeface="Cambria Math" panose="02040503050406030204" pitchFamily="18" charset="0"/>
                                    </a:rPr>
                                  </m:ctrlPr>
                                </m:sSupPr>
                                <m:e>
                                  <m:r>
                                    <a:rPr lang="zh-TW" altLang="en-US" sz="1350" dirty="0">
                                      <a:latin typeface="Cambria Math" panose="02040503050406030204" pitchFamily="18" charset="0"/>
                                    </a:rPr>
                                    <m:t>ℏ</m:t>
                                  </m:r>
                                </m:e>
                                <m:sup>
                                  <m:r>
                                    <a:rPr lang="en-US" altLang="zh-TW" sz="1350" dirty="0">
                                      <a:latin typeface="Cambria Math" panose="02040503050406030204" pitchFamily="18" charset="0"/>
                                    </a:rPr>
                                    <m:t>3</m:t>
                                  </m:r>
                                </m:sup>
                              </m:sSup>
                              <m:sSup>
                                <m:sSupPr>
                                  <m:ctrlPr>
                                    <a:rPr lang="en-US" altLang="zh-TW" sz="1350" i="1" dirty="0">
                                      <a:latin typeface="Cambria Math" panose="02040503050406030204" pitchFamily="18" charset="0"/>
                                    </a:rPr>
                                  </m:ctrlPr>
                                </m:sSupPr>
                                <m:e>
                                  <m:r>
                                    <m:rPr>
                                      <m:sty m:val="p"/>
                                    </m:rPr>
                                    <a:rPr lang="en-US" altLang="zh-TW" sz="1350" dirty="0">
                                      <a:latin typeface="Cambria Math" panose="02040503050406030204" pitchFamily="18" charset="0"/>
                                    </a:rPr>
                                    <m:t>c</m:t>
                                  </m:r>
                                </m:e>
                                <m:sup>
                                  <m:r>
                                    <a:rPr lang="en-US" altLang="zh-TW" sz="1350" dirty="0">
                                      <a:latin typeface="Cambria Math" panose="02040503050406030204" pitchFamily="18" charset="0"/>
                                    </a:rPr>
                                    <m:t>3</m:t>
                                  </m:r>
                                </m:sup>
                              </m:sSup>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𝜌</m:t>
                                  </m:r>
                                </m:e>
                                <m:sub>
                                  <m:r>
                                    <a:rPr lang="en-US" altLang="zh-TW" sz="1350" i="1" dirty="0">
                                      <a:latin typeface="Cambria Math" panose="02040503050406030204" pitchFamily="18" charset="0"/>
                                    </a:rPr>
                                    <m:t>𝑎</m:t>
                                  </m:r>
                                </m:sub>
                              </m:sSub>
                            </m:num>
                            <m:den>
                              <m:sSubSup>
                                <m:sSubSupPr>
                                  <m:ctrlPr>
                                    <a:rPr lang="en-US" altLang="zh-TW" sz="1350" i="1" dirty="0">
                                      <a:latin typeface="Cambria Math" panose="02040503050406030204" pitchFamily="18" charset="0"/>
                                    </a:rPr>
                                  </m:ctrlPr>
                                </m:sSubSupPr>
                                <m:e>
                                  <m:r>
                                    <a:rPr lang="en-US" altLang="zh-TW" sz="1350" i="1" dirty="0">
                                      <a:latin typeface="Cambria Math" panose="02040503050406030204" pitchFamily="18" charset="0"/>
                                    </a:rPr>
                                    <m:t>𝑚</m:t>
                                  </m:r>
                                </m:e>
                                <m:sub>
                                  <m:r>
                                    <a:rPr lang="en-US" altLang="zh-TW" sz="1350" i="1" dirty="0">
                                      <a:latin typeface="Cambria Math" panose="02040503050406030204" pitchFamily="18" charset="0"/>
                                    </a:rPr>
                                    <m:t>𝑎</m:t>
                                  </m:r>
                                </m:sub>
                                <m:sup>
                                  <m:r>
                                    <a:rPr lang="en-US" altLang="zh-TW" sz="1350" i="1" dirty="0">
                                      <a:latin typeface="Cambria Math" panose="02040503050406030204" pitchFamily="18" charset="0"/>
                                    </a:rPr>
                                    <m:t>2</m:t>
                                  </m:r>
                                </m:sup>
                              </m:sSubSup>
                            </m:den>
                          </m:f>
                        </m:e>
                      </m:d>
                      <m:r>
                        <a:rPr lang="en-US" altLang="zh-TW" sz="1350" i="1" dirty="0">
                          <a:latin typeface="Cambria Math" panose="02040503050406030204" pitchFamily="18" charset="0"/>
                        </a:rPr>
                        <m:t>×</m:t>
                      </m:r>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m:t>
                          </m:r>
                          <m:r>
                            <a:rPr lang="en-US" altLang="zh-TW" sz="1350" i="1" dirty="0">
                              <a:latin typeface="Cambria Math" panose="02040503050406030204" pitchFamily="18" charset="0"/>
                            </a:rPr>
                            <m:t>𝜔</m:t>
                          </m:r>
                        </m:e>
                        <m:sub>
                          <m:r>
                            <a:rPr lang="en-US" altLang="zh-TW" sz="1350" i="1" dirty="0">
                              <a:latin typeface="Cambria Math" panose="02040503050406030204" pitchFamily="18" charset="0"/>
                            </a:rPr>
                            <m:t>𝑐</m:t>
                          </m:r>
                        </m:sub>
                      </m:sSub>
                      <m:f>
                        <m:fPr>
                          <m:ctrlPr>
                            <a:rPr lang="en-US" altLang="zh-TW" sz="1350" i="1" dirty="0">
                              <a:latin typeface="Cambria Math" panose="02040503050406030204" pitchFamily="18" charset="0"/>
                            </a:rPr>
                          </m:ctrlPr>
                        </m:fPr>
                        <m:num>
                          <m:r>
                            <a:rPr lang="en-US" altLang="zh-TW" sz="1350" i="1" dirty="0">
                              <a:latin typeface="Cambria Math" panose="02040503050406030204" pitchFamily="18" charset="0"/>
                            </a:rPr>
                            <m:t>1</m:t>
                          </m:r>
                        </m:num>
                        <m:den>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𝜇</m:t>
                              </m:r>
                            </m:e>
                            <m:sub>
                              <m:r>
                                <a:rPr lang="en-US" altLang="zh-TW" sz="1350" i="1" dirty="0">
                                  <a:latin typeface="Cambria Math" panose="02040503050406030204" pitchFamily="18" charset="0"/>
                                </a:rPr>
                                <m:t>0</m:t>
                              </m:r>
                            </m:sub>
                          </m:sSub>
                        </m:den>
                      </m:f>
                      <m:sSubSup>
                        <m:sSubSupPr>
                          <m:ctrlPr>
                            <a:rPr lang="en-US" altLang="zh-TW" sz="1350" i="1" dirty="0">
                              <a:latin typeface="Cambria Math" panose="02040503050406030204" pitchFamily="18" charset="0"/>
                            </a:rPr>
                          </m:ctrlPr>
                        </m:sSubSupPr>
                        <m:e>
                          <m:r>
                            <a:rPr lang="en-US" altLang="zh-TW" sz="1350" i="1" dirty="0">
                              <a:latin typeface="Cambria Math" panose="02040503050406030204" pitchFamily="18" charset="0"/>
                            </a:rPr>
                            <m:t>𝐵</m:t>
                          </m:r>
                        </m:e>
                        <m:sub>
                          <m:r>
                            <a:rPr lang="en-US" altLang="zh-TW" sz="1350" i="1" dirty="0">
                              <a:latin typeface="Cambria Math" panose="02040503050406030204" pitchFamily="18" charset="0"/>
                            </a:rPr>
                            <m:t>0</m:t>
                          </m:r>
                        </m:sub>
                        <m:sup>
                          <m:r>
                            <a:rPr lang="en-US" altLang="zh-TW" sz="1350" i="1" dirty="0">
                              <a:latin typeface="Cambria Math" panose="02040503050406030204" pitchFamily="18" charset="0"/>
                            </a:rPr>
                            <m:t>2</m:t>
                          </m:r>
                        </m:sup>
                      </m:sSubSup>
                      <m:sSub>
                        <m:sSubPr>
                          <m:ctrlPr>
                            <a:rPr lang="en-US" altLang="zh-TW" sz="1350" i="1" dirty="0">
                              <a:latin typeface="Cambria Math" panose="02040503050406030204" pitchFamily="18" charset="0"/>
                            </a:rPr>
                          </m:ctrlPr>
                        </m:sSubPr>
                        <m:e>
                          <m:r>
                            <m:rPr>
                              <m:sty m:val="p"/>
                            </m:rPr>
                            <a:rPr lang="en-US" altLang="zh-TW" sz="1350" dirty="0">
                              <a:latin typeface="Cambria Math" panose="02040503050406030204" pitchFamily="18" charset="0"/>
                            </a:rPr>
                            <m:t>V</m:t>
                          </m:r>
                          <m:r>
                            <m:rPr>
                              <m:sty m:val="p"/>
                            </m:rPr>
                            <a:rPr lang="en-US" altLang="zh-TW" sz="1350" dirty="0">
                              <a:latin typeface="Cambria Math" panose="02040503050406030204" pitchFamily="18" charset="0"/>
                            </a:rPr>
                            <m:t>C</m:t>
                          </m:r>
                          <m:r>
                            <m:rPr>
                              <m:sty m:val="p"/>
                            </m:rPr>
                            <a:rPr lang="en-US" altLang="zh-TW" sz="1350" dirty="0">
                              <a:latin typeface="Cambria Math" panose="02040503050406030204" pitchFamily="18" charset="0"/>
                            </a:rPr>
                            <m:t>Q</m:t>
                          </m:r>
                        </m:e>
                        <m:sub>
                          <m:r>
                            <a:rPr lang="en-US" altLang="zh-TW" sz="1350" i="1" dirty="0">
                              <a:latin typeface="Cambria Math" panose="02040503050406030204" pitchFamily="18" charset="0"/>
                            </a:rPr>
                            <m:t>𝐿</m:t>
                          </m:r>
                        </m:sub>
                      </m:sSub>
                      <m:f>
                        <m:fPr>
                          <m:ctrlPr>
                            <a:rPr lang="en-US" altLang="zh-TW" sz="1350" i="1" dirty="0">
                              <a:latin typeface="Cambria Math" panose="02040503050406030204" pitchFamily="18" charset="0"/>
                            </a:rPr>
                          </m:ctrlPr>
                        </m:fPr>
                        <m:num>
                          <m:r>
                            <a:rPr lang="en-US" altLang="zh-TW" sz="1350" i="1" dirty="0">
                              <a:latin typeface="Cambria Math" panose="02040503050406030204" pitchFamily="18" charset="0"/>
                            </a:rPr>
                            <m:t>𝛽</m:t>
                          </m:r>
                        </m:num>
                        <m:den>
                          <m:r>
                            <a:rPr lang="en-US" altLang="zh-TW" sz="1350" i="1" dirty="0">
                              <a:latin typeface="Cambria Math" panose="02040503050406030204" pitchFamily="18" charset="0"/>
                            </a:rPr>
                            <m:t>1+</m:t>
                          </m:r>
                          <m:r>
                            <a:rPr lang="en-US" altLang="zh-TW" sz="1350" i="1" dirty="0">
                              <a:latin typeface="Cambria Math" panose="02040503050406030204" pitchFamily="18" charset="0"/>
                            </a:rPr>
                            <m:t>𝛽</m:t>
                          </m:r>
                        </m:den>
                      </m:f>
                      <m:r>
                        <a:rPr lang="en-US" altLang="zh-TW" sz="1350" i="1" dirty="0">
                          <a:latin typeface="Cambria Math" panose="02040503050406030204" pitchFamily="18" charset="0"/>
                        </a:rPr>
                        <m:t>) </m:t>
                      </m:r>
                    </m:oMath>
                  </m:oMathPara>
                </a14:m>
                <a:endParaRPr lang="zh-TW" altLang="en-US" sz="1350" dirty="0"/>
              </a:p>
            </p:txBody>
          </p:sp>
        </mc:Choice>
        <mc:Fallback>
          <p:sp>
            <p:nvSpPr>
              <p:cNvPr id="6" name="文字方塊 5">
                <a:extLst>
                  <a:ext uri="{FF2B5EF4-FFF2-40B4-BE49-F238E27FC236}">
                    <a16:creationId xmlns:a16="http://schemas.microsoft.com/office/drawing/2014/main" id="{7F1F050A-0A79-4BE8-9BDF-B82B37B9EB0F}"/>
                  </a:ext>
                </a:extLst>
              </p:cNvPr>
              <p:cNvSpPr txBox="1">
                <a:spLocks noRot="1" noChangeAspect="1" noMove="1" noResize="1" noEditPoints="1" noAdjustHandles="1" noChangeArrowheads="1" noChangeShapeType="1" noTextEdit="1"/>
              </p:cNvSpPr>
              <p:nvPr/>
            </p:nvSpPr>
            <p:spPr>
              <a:xfrm>
                <a:off x="2468389" y="1771778"/>
                <a:ext cx="3482900" cy="563296"/>
              </a:xfrm>
              <a:prstGeom prst="rect">
                <a:avLst/>
              </a:prstGeom>
              <a:blipFill>
                <a:blip r:embed="rId4"/>
                <a:stretch>
                  <a:fillRect b="-3261"/>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7" name="文字方塊 6">
                <a:extLst>
                  <a:ext uri="{FF2B5EF4-FFF2-40B4-BE49-F238E27FC236}">
                    <a16:creationId xmlns:a16="http://schemas.microsoft.com/office/drawing/2014/main" id="{86800BC1-492A-4924-AD14-8D2499C49ABF}"/>
                  </a:ext>
                </a:extLst>
              </p:cNvPr>
              <p:cNvSpPr txBox="1"/>
              <p:nvPr/>
            </p:nvSpPr>
            <p:spPr>
              <a:xfrm>
                <a:off x="3128737" y="2688322"/>
                <a:ext cx="2040746" cy="531749"/>
              </a:xfrm>
              <a:prstGeom prst="rect">
                <a:avLst/>
              </a:prstGeom>
              <a:solidFill>
                <a:schemeClr val="accent1">
                  <a:lumMod val="40000"/>
                  <a:lumOff val="6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350" i="1">
                          <a:latin typeface="Cambria Math" panose="02040503050406030204" pitchFamily="18" charset="0"/>
                        </a:rPr>
                        <m:t>𝜎</m:t>
                      </m:r>
                      <m:r>
                        <a:rPr lang="en-US" altLang="zh-TW" sz="1350" i="1">
                          <a:latin typeface="Cambria Math" panose="02040503050406030204" pitchFamily="18" charset="0"/>
                        </a:rPr>
                        <m:t>=</m:t>
                      </m:r>
                      <m:f>
                        <m:fPr>
                          <m:ctrlPr>
                            <a:rPr lang="en-US" altLang="zh-TW" sz="1350" i="1">
                              <a:latin typeface="Cambria Math" panose="02040503050406030204" pitchFamily="18" charset="0"/>
                            </a:rPr>
                          </m:ctrlPr>
                        </m:fPr>
                        <m:num>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𝑘</m:t>
                              </m:r>
                            </m:e>
                            <m:sub>
                              <m:r>
                                <a:rPr lang="en-US" altLang="zh-TW" sz="1350" i="1">
                                  <a:latin typeface="Cambria Math" panose="02040503050406030204" pitchFamily="18" charset="0"/>
                                </a:rPr>
                                <m:t>𝐵</m:t>
                              </m:r>
                            </m:sub>
                          </m:sSub>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𝑇</m:t>
                              </m:r>
                            </m:e>
                            <m:sub>
                              <m:r>
                                <a:rPr lang="en-US" altLang="zh-TW" sz="1350" i="1">
                                  <a:latin typeface="Cambria Math" panose="02040503050406030204" pitchFamily="18" charset="0"/>
                                </a:rPr>
                                <m:t>𝑠𝑦𝑠</m:t>
                              </m:r>
                            </m:sub>
                          </m:sSub>
                          <m:r>
                            <a:rPr lang="en-US" altLang="zh-TW" sz="1350" i="1">
                              <a:latin typeface="Cambria Math" panose="02040503050406030204" pitchFamily="18" charset="0"/>
                            </a:rPr>
                            <m:t>∆</m:t>
                          </m:r>
                          <m:r>
                            <a:rPr lang="en-US" altLang="zh-TW" sz="1350" i="1">
                              <a:latin typeface="Cambria Math" panose="02040503050406030204" pitchFamily="18" charset="0"/>
                            </a:rPr>
                            <m:t>𝑓</m:t>
                          </m:r>
                        </m:num>
                        <m:den>
                          <m:r>
                            <m:rPr>
                              <m:sty m:val="p"/>
                            </m:rPr>
                            <a:rPr lang="en-US" altLang="zh-TW" sz="1350">
                              <a:latin typeface="Cambria Math" panose="02040503050406030204" pitchFamily="18" charset="0"/>
                            </a:rPr>
                            <m:t>SSE</m:t>
                          </m:r>
                          <m:rad>
                            <m:radPr>
                              <m:degHide m:val="on"/>
                              <m:ctrlPr>
                                <a:rPr lang="en-US" altLang="zh-TW" sz="1350" i="1">
                                  <a:latin typeface="Cambria Math" panose="02040503050406030204" pitchFamily="18" charset="0"/>
                                </a:rPr>
                              </m:ctrlPr>
                            </m:radPr>
                            <m:deg/>
                            <m:e>
                              <m:r>
                                <a:rPr lang="en-US" altLang="zh-TW" sz="1350" i="1">
                                  <a:latin typeface="Cambria Math" panose="02040503050406030204" pitchFamily="18" charset="0"/>
                                </a:rPr>
                                <m:t>𝑁</m:t>
                              </m:r>
                            </m:e>
                          </m:rad>
                        </m:den>
                      </m:f>
                    </m:oMath>
                  </m:oMathPara>
                </a14:m>
                <a:endParaRPr lang="en-US" altLang="zh-TW" sz="1350" dirty="0"/>
              </a:p>
            </p:txBody>
          </p:sp>
        </mc:Choice>
        <mc:Fallback>
          <p:sp>
            <p:nvSpPr>
              <p:cNvPr id="7" name="文字方塊 6">
                <a:extLst>
                  <a:ext uri="{FF2B5EF4-FFF2-40B4-BE49-F238E27FC236}">
                    <a16:creationId xmlns:a16="http://schemas.microsoft.com/office/drawing/2014/main" id="{86800BC1-492A-4924-AD14-8D2499C49ABF}"/>
                  </a:ext>
                </a:extLst>
              </p:cNvPr>
              <p:cNvSpPr txBox="1">
                <a:spLocks noRot="1" noChangeAspect="1" noMove="1" noResize="1" noEditPoints="1" noAdjustHandles="1" noChangeArrowheads="1" noChangeShapeType="1" noTextEdit="1"/>
              </p:cNvSpPr>
              <p:nvPr/>
            </p:nvSpPr>
            <p:spPr>
              <a:xfrm>
                <a:off x="3128737" y="2688322"/>
                <a:ext cx="2040746" cy="531749"/>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graphicFrame>
            <p:nvGraphicFramePr>
              <p:cNvPr id="8" name="表格 7">
                <a:extLst>
                  <a:ext uri="{FF2B5EF4-FFF2-40B4-BE49-F238E27FC236}">
                    <a16:creationId xmlns:a16="http://schemas.microsoft.com/office/drawing/2014/main" id="{F1436864-7205-404E-96B2-DFF7EF12EFE0}"/>
                  </a:ext>
                </a:extLst>
              </p:cNvPr>
              <p:cNvGraphicFramePr>
                <a:graphicFrameLocks noGrp="1"/>
              </p:cNvGraphicFramePr>
              <p:nvPr>
                <p:extLst>
                  <p:ext uri="{D42A27DB-BD31-4B8C-83A1-F6EECF244321}">
                    <p14:modId xmlns:p14="http://schemas.microsoft.com/office/powerpoint/2010/main" val="2510673663"/>
                  </p:ext>
                </p:extLst>
              </p:nvPr>
            </p:nvGraphicFramePr>
            <p:xfrm>
              <a:off x="6179266" y="1572988"/>
              <a:ext cx="2840436" cy="1935764"/>
            </p:xfrm>
            <a:graphic>
              <a:graphicData uri="http://schemas.openxmlformats.org/drawingml/2006/table">
                <a:tbl>
                  <a:tblPr firstRow="1" bandRow="1">
                    <a:tableStyleId>{5C22544A-7EE6-4342-B048-85BDC9FD1C3A}</a:tableStyleId>
                  </a:tblPr>
                  <a:tblGrid>
                    <a:gridCol w="887971">
                      <a:extLst>
                        <a:ext uri="{9D8B030D-6E8A-4147-A177-3AD203B41FA5}">
                          <a16:colId xmlns:a16="http://schemas.microsoft.com/office/drawing/2014/main" val="4264497776"/>
                        </a:ext>
                      </a:extLst>
                    </a:gridCol>
                    <a:gridCol w="1952465">
                      <a:extLst>
                        <a:ext uri="{9D8B030D-6E8A-4147-A177-3AD203B41FA5}">
                          <a16:colId xmlns:a16="http://schemas.microsoft.com/office/drawing/2014/main" val="2752310092"/>
                        </a:ext>
                      </a:extLst>
                    </a:gridCol>
                  </a:tblGrid>
                  <a:tr h="199107">
                    <a:tc>
                      <a:txBody>
                        <a:bodyPr/>
                        <a:lstStyle/>
                        <a:p>
                          <a:pPr algn="ctr"/>
                          <a:r>
                            <a:rPr lang="en-US" altLang="zh-TW" sz="1050" dirty="0"/>
                            <a:t>parameter</a:t>
                          </a:r>
                          <a:endParaRPr lang="zh-TW" altLang="en-US" sz="1050" dirty="0"/>
                        </a:p>
                      </a:txBody>
                      <a:tcPr marL="61946" marR="61946" marT="30974" marB="309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sz="1050" dirty="0"/>
                            <a:t>Remarks</a:t>
                          </a:r>
                          <a:endParaRPr lang="zh-TW" altLang="en-US" sz="1050" dirty="0"/>
                        </a:p>
                      </a:txBody>
                      <a:tcPr marL="61946" marR="61946" marT="30974" marB="309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621818651"/>
                      </a:ext>
                    </a:extLst>
                  </a:tr>
                  <a:tr h="210703">
                    <a:tc>
                      <a:txBody>
                        <a:bodyPr/>
                        <a:lstStyle/>
                        <a:p>
                          <a:pPr algn="ctr"/>
                          <a14:m>
                            <m:oMathPara xmlns:m="http://schemas.openxmlformats.org/officeDocument/2006/math">
                              <m:oMathParaPr>
                                <m:jc m:val="centerGroup"/>
                              </m:oMathParaPr>
                              <m:oMath xmlns:m="http://schemas.openxmlformats.org/officeDocument/2006/math">
                                <m:r>
                                  <a:rPr lang="en-US" altLang="zh-TW" sz="1050" b="0" i="1" smtClean="0">
                                    <a:latin typeface="Cambria Math" panose="02040503050406030204" pitchFamily="18" charset="0"/>
                                  </a:rPr>
                                  <m:t>𝑆𝑁𝑅</m:t>
                                </m:r>
                              </m:oMath>
                            </m:oMathPara>
                          </a14:m>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050" dirty="0"/>
                            <a:t>Signal to noise ratio</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4340261"/>
                      </a:ext>
                    </a:extLst>
                  </a:tr>
                  <a:tr h="210703">
                    <a:tc>
                      <a:txBody>
                        <a:bodyPr/>
                        <a:lstStyle/>
                        <a:p>
                          <a:pPr algn="ctr"/>
                          <a14:m>
                            <m:oMathPara xmlns:m="http://schemas.openxmlformats.org/officeDocument/2006/math">
                              <m:oMathParaPr>
                                <m:jc m:val="centerGroup"/>
                              </m:oMathParaPr>
                              <m:oMath xmlns:m="http://schemas.openxmlformats.org/officeDocument/2006/math">
                                <m:sSub>
                                  <m:sSubPr>
                                    <m:ctrlPr>
                                      <a:rPr lang="en-US" altLang="zh-TW" sz="1050" b="0" i="1" smtClean="0">
                                        <a:latin typeface="Cambria Math" panose="02040503050406030204" pitchFamily="18" charset="0"/>
                                      </a:rPr>
                                    </m:ctrlPr>
                                  </m:sSubPr>
                                  <m:e>
                                    <m:r>
                                      <a:rPr lang="en-US" altLang="zh-TW" sz="1050" b="0" i="1" smtClean="0">
                                        <a:latin typeface="Cambria Math" panose="02040503050406030204" pitchFamily="18" charset="0"/>
                                      </a:rPr>
                                      <m:t>𝑃</m:t>
                                    </m:r>
                                  </m:e>
                                  <m:sub>
                                    <m:r>
                                      <a:rPr lang="en-US" altLang="zh-TW" sz="1050" b="0" i="1" smtClean="0">
                                        <a:latin typeface="Cambria Math" panose="02040503050406030204" pitchFamily="18" charset="0"/>
                                      </a:rPr>
                                      <m:t>𝑎</m:t>
                                    </m:r>
                                  </m:sub>
                                </m:sSub>
                              </m:oMath>
                            </m:oMathPara>
                          </a14:m>
                          <a:endParaRPr lang="en-US" altLang="zh-TW" sz="1050" b="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050" dirty="0"/>
                            <a:t>Typical axion signal power</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7649387"/>
                      </a:ext>
                    </a:extLst>
                  </a:tr>
                  <a:tr h="210703">
                    <a:tc>
                      <a:txBody>
                        <a:bodyPr/>
                        <a:lstStyle/>
                        <a:p>
                          <a:pPr algn="ctr"/>
                          <a14:m>
                            <m:oMathPara xmlns:m="http://schemas.openxmlformats.org/officeDocument/2006/math">
                              <m:oMathParaPr>
                                <m:jc m:val="centerGroup"/>
                              </m:oMathParaPr>
                              <m:oMath xmlns:m="http://schemas.openxmlformats.org/officeDocument/2006/math">
                                <m:r>
                                  <a:rPr lang="en-US" altLang="zh-TW" sz="1050" b="0" i="1" smtClean="0">
                                    <a:latin typeface="Cambria Math" panose="02040503050406030204" pitchFamily="18" charset="0"/>
                                  </a:rPr>
                                  <m:t>𝜎</m:t>
                                </m:r>
                              </m:oMath>
                            </m:oMathPara>
                          </a14:m>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050" dirty="0"/>
                            <a:t>Average noise power</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9621527"/>
                      </a:ext>
                    </a:extLst>
                  </a:tr>
                  <a:tr h="210703">
                    <a:tc>
                      <a:txBody>
                        <a:bodyPr/>
                        <a:lstStyle/>
                        <a:p>
                          <a:pPr algn="ctr"/>
                          <a14:m>
                            <m:oMathPara xmlns:m="http://schemas.openxmlformats.org/officeDocument/2006/math">
                              <m:oMathParaPr>
                                <m:jc m:val="centerGroup"/>
                              </m:oMathParaPr>
                              <m:oMath xmlns:m="http://schemas.openxmlformats.org/officeDocument/2006/math">
                                <m:sSub>
                                  <m:sSubPr>
                                    <m:ctrlPr>
                                      <a:rPr lang="en-US" altLang="zh-TW" sz="1050" b="0" i="1" smtClean="0">
                                        <a:latin typeface="Cambria Math" panose="02040503050406030204" pitchFamily="18" charset="0"/>
                                      </a:rPr>
                                    </m:ctrlPr>
                                  </m:sSubPr>
                                  <m:e>
                                    <m:r>
                                      <a:rPr lang="en-US" altLang="zh-TW" sz="1050" b="0" i="1" smtClean="0">
                                        <a:latin typeface="Cambria Math" panose="02040503050406030204" pitchFamily="18" charset="0"/>
                                      </a:rPr>
                                      <m:t>𝑇</m:t>
                                    </m:r>
                                  </m:e>
                                  <m:sub>
                                    <m:r>
                                      <a:rPr lang="en-US" altLang="zh-TW" sz="1050" b="0" i="1" smtClean="0">
                                        <a:latin typeface="Cambria Math" panose="02040503050406030204" pitchFamily="18" charset="0"/>
                                      </a:rPr>
                                      <m:t>𝑠𝑦𝑠</m:t>
                                    </m:r>
                                  </m:sub>
                                </m:sSub>
                              </m:oMath>
                            </m:oMathPara>
                          </a14:m>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altLang="zh-TW" sz="1050" dirty="0"/>
                            <a:t>Effective system noise temperature</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067254742"/>
                      </a:ext>
                    </a:extLst>
                  </a:tr>
                  <a:tr h="210703">
                    <a:tc>
                      <a:txBody>
                        <a:bodyPr/>
                        <a:lstStyle/>
                        <a:p>
                          <a:pPr algn="ctr"/>
                          <a14:m>
                            <m:oMathPara xmlns:m="http://schemas.openxmlformats.org/officeDocument/2006/math">
                              <m:oMathParaPr>
                                <m:jc m:val="centerGroup"/>
                              </m:oMathParaPr>
                              <m:oMath xmlns:m="http://schemas.openxmlformats.org/officeDocument/2006/math">
                                <m:r>
                                  <a:rPr lang="en-US" altLang="zh-TW" sz="1050" b="0" i="1" smtClean="0">
                                    <a:latin typeface="Cambria Math" panose="02040503050406030204" pitchFamily="18" charset="0"/>
                                  </a:rPr>
                                  <m:t>∆</m:t>
                                </m:r>
                                <m:r>
                                  <a:rPr lang="en-US" altLang="zh-TW" sz="1050" b="0" i="1" smtClean="0">
                                    <a:latin typeface="Cambria Math" panose="02040503050406030204" pitchFamily="18" charset="0"/>
                                  </a:rPr>
                                  <m:t>𝑓</m:t>
                                </m:r>
                              </m:oMath>
                            </m:oMathPara>
                          </a14:m>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050" dirty="0"/>
                            <a:t>Resolution bin width</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065043"/>
                      </a:ext>
                    </a:extLst>
                  </a:tr>
                  <a:tr h="210703">
                    <a:tc>
                      <a:txBody>
                        <a:bodyPr/>
                        <a:lstStyle/>
                        <a:p>
                          <a:pPr algn="ctr"/>
                          <a14:m>
                            <m:oMathPara xmlns:m="http://schemas.openxmlformats.org/officeDocument/2006/math">
                              <m:oMathParaPr>
                                <m:jc m:val="centerGroup"/>
                              </m:oMathParaPr>
                              <m:oMath xmlns:m="http://schemas.openxmlformats.org/officeDocument/2006/math">
                                <m:sSub>
                                  <m:sSubPr>
                                    <m:ctrlPr>
                                      <a:rPr lang="en-US" altLang="zh-TW" sz="1050" b="0" i="1" smtClean="0">
                                        <a:latin typeface="Cambria Math" panose="02040503050406030204" pitchFamily="18" charset="0"/>
                                      </a:rPr>
                                    </m:ctrlPr>
                                  </m:sSubPr>
                                  <m:e>
                                    <m:r>
                                      <a:rPr lang="en-US" altLang="zh-TW" sz="1050" b="0" i="1" smtClean="0">
                                        <a:latin typeface="Cambria Math" panose="02040503050406030204" pitchFamily="18" charset="0"/>
                                      </a:rPr>
                                      <m:t>𝑁</m:t>
                                    </m:r>
                                  </m:e>
                                  <m:sub>
                                    <m:r>
                                      <a:rPr lang="en-US" altLang="zh-TW" sz="1050" b="0" i="1" smtClean="0">
                                        <a:latin typeface="Cambria Math" panose="02040503050406030204" pitchFamily="18" charset="0"/>
                                      </a:rPr>
                                      <m:t>𝑎</m:t>
                                    </m:r>
                                    <m:r>
                                      <a:rPr lang="en-US" altLang="zh-TW" sz="1050" b="0" i="1" smtClean="0">
                                        <a:latin typeface="Cambria Math" panose="02040503050406030204" pitchFamily="18" charset="0"/>
                                      </a:rPr>
                                      <m:t>102</m:t>
                                    </m:r>
                                  </m:sub>
                                </m:sSub>
                              </m:oMath>
                            </m:oMathPara>
                          </a14:m>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050" baseline="0" dirty="0"/>
                            <a:t>Amount of data</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3412851"/>
                      </a:ext>
                    </a:extLst>
                  </a:tr>
                  <a:tr h="210703">
                    <a:tc>
                      <a:txBody>
                        <a:bodyPr/>
                        <a:lstStyle/>
                        <a:p>
                          <a:pPr algn="ctr"/>
                          <a:r>
                            <a:rPr lang="en-US" altLang="zh-TW" sz="1050" dirty="0"/>
                            <a:t>SSE</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050" dirty="0"/>
                            <a:t>Scan </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1812316"/>
                      </a:ext>
                    </a:extLst>
                  </a:tr>
                </a:tbl>
              </a:graphicData>
            </a:graphic>
          </p:graphicFrame>
        </mc:Choice>
        <mc:Fallback>
          <p:graphicFrame>
            <p:nvGraphicFramePr>
              <p:cNvPr id="8" name="表格 7">
                <a:extLst>
                  <a:ext uri="{FF2B5EF4-FFF2-40B4-BE49-F238E27FC236}">
                    <a16:creationId xmlns:a16="http://schemas.microsoft.com/office/drawing/2014/main" id="{F1436864-7205-404E-96B2-DFF7EF12EFE0}"/>
                  </a:ext>
                </a:extLst>
              </p:cNvPr>
              <p:cNvGraphicFramePr>
                <a:graphicFrameLocks noGrp="1"/>
              </p:cNvGraphicFramePr>
              <p:nvPr>
                <p:extLst>
                  <p:ext uri="{D42A27DB-BD31-4B8C-83A1-F6EECF244321}">
                    <p14:modId xmlns:p14="http://schemas.microsoft.com/office/powerpoint/2010/main" val="2510673663"/>
                  </p:ext>
                </p:extLst>
              </p:nvPr>
            </p:nvGraphicFramePr>
            <p:xfrm>
              <a:off x="6179266" y="1572988"/>
              <a:ext cx="2840436" cy="1935764"/>
            </p:xfrm>
            <a:graphic>
              <a:graphicData uri="http://schemas.openxmlformats.org/drawingml/2006/table">
                <a:tbl>
                  <a:tblPr firstRow="1" bandRow="1">
                    <a:tableStyleId>{5C22544A-7EE6-4342-B048-85BDC9FD1C3A}</a:tableStyleId>
                  </a:tblPr>
                  <a:tblGrid>
                    <a:gridCol w="887971">
                      <a:extLst>
                        <a:ext uri="{9D8B030D-6E8A-4147-A177-3AD203B41FA5}">
                          <a16:colId xmlns:a16="http://schemas.microsoft.com/office/drawing/2014/main" val="4264497776"/>
                        </a:ext>
                      </a:extLst>
                    </a:gridCol>
                    <a:gridCol w="1952465">
                      <a:extLst>
                        <a:ext uri="{9D8B030D-6E8A-4147-A177-3AD203B41FA5}">
                          <a16:colId xmlns:a16="http://schemas.microsoft.com/office/drawing/2014/main" val="2752310092"/>
                        </a:ext>
                      </a:extLst>
                    </a:gridCol>
                  </a:tblGrid>
                  <a:tr h="221968">
                    <a:tc>
                      <a:txBody>
                        <a:bodyPr/>
                        <a:lstStyle/>
                        <a:p>
                          <a:pPr algn="ctr"/>
                          <a:r>
                            <a:rPr lang="en-US" altLang="zh-TW" sz="1050" dirty="0"/>
                            <a:t>parameter</a:t>
                          </a:r>
                          <a:endParaRPr lang="zh-TW" altLang="en-US" sz="1050" dirty="0"/>
                        </a:p>
                      </a:txBody>
                      <a:tcPr marL="61946" marR="61946" marT="30974" marB="309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sz="1050" dirty="0"/>
                            <a:t>Remarks</a:t>
                          </a:r>
                          <a:endParaRPr lang="zh-TW" altLang="en-US" sz="1050" dirty="0"/>
                        </a:p>
                      </a:txBody>
                      <a:tcPr marL="61946" marR="61946" marT="30974" marB="309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621818651"/>
                      </a:ext>
                    </a:extLst>
                  </a:tr>
                  <a:tr h="221968">
                    <a:tc>
                      <a:txBody>
                        <a:bodyPr/>
                        <a:lstStyle/>
                        <a:p>
                          <a:endParaRPr lang="zh-TW"/>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6"/>
                          <a:stretch>
                            <a:fillRect l="-685" t="-102703" r="-221233" b="-683784"/>
                          </a:stretch>
                        </a:blipFill>
                      </a:tcPr>
                    </a:tc>
                    <a:tc>
                      <a:txBody>
                        <a:bodyPr/>
                        <a:lstStyle/>
                        <a:p>
                          <a:pPr algn="ctr"/>
                          <a:r>
                            <a:rPr lang="en-US" altLang="zh-TW" sz="1050" dirty="0"/>
                            <a:t>Signal to noise ratio</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4340261"/>
                      </a:ext>
                    </a:extLst>
                  </a:tr>
                  <a:tr h="221968">
                    <a:tc>
                      <a:txBody>
                        <a:bodyPr/>
                        <a:lstStyle/>
                        <a:p>
                          <a:endParaRPr lang="zh-TW"/>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6"/>
                          <a:stretch>
                            <a:fillRect l="-685" t="-208333" r="-221233" b="-602778"/>
                          </a:stretch>
                        </a:blipFill>
                      </a:tcPr>
                    </a:tc>
                    <a:tc>
                      <a:txBody>
                        <a:bodyPr/>
                        <a:lstStyle/>
                        <a:p>
                          <a:pPr algn="ctr"/>
                          <a:r>
                            <a:rPr lang="en-US" altLang="zh-TW" sz="1050" dirty="0"/>
                            <a:t>Typical axion signal power</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7649387"/>
                      </a:ext>
                    </a:extLst>
                  </a:tr>
                  <a:tr h="221968">
                    <a:tc>
                      <a:txBody>
                        <a:bodyPr/>
                        <a:lstStyle/>
                        <a:p>
                          <a:endParaRPr lang="zh-TW"/>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6"/>
                          <a:stretch>
                            <a:fillRect l="-685" t="-300000" r="-221233" b="-486486"/>
                          </a:stretch>
                        </a:blipFill>
                      </a:tcPr>
                    </a:tc>
                    <a:tc>
                      <a:txBody>
                        <a:bodyPr/>
                        <a:lstStyle/>
                        <a:p>
                          <a:pPr algn="ctr"/>
                          <a:r>
                            <a:rPr lang="en-US" altLang="zh-TW" sz="1050" dirty="0"/>
                            <a:t>Average noise power</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9621527"/>
                      </a:ext>
                    </a:extLst>
                  </a:tr>
                  <a:tr h="381988">
                    <a:tc>
                      <a:txBody>
                        <a:bodyPr/>
                        <a:lstStyle/>
                        <a:p>
                          <a:endParaRPr lang="zh-TW"/>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6"/>
                          <a:stretch>
                            <a:fillRect l="-685" t="-234921" r="-221233" b="-185714"/>
                          </a:stretch>
                        </a:blipFill>
                      </a:tcPr>
                    </a:tc>
                    <a:tc>
                      <a:txBody>
                        <a:bodyPr/>
                        <a:lstStyle/>
                        <a:p>
                          <a:pPr algn="ctr"/>
                          <a:r>
                            <a:rPr lang="en-US" altLang="zh-TW" sz="1050" dirty="0"/>
                            <a:t>Effective system noise temperature</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067254742"/>
                      </a:ext>
                    </a:extLst>
                  </a:tr>
                  <a:tr h="221968">
                    <a:tc>
                      <a:txBody>
                        <a:bodyPr/>
                        <a:lstStyle/>
                        <a:p>
                          <a:endParaRPr lang="zh-TW"/>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6"/>
                          <a:stretch>
                            <a:fillRect l="-685" t="-586111" r="-221233" b="-225000"/>
                          </a:stretch>
                        </a:blipFill>
                      </a:tcPr>
                    </a:tc>
                    <a:tc>
                      <a:txBody>
                        <a:bodyPr/>
                        <a:lstStyle/>
                        <a:p>
                          <a:pPr algn="ctr"/>
                          <a:r>
                            <a:rPr lang="en-US" altLang="zh-TW" sz="1050" dirty="0"/>
                            <a:t>Resolution bin width</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065043"/>
                      </a:ext>
                    </a:extLst>
                  </a:tr>
                  <a:tr h="221968">
                    <a:tc>
                      <a:txBody>
                        <a:bodyPr/>
                        <a:lstStyle/>
                        <a:p>
                          <a:endParaRPr lang="zh-TW"/>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6"/>
                          <a:stretch>
                            <a:fillRect l="-685" t="-667568" r="-221233" b="-118919"/>
                          </a:stretch>
                        </a:blipFill>
                      </a:tcPr>
                    </a:tc>
                    <a:tc>
                      <a:txBody>
                        <a:bodyPr/>
                        <a:lstStyle/>
                        <a:p>
                          <a:pPr algn="ctr"/>
                          <a:r>
                            <a:rPr lang="en-US" altLang="zh-TW" sz="1050" baseline="0" dirty="0"/>
                            <a:t>Amount of data</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3412851"/>
                      </a:ext>
                    </a:extLst>
                  </a:tr>
                  <a:tr h="221968">
                    <a:tc>
                      <a:txBody>
                        <a:bodyPr/>
                        <a:lstStyle/>
                        <a:p>
                          <a:pPr algn="ctr"/>
                          <a:r>
                            <a:rPr lang="en-US" altLang="zh-TW" sz="1050" dirty="0"/>
                            <a:t>SSE</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050" dirty="0"/>
                            <a:t>Scan </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1812316"/>
                      </a:ext>
                    </a:extLst>
                  </a:tr>
                </a:tbl>
              </a:graphicData>
            </a:graphic>
          </p:graphicFrame>
        </mc:Fallback>
      </mc:AlternateContent>
      <p:cxnSp>
        <p:nvCxnSpPr>
          <p:cNvPr id="10" name="直線單箭頭接點 9">
            <a:extLst>
              <a:ext uri="{FF2B5EF4-FFF2-40B4-BE49-F238E27FC236}">
                <a16:creationId xmlns:a16="http://schemas.microsoft.com/office/drawing/2014/main" id="{92FFABE2-B06B-41A6-BE53-0507FF8733F0}"/>
              </a:ext>
            </a:extLst>
          </p:cNvPr>
          <p:cNvCxnSpPr>
            <a:cxnSpLocks/>
          </p:cNvCxnSpPr>
          <p:nvPr/>
        </p:nvCxnSpPr>
        <p:spPr>
          <a:xfrm flipV="1">
            <a:off x="1520537" y="2143642"/>
            <a:ext cx="617123" cy="3071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C560EE6D-5124-41D4-8BD8-772D5482A8A7}"/>
              </a:ext>
            </a:extLst>
          </p:cNvPr>
          <p:cNvCxnSpPr>
            <a:cxnSpLocks/>
          </p:cNvCxnSpPr>
          <p:nvPr/>
        </p:nvCxnSpPr>
        <p:spPr>
          <a:xfrm>
            <a:off x="1532118" y="2676760"/>
            <a:ext cx="939529" cy="3879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5E4AFFD3-AEB5-45F8-A4BF-AA633BE9CB3D}"/>
              </a:ext>
            </a:extLst>
          </p:cNvPr>
          <p:cNvSpPr txBox="1"/>
          <p:nvPr/>
        </p:nvSpPr>
        <p:spPr>
          <a:xfrm>
            <a:off x="712546" y="1568995"/>
            <a:ext cx="1615982" cy="307777"/>
          </a:xfrm>
          <a:prstGeom prst="rect">
            <a:avLst/>
          </a:prstGeom>
          <a:noFill/>
        </p:spPr>
        <p:txBody>
          <a:bodyPr wrap="square" rtlCol="0">
            <a:spAutoFit/>
          </a:bodyPr>
          <a:lstStyle/>
          <a:p>
            <a:pPr algn="ctr"/>
            <a:r>
              <a:rPr lang="en-US" altLang="zh-TW" sz="1400" dirty="0"/>
              <a:t>Cavity &amp;</a:t>
            </a:r>
            <a:r>
              <a:rPr lang="zh-TW" altLang="en-US" sz="1400" dirty="0"/>
              <a:t> </a:t>
            </a:r>
            <a:r>
              <a:rPr lang="en-US" altLang="zh-TW" sz="1400" dirty="0"/>
              <a:t>Magnet</a:t>
            </a:r>
            <a:endParaRPr lang="zh-TW" altLang="en-US" sz="1400" dirty="0"/>
          </a:p>
        </p:txBody>
      </p:sp>
      <p:sp>
        <p:nvSpPr>
          <p:cNvPr id="23" name="文字方塊 22">
            <a:extLst>
              <a:ext uri="{FF2B5EF4-FFF2-40B4-BE49-F238E27FC236}">
                <a16:creationId xmlns:a16="http://schemas.microsoft.com/office/drawing/2014/main" id="{AB3A368E-DA20-407F-BEB7-4102F9DADB99}"/>
              </a:ext>
            </a:extLst>
          </p:cNvPr>
          <p:cNvSpPr txBox="1"/>
          <p:nvPr/>
        </p:nvSpPr>
        <p:spPr>
          <a:xfrm>
            <a:off x="585744" y="3227323"/>
            <a:ext cx="2246244" cy="307777"/>
          </a:xfrm>
          <a:prstGeom prst="rect">
            <a:avLst/>
          </a:prstGeom>
          <a:noFill/>
        </p:spPr>
        <p:txBody>
          <a:bodyPr wrap="square" rtlCol="0">
            <a:spAutoFit/>
          </a:bodyPr>
          <a:lstStyle/>
          <a:p>
            <a:pPr algn="ctr"/>
            <a:r>
              <a:rPr lang="en-US" altLang="zh-TW" sz="1400" dirty="0"/>
              <a:t>JPA &amp; data taking strategy</a:t>
            </a:r>
            <a:endParaRPr lang="zh-TW" altLang="en-US" sz="1400" dirty="0"/>
          </a:p>
        </p:txBody>
      </p:sp>
      <mc:AlternateContent xmlns:mc="http://schemas.openxmlformats.org/markup-compatibility/2006">
        <mc:Choice xmlns:a14="http://schemas.microsoft.com/office/drawing/2010/main" Requires="a14">
          <p:sp>
            <p:nvSpPr>
              <p:cNvPr id="26" name="文字方塊 25">
                <a:extLst>
                  <a:ext uri="{FF2B5EF4-FFF2-40B4-BE49-F238E27FC236}">
                    <a16:creationId xmlns:a16="http://schemas.microsoft.com/office/drawing/2014/main" id="{B507AFA8-D097-4571-A3E8-8001BC339BD0}"/>
                  </a:ext>
                </a:extLst>
              </p:cNvPr>
              <p:cNvSpPr txBox="1"/>
              <p:nvPr/>
            </p:nvSpPr>
            <p:spPr>
              <a:xfrm>
                <a:off x="12573" y="4156936"/>
                <a:ext cx="3039090" cy="817211"/>
              </a:xfrm>
              <a:prstGeom prst="rect">
                <a:avLst/>
              </a:prstGeom>
              <a:noFill/>
            </p:spPr>
            <p:txBody>
              <a:bodyPr wrap="square" rtlCol="0">
                <a:spAutoFit/>
              </a:bodyPr>
              <a:lstStyle/>
              <a:p>
                <a:r>
                  <a:rPr lang="en-US" altLang="zh-TW" dirty="0"/>
                  <a:t>The efficiency of reducing </a:t>
                </a:r>
                <a14:m>
                  <m:oMath xmlns:m="http://schemas.openxmlformats.org/officeDocument/2006/math">
                    <m:r>
                      <a:rPr lang="en-US" altLang="zh-TW">
                        <a:latin typeface="Cambria Math" panose="02040503050406030204" pitchFamily="18" charset="0"/>
                      </a:rPr>
                      <m:t>"</m:t>
                    </m:r>
                    <m:r>
                      <a:rPr lang="en-US" altLang="zh-TW" i="1">
                        <a:latin typeface="Cambria Math" panose="02040503050406030204" pitchFamily="18" charset="0"/>
                      </a:rPr>
                      <m:t>𝜎</m:t>
                    </m:r>
                    <m:r>
                      <a:rPr lang="en-US" altLang="zh-TW" i="1">
                        <a:latin typeface="Cambria Math" panose="02040503050406030204" pitchFamily="18" charset="0"/>
                      </a:rPr>
                      <m:t>"</m:t>
                    </m:r>
                  </m:oMath>
                </a14:m>
                <a:endParaRPr lang="en-US" altLang="zh-TW" dirty="0"/>
              </a:p>
              <a:p>
                <a:pPr marL="600075" lvl="1" indent="-257175">
                  <a:buFont typeface="+mj-lt"/>
                  <a:buAutoNum type="arabicPeriod"/>
                </a:pPr>
                <a14:m>
                  <m:oMath xmlns:m="http://schemas.openxmlformats.org/officeDocument/2006/math">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𝑇</m:t>
                        </m:r>
                      </m:e>
                      <m:sub>
                        <m:r>
                          <a:rPr lang="en-US" altLang="zh-TW" sz="1400" i="1">
                            <a:latin typeface="Cambria Math" panose="02040503050406030204" pitchFamily="18" charset="0"/>
                          </a:rPr>
                          <m:t>𝑠𝑦𝑠</m:t>
                        </m:r>
                      </m:sub>
                    </m:sSub>
                  </m:oMath>
                </a14:m>
                <a:r>
                  <a:rPr lang="en-US" altLang="zh-TW" sz="1400" dirty="0"/>
                  <a:t> factor of 1</a:t>
                </a:r>
              </a:p>
              <a:p>
                <a:pPr marL="600075" lvl="1" indent="-257175">
                  <a:buFont typeface="+mj-lt"/>
                  <a:buAutoNum type="arabicPeriod"/>
                </a:pPr>
                <a14:m>
                  <m:oMath xmlns:m="http://schemas.openxmlformats.org/officeDocument/2006/math">
                    <m:r>
                      <a:rPr lang="en-US" altLang="zh-TW" sz="1400" i="1">
                        <a:latin typeface="Cambria Math" panose="02040503050406030204" pitchFamily="18" charset="0"/>
                      </a:rPr>
                      <m:t>𝑁</m:t>
                    </m:r>
                  </m:oMath>
                </a14:m>
                <a:r>
                  <a:rPr lang="en-US" altLang="zh-TW" sz="1400" dirty="0"/>
                  <a:t>: factor of  square root</a:t>
                </a:r>
              </a:p>
            </p:txBody>
          </p:sp>
        </mc:Choice>
        <mc:Fallback>
          <p:sp>
            <p:nvSpPr>
              <p:cNvPr id="26" name="文字方塊 25">
                <a:extLst>
                  <a:ext uri="{FF2B5EF4-FFF2-40B4-BE49-F238E27FC236}">
                    <a16:creationId xmlns:a16="http://schemas.microsoft.com/office/drawing/2014/main" id="{B507AFA8-D097-4571-A3E8-8001BC339BD0}"/>
                  </a:ext>
                </a:extLst>
              </p:cNvPr>
              <p:cNvSpPr txBox="1">
                <a:spLocks noRot="1" noChangeAspect="1" noMove="1" noResize="1" noEditPoints="1" noAdjustHandles="1" noChangeArrowheads="1" noChangeShapeType="1" noTextEdit="1"/>
              </p:cNvSpPr>
              <p:nvPr/>
            </p:nvSpPr>
            <p:spPr>
              <a:xfrm>
                <a:off x="12573" y="4156936"/>
                <a:ext cx="3039090" cy="817211"/>
              </a:xfrm>
              <a:prstGeom prst="rect">
                <a:avLst/>
              </a:prstGeom>
              <a:blipFill>
                <a:blip r:embed="rId7"/>
                <a:stretch>
                  <a:fillRect l="-1603" t="-4478" b="-6716"/>
                </a:stretch>
              </a:blipFill>
            </p:spPr>
            <p:txBody>
              <a:bodyPr/>
              <a:lstStyle/>
              <a:p>
                <a:r>
                  <a:rPr lang="zh-TW" altLang="en-US">
                    <a:noFill/>
                  </a:rPr>
                  <a:t> </a:t>
                </a:r>
              </a:p>
            </p:txBody>
          </p:sp>
        </mc:Fallback>
      </mc:AlternateContent>
      <p:pic>
        <p:nvPicPr>
          <p:cNvPr id="27" name="圖片 26">
            <a:extLst>
              <a:ext uri="{FF2B5EF4-FFF2-40B4-BE49-F238E27FC236}">
                <a16:creationId xmlns:a16="http://schemas.microsoft.com/office/drawing/2014/main" id="{1E6C7AF9-BDBD-43A6-839D-55B1CC452CD6}"/>
              </a:ext>
            </a:extLst>
          </p:cNvPr>
          <p:cNvPicPr>
            <a:picLocks noChangeAspect="1"/>
          </p:cNvPicPr>
          <p:nvPr/>
        </p:nvPicPr>
        <p:blipFill>
          <a:blip r:embed="rId8"/>
          <a:stretch>
            <a:fillRect/>
          </a:stretch>
        </p:blipFill>
        <p:spPr>
          <a:xfrm>
            <a:off x="2831988" y="3731958"/>
            <a:ext cx="3060218" cy="2259223"/>
          </a:xfrm>
          <a:prstGeom prst="rect">
            <a:avLst/>
          </a:prstGeom>
        </p:spPr>
      </p:pic>
      <p:sp>
        <p:nvSpPr>
          <p:cNvPr id="28" name="矩形 27">
            <a:extLst>
              <a:ext uri="{FF2B5EF4-FFF2-40B4-BE49-F238E27FC236}">
                <a16:creationId xmlns:a16="http://schemas.microsoft.com/office/drawing/2014/main" id="{B5D259CD-1806-4FAA-80E6-8FC67AF9E7A8}"/>
              </a:ext>
            </a:extLst>
          </p:cNvPr>
          <p:cNvSpPr/>
          <p:nvPr/>
        </p:nvSpPr>
        <p:spPr>
          <a:xfrm>
            <a:off x="3128737" y="6492876"/>
            <a:ext cx="2584362" cy="230832"/>
          </a:xfrm>
          <a:prstGeom prst="rect">
            <a:avLst/>
          </a:prstGeom>
        </p:spPr>
        <p:txBody>
          <a:bodyPr wrap="none">
            <a:spAutoFit/>
          </a:bodyPr>
          <a:lstStyle/>
          <a:p>
            <a:r>
              <a:rPr lang="en-US" altLang="zh-TW" sz="900" dirty="0" err="1">
                <a:solidFill>
                  <a:schemeClr val="bg1">
                    <a:lumMod val="50000"/>
                  </a:schemeClr>
                </a:solidFill>
                <a:latin typeface="Proxima Nova"/>
              </a:rPr>
              <a:t>Hsin</a:t>
            </a:r>
            <a:r>
              <a:rPr lang="en-US" altLang="zh-TW" sz="900" dirty="0">
                <a:solidFill>
                  <a:schemeClr val="bg1">
                    <a:lumMod val="50000"/>
                  </a:schemeClr>
                </a:solidFill>
                <a:latin typeface="Proxima Nova"/>
              </a:rPr>
              <a:t> Chang et al, Phys. Rev. Lett. </a:t>
            </a:r>
            <a:r>
              <a:rPr lang="en-US" altLang="zh-TW" sz="900" b="1" dirty="0">
                <a:solidFill>
                  <a:schemeClr val="bg1">
                    <a:lumMod val="50000"/>
                  </a:schemeClr>
                </a:solidFill>
                <a:latin typeface="Proxima Nova"/>
              </a:rPr>
              <a:t>129</a:t>
            </a:r>
            <a:r>
              <a:rPr lang="en-US" altLang="zh-TW" sz="900" dirty="0">
                <a:solidFill>
                  <a:schemeClr val="bg1">
                    <a:lumMod val="50000"/>
                  </a:schemeClr>
                </a:solidFill>
                <a:latin typeface="Proxima Nova"/>
              </a:rPr>
              <a:t>, 111802 (2022)</a:t>
            </a:r>
          </a:p>
        </p:txBody>
      </p:sp>
      <mc:AlternateContent xmlns:mc="http://schemas.openxmlformats.org/markup-compatibility/2006">
        <mc:Choice xmlns:a14="http://schemas.microsoft.com/office/drawing/2010/main" Requires="a14">
          <p:sp>
            <p:nvSpPr>
              <p:cNvPr id="30" name="文字方塊 29">
                <a:extLst>
                  <a:ext uri="{FF2B5EF4-FFF2-40B4-BE49-F238E27FC236}">
                    <a16:creationId xmlns:a16="http://schemas.microsoft.com/office/drawing/2014/main" id="{82D17593-E02D-4B19-89AE-7FDEA8D49858}"/>
                  </a:ext>
                </a:extLst>
              </p:cNvPr>
              <p:cNvSpPr txBox="1"/>
              <p:nvPr/>
            </p:nvSpPr>
            <p:spPr>
              <a:xfrm>
                <a:off x="5951289" y="3662082"/>
                <a:ext cx="3089945" cy="2329099"/>
              </a:xfrm>
              <a:prstGeom prst="rect">
                <a:avLst/>
              </a:prstGeom>
              <a:noFill/>
            </p:spPr>
            <p:txBody>
              <a:bodyPr wrap="square" rtlCol="0">
                <a:spAutoFit/>
              </a:bodyPr>
              <a:lstStyle/>
              <a:p>
                <a:r>
                  <a:rPr lang="en-US" altLang="zh-TW" sz="1400" dirty="0"/>
                  <a:t>From TASEH</a:t>
                </a:r>
                <a:r>
                  <a:rPr lang="zh-TW" altLang="en-US" sz="1400" dirty="0"/>
                  <a:t> </a:t>
                </a:r>
                <a:r>
                  <a:rPr lang="en-US" altLang="zh-TW" sz="1400" dirty="0"/>
                  <a:t>CD102</a:t>
                </a:r>
                <a:r>
                  <a:rPr lang="zh-TW" altLang="en-US" sz="1400" dirty="0"/>
                  <a:t> </a:t>
                </a:r>
                <a:r>
                  <a:rPr lang="en-US" altLang="zh-TW" sz="1400" dirty="0"/>
                  <a:t>result</a:t>
                </a:r>
                <a:r>
                  <a:rPr lang="zh-TW" altLang="en-US" sz="1400" dirty="0"/>
                  <a:t> </a:t>
                </a:r>
                <a:r>
                  <a:rPr lang="en-US" altLang="zh-TW" sz="1400" dirty="0"/>
                  <a:t>:</a:t>
                </a:r>
              </a:p>
              <a:p>
                <a:pPr marL="257175" indent="-257175">
                  <a:buFont typeface="Wingdings" panose="05000000000000000000" pitchFamily="2" charset="2"/>
                  <a:buAutoNum type="circleNumWdWhitePlain"/>
                </a:pPr>
                <a14:m>
                  <m:oMath xmlns:m="http://schemas.openxmlformats.org/officeDocument/2006/math">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𝑃</m:t>
                        </m:r>
                      </m:e>
                      <m:sub>
                        <m:r>
                          <a:rPr lang="en-US" altLang="zh-TW" sz="1400" i="1">
                            <a:latin typeface="Cambria Math" panose="02040503050406030204" pitchFamily="18" charset="0"/>
                          </a:rPr>
                          <m:t>𝑎</m:t>
                        </m:r>
                      </m:sub>
                    </m:sSub>
                    <m:r>
                      <a:rPr lang="en-US" altLang="zh-TW" sz="1400" i="1">
                        <a:latin typeface="Cambria Math" panose="02040503050406030204" pitchFamily="18" charset="0"/>
                      </a:rPr>
                      <m:t>~1.4</m:t>
                    </m:r>
                    <m:r>
                      <a:rPr lang="en-US" altLang="zh-TW" sz="1400" i="1">
                        <a:latin typeface="Cambria Math" panose="02040503050406030204" pitchFamily="18" charset="0"/>
                      </a:rPr>
                      <m:t>×</m:t>
                    </m:r>
                    <m:sSup>
                      <m:sSupPr>
                        <m:ctrlPr>
                          <a:rPr lang="en-US" altLang="zh-TW" sz="1400" i="1">
                            <a:latin typeface="Cambria Math" panose="02040503050406030204" pitchFamily="18" charset="0"/>
                          </a:rPr>
                        </m:ctrlPr>
                      </m:sSupPr>
                      <m:e>
                        <m:r>
                          <a:rPr lang="en-US" altLang="zh-TW" sz="1400" i="1">
                            <a:latin typeface="Cambria Math" panose="02040503050406030204" pitchFamily="18" charset="0"/>
                          </a:rPr>
                          <m:t>10</m:t>
                        </m:r>
                      </m:e>
                      <m:sup>
                        <m:r>
                          <a:rPr lang="en-US" altLang="zh-TW" sz="1400" i="1">
                            <a:latin typeface="Cambria Math" panose="02040503050406030204" pitchFamily="18" charset="0"/>
                          </a:rPr>
                          <m:t>−2</m:t>
                        </m:r>
                        <m:r>
                          <a:rPr lang="en-US" altLang="zh-TW" sz="1400" i="1">
                            <a:latin typeface="Cambria Math" panose="02040503050406030204" pitchFamily="18" charset="0"/>
                          </a:rPr>
                          <m:t>4</m:t>
                        </m:r>
                      </m:sup>
                    </m:sSup>
                    <m:r>
                      <a:rPr lang="en-US" altLang="zh-TW" sz="1400" i="1">
                        <a:latin typeface="Cambria Math" panose="02040503050406030204" pitchFamily="18" charset="0"/>
                      </a:rPr>
                      <m:t>𝑊</m:t>
                    </m:r>
                  </m:oMath>
                </a14:m>
                <a:endParaRPr lang="en-US" altLang="zh-TW" sz="1400" dirty="0"/>
              </a:p>
              <a:p>
                <a:pPr marL="257175" indent="-257175">
                  <a:buFont typeface="Wingdings" panose="05000000000000000000" pitchFamily="2" charset="2"/>
                  <a:buAutoNum type="circleNumWdWhitePlain"/>
                </a:pPr>
                <a14:m>
                  <m:oMath xmlns:m="http://schemas.openxmlformats.org/officeDocument/2006/math">
                    <m:sSub>
                      <m:sSubPr>
                        <m:ctrlPr>
                          <a:rPr lang="en-US" altLang="zh-TW" sz="1400" b="1" i="1">
                            <a:latin typeface="Cambria Math" panose="02040503050406030204" pitchFamily="18" charset="0"/>
                          </a:rPr>
                        </m:ctrlPr>
                      </m:sSubPr>
                      <m:e>
                        <m:r>
                          <a:rPr lang="en-US" altLang="zh-TW" sz="1400" b="1" i="1">
                            <a:latin typeface="Cambria Math" panose="02040503050406030204" pitchFamily="18" charset="0"/>
                          </a:rPr>
                          <m:t>𝑻</m:t>
                        </m:r>
                      </m:e>
                      <m:sub>
                        <m:r>
                          <a:rPr lang="en-US" altLang="zh-TW" sz="1400" b="1" i="1">
                            <a:latin typeface="Cambria Math" panose="02040503050406030204" pitchFamily="18" charset="0"/>
                          </a:rPr>
                          <m:t>𝒔𝒚𝒔</m:t>
                        </m:r>
                      </m:sub>
                    </m:sSub>
                    <m:r>
                      <a:rPr lang="en-US" altLang="zh-TW" sz="1400" b="1" i="1">
                        <a:latin typeface="Cambria Math" panose="02040503050406030204" pitchFamily="18" charset="0"/>
                      </a:rPr>
                      <m:t>~</m:t>
                    </m:r>
                    <m:r>
                      <a:rPr lang="en-US" altLang="zh-TW" sz="1400" b="1" i="1">
                        <a:latin typeface="Cambria Math" panose="02040503050406030204" pitchFamily="18" charset="0"/>
                      </a:rPr>
                      <m:t>𝟐</m:t>
                    </m:r>
                    <m:r>
                      <a:rPr lang="en-US" altLang="zh-TW" sz="1400" b="1" i="1">
                        <a:latin typeface="Cambria Math" panose="02040503050406030204" pitchFamily="18" charset="0"/>
                      </a:rPr>
                      <m:t>𝑲</m:t>
                    </m:r>
                    <m:r>
                      <a:rPr lang="en-US" altLang="zh-TW" sz="1400" b="1" i="1">
                        <a:latin typeface="Cambria Math" panose="02040503050406030204" pitchFamily="18" charset="0"/>
                      </a:rPr>
                      <m:t>,</m:t>
                    </m:r>
                    <m:r>
                      <a:rPr lang="en-US" altLang="zh-TW" sz="1400" i="1">
                        <a:latin typeface="Cambria Math" panose="02040503050406030204" pitchFamily="18" charset="0"/>
                      </a:rPr>
                      <m:t>→</m:t>
                    </m:r>
                    <m:r>
                      <a:rPr lang="en-US" altLang="zh-TW" sz="1400" i="1">
                        <a:latin typeface="Cambria Math" panose="02040503050406030204" pitchFamily="18" charset="0"/>
                      </a:rPr>
                      <m:t>𝜎</m:t>
                    </m:r>
                    <m:r>
                      <a:rPr lang="en-US" altLang="zh-TW" sz="1400" i="1">
                        <a:latin typeface="Cambria Math" panose="02040503050406030204" pitchFamily="18" charset="0"/>
                      </a:rPr>
                      <m:t>~1.4×</m:t>
                    </m:r>
                    <m:sSup>
                      <m:sSupPr>
                        <m:ctrlPr>
                          <a:rPr lang="en-US" altLang="zh-TW" sz="1400" i="1">
                            <a:latin typeface="Cambria Math" panose="02040503050406030204" pitchFamily="18" charset="0"/>
                          </a:rPr>
                        </m:ctrlPr>
                      </m:sSupPr>
                      <m:e>
                        <m:r>
                          <a:rPr lang="en-US" altLang="zh-TW" sz="1400" i="1">
                            <a:latin typeface="Cambria Math" panose="02040503050406030204" pitchFamily="18" charset="0"/>
                          </a:rPr>
                          <m:t>10</m:t>
                        </m:r>
                      </m:e>
                      <m:sup>
                        <m:r>
                          <a:rPr lang="en-US" altLang="zh-TW" sz="1400" i="1">
                            <a:latin typeface="Cambria Math" panose="02040503050406030204" pitchFamily="18" charset="0"/>
                          </a:rPr>
                          <m:t>−23</m:t>
                        </m:r>
                      </m:sup>
                    </m:sSup>
                    <m:r>
                      <a:rPr lang="en-US" altLang="zh-TW" sz="1400" i="1">
                        <a:latin typeface="Cambria Math" panose="02040503050406030204" pitchFamily="18" charset="0"/>
                      </a:rPr>
                      <m:t>𝑊</m:t>
                    </m:r>
                  </m:oMath>
                </a14:m>
                <a:endParaRPr lang="en-US" altLang="zh-TW" sz="1400" dirty="0"/>
              </a:p>
              <a:p>
                <a:pPr/>
                <a14:m>
                  <m:oMathPara xmlns:m="http://schemas.openxmlformats.org/officeDocument/2006/math">
                    <m:oMathParaPr>
                      <m:jc m:val="left"/>
                    </m:oMathParaPr>
                    <m:oMath xmlns:m="http://schemas.openxmlformats.org/officeDocument/2006/math">
                      <m:r>
                        <a:rPr lang="en-US" altLang="zh-TW" sz="1400" i="1">
                          <a:latin typeface="Cambria Math" panose="02040503050406030204" pitchFamily="18" charset="0"/>
                        </a:rPr>
                        <m:t>→~8.1</m:t>
                      </m:r>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𝑔</m:t>
                          </m:r>
                        </m:e>
                        <m:sub>
                          <m:r>
                            <a:rPr lang="en-US" altLang="zh-TW" sz="1400" i="1">
                              <a:latin typeface="Cambria Math" panose="02040503050406030204" pitchFamily="18" charset="0"/>
                            </a:rPr>
                            <m:t>𝑎</m:t>
                          </m:r>
                          <m:r>
                            <a:rPr lang="en-US" altLang="zh-TW" sz="1400" i="1">
                              <a:latin typeface="Cambria Math" panose="02040503050406030204" pitchFamily="18" charset="0"/>
                            </a:rPr>
                            <m:t>𝛾𝛾</m:t>
                          </m:r>
                        </m:sub>
                      </m:sSub>
                    </m:oMath>
                  </m:oMathPara>
                </a14:m>
                <a:endParaRPr lang="en-US" altLang="zh-TW" sz="1400" dirty="0"/>
              </a:p>
              <a:p>
                <a:endParaRPr lang="en-US" altLang="zh-TW" sz="1400" dirty="0"/>
              </a:p>
              <a:p>
                <a:r>
                  <a:rPr lang="en-US" altLang="zh-TW" sz="1400" dirty="0">
                    <a:highlight>
                      <a:srgbClr val="FFFF00"/>
                    </a:highlight>
                  </a:rPr>
                  <a:t>After integrating JPA in detection chain</a:t>
                </a:r>
              </a:p>
              <a:p>
                <a:pPr marL="257175" indent="-257175">
                  <a:buFont typeface="Wingdings" panose="05000000000000000000" pitchFamily="2" charset="2"/>
                  <a:buAutoNum type="circleNumWdWhitePlain"/>
                </a:pPr>
                <a14:m>
                  <m:oMath xmlns:m="http://schemas.openxmlformats.org/officeDocument/2006/math">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𝑃</m:t>
                        </m:r>
                      </m:e>
                      <m:sub>
                        <m:r>
                          <a:rPr lang="en-US" altLang="zh-TW" sz="1400" i="1">
                            <a:latin typeface="Cambria Math" panose="02040503050406030204" pitchFamily="18" charset="0"/>
                          </a:rPr>
                          <m:t>𝑎</m:t>
                        </m:r>
                      </m:sub>
                    </m:sSub>
                    <m:r>
                      <a:rPr lang="en-US" altLang="zh-TW" sz="1400" i="1">
                        <a:latin typeface="Cambria Math" panose="02040503050406030204" pitchFamily="18" charset="0"/>
                      </a:rPr>
                      <m:t>~1.4×</m:t>
                    </m:r>
                    <m:sSup>
                      <m:sSupPr>
                        <m:ctrlPr>
                          <a:rPr lang="en-US" altLang="zh-TW" sz="1400" i="1">
                            <a:latin typeface="Cambria Math" panose="02040503050406030204" pitchFamily="18" charset="0"/>
                          </a:rPr>
                        </m:ctrlPr>
                      </m:sSupPr>
                      <m:e>
                        <m:r>
                          <a:rPr lang="en-US" altLang="zh-TW" sz="1400" i="1">
                            <a:latin typeface="Cambria Math" panose="02040503050406030204" pitchFamily="18" charset="0"/>
                          </a:rPr>
                          <m:t>10</m:t>
                        </m:r>
                      </m:e>
                      <m:sup>
                        <m:r>
                          <a:rPr lang="en-US" altLang="zh-TW" sz="1400" i="1">
                            <a:latin typeface="Cambria Math" panose="02040503050406030204" pitchFamily="18" charset="0"/>
                          </a:rPr>
                          <m:t>−24</m:t>
                        </m:r>
                      </m:sup>
                    </m:sSup>
                    <m:r>
                      <a:rPr lang="en-US" altLang="zh-TW" sz="1400" i="1">
                        <a:latin typeface="Cambria Math" panose="02040503050406030204" pitchFamily="18" charset="0"/>
                      </a:rPr>
                      <m:t>𝑊</m:t>
                    </m:r>
                  </m:oMath>
                </a14:m>
                <a:endParaRPr lang="en-US" altLang="zh-TW" sz="1400" dirty="0"/>
              </a:p>
              <a:p>
                <a:pPr marL="257175" indent="-257175">
                  <a:buFont typeface="Wingdings" panose="05000000000000000000" pitchFamily="2" charset="2"/>
                  <a:buAutoNum type="circleNumWdWhitePlain"/>
                </a:pPr>
                <a14:m>
                  <m:oMath xmlns:m="http://schemas.openxmlformats.org/officeDocument/2006/math">
                    <m:sSub>
                      <m:sSubPr>
                        <m:ctrlPr>
                          <a:rPr lang="en-US" altLang="zh-TW" sz="1400" b="1" i="1">
                            <a:latin typeface="Cambria Math" panose="02040503050406030204" pitchFamily="18" charset="0"/>
                          </a:rPr>
                        </m:ctrlPr>
                      </m:sSubPr>
                      <m:e>
                        <m:r>
                          <a:rPr lang="en-US" altLang="zh-TW" sz="1400" b="1" i="1">
                            <a:latin typeface="Cambria Math" panose="02040503050406030204" pitchFamily="18" charset="0"/>
                          </a:rPr>
                          <m:t>𝑻</m:t>
                        </m:r>
                      </m:e>
                      <m:sub>
                        <m:r>
                          <a:rPr lang="en-US" altLang="zh-TW" sz="1400" b="1" i="1">
                            <a:latin typeface="Cambria Math" panose="02040503050406030204" pitchFamily="18" charset="0"/>
                          </a:rPr>
                          <m:t>𝒔𝒚𝒔</m:t>
                        </m:r>
                      </m:sub>
                    </m:sSub>
                    <m:r>
                      <a:rPr lang="en-US" altLang="zh-TW" sz="1400" b="1" i="1">
                        <a:latin typeface="Cambria Math" panose="02040503050406030204" pitchFamily="18" charset="0"/>
                      </a:rPr>
                      <m:t>~</m:t>
                    </m:r>
                    <m:r>
                      <a:rPr lang="en-US" altLang="zh-TW" sz="1400" b="1" i="1">
                        <a:latin typeface="Cambria Math" panose="02040503050406030204" pitchFamily="18" charset="0"/>
                      </a:rPr>
                      <m:t>𝟎</m:t>
                    </m:r>
                    <m:r>
                      <a:rPr lang="en-US" altLang="zh-TW" sz="1400" b="1" i="1">
                        <a:latin typeface="Cambria Math" panose="02040503050406030204" pitchFamily="18" charset="0"/>
                      </a:rPr>
                      <m:t>.</m:t>
                    </m:r>
                    <m:r>
                      <a:rPr lang="en-US" altLang="zh-TW" sz="1400" b="1" i="1">
                        <a:latin typeface="Cambria Math" panose="02040503050406030204" pitchFamily="18" charset="0"/>
                      </a:rPr>
                      <m:t>𝟑</m:t>
                    </m:r>
                    <m:r>
                      <a:rPr lang="en-US" altLang="zh-TW" sz="1400" b="1" i="1">
                        <a:latin typeface="Cambria Math" panose="02040503050406030204" pitchFamily="18" charset="0"/>
                      </a:rPr>
                      <m:t>𝑲</m:t>
                    </m:r>
                    <m:r>
                      <a:rPr lang="en-US" altLang="zh-TW" sz="1400" i="1">
                        <a:latin typeface="Cambria Math" panose="02040503050406030204" pitchFamily="18" charset="0"/>
                      </a:rPr>
                      <m:t>,→</m:t>
                    </m:r>
                    <m:r>
                      <a:rPr lang="en-US" altLang="zh-TW" sz="1400" i="1">
                        <a:latin typeface="Cambria Math" panose="02040503050406030204" pitchFamily="18" charset="0"/>
                      </a:rPr>
                      <m:t>𝜎</m:t>
                    </m:r>
                    <m:r>
                      <a:rPr lang="en-US" altLang="zh-TW" sz="1400" i="1">
                        <a:latin typeface="Cambria Math" panose="02040503050406030204" pitchFamily="18" charset="0"/>
                      </a:rPr>
                      <m:t>~2.1×</m:t>
                    </m:r>
                    <m:sSup>
                      <m:sSupPr>
                        <m:ctrlPr>
                          <a:rPr lang="en-US" altLang="zh-TW" sz="1400" i="1">
                            <a:latin typeface="Cambria Math" panose="02040503050406030204" pitchFamily="18" charset="0"/>
                          </a:rPr>
                        </m:ctrlPr>
                      </m:sSupPr>
                      <m:e>
                        <m:r>
                          <a:rPr lang="en-US" altLang="zh-TW" sz="1400" i="1">
                            <a:latin typeface="Cambria Math" panose="02040503050406030204" pitchFamily="18" charset="0"/>
                          </a:rPr>
                          <m:t>10</m:t>
                        </m:r>
                      </m:e>
                      <m:sup>
                        <m:r>
                          <a:rPr lang="en-US" altLang="zh-TW" sz="1400" i="1">
                            <a:latin typeface="Cambria Math" panose="02040503050406030204" pitchFamily="18" charset="0"/>
                          </a:rPr>
                          <m:t>−24</m:t>
                        </m:r>
                      </m:sup>
                    </m:sSup>
                    <m:r>
                      <a:rPr lang="en-US" altLang="zh-TW" sz="1400" i="1">
                        <a:latin typeface="Cambria Math" panose="02040503050406030204" pitchFamily="18" charset="0"/>
                      </a:rPr>
                      <m:t>𝑊</m:t>
                    </m:r>
                  </m:oMath>
                </a14:m>
                <a:endParaRPr lang="en-US" altLang="zh-TW" sz="1400" dirty="0"/>
              </a:p>
              <a:p>
                <a:r>
                  <a:rPr lang="en-US" altLang="zh-TW" sz="1400" dirty="0"/>
                  <a:t> </a:t>
                </a:r>
                <a14:m>
                  <m:oMath xmlns:m="http://schemas.openxmlformats.org/officeDocument/2006/math">
                    <m:r>
                      <a:rPr lang="en-US" altLang="zh-TW" sz="1400" i="1">
                        <a:latin typeface="Cambria Math" panose="02040503050406030204" pitchFamily="18" charset="0"/>
                      </a:rPr>
                      <m:t>→~</m:t>
                    </m:r>
                    <m:r>
                      <a:rPr lang="en-US" altLang="zh-TW" sz="1400" i="1">
                        <a:latin typeface="Cambria Math" panose="02040503050406030204" pitchFamily="18" charset="0"/>
                      </a:rPr>
                      <m:t>3.13</m:t>
                    </m:r>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𝑔</m:t>
                        </m:r>
                      </m:e>
                      <m:sub>
                        <m:r>
                          <a:rPr lang="en-US" altLang="zh-TW" sz="1400" i="1">
                            <a:latin typeface="Cambria Math" panose="02040503050406030204" pitchFamily="18" charset="0"/>
                          </a:rPr>
                          <m:t>𝑎</m:t>
                        </m:r>
                        <m:r>
                          <a:rPr lang="en-US" altLang="zh-TW" sz="1400" i="1">
                            <a:latin typeface="Cambria Math" panose="02040503050406030204" pitchFamily="18" charset="0"/>
                          </a:rPr>
                          <m:t>𝛾𝛾</m:t>
                        </m:r>
                      </m:sub>
                    </m:sSub>
                  </m:oMath>
                </a14:m>
                <a:r>
                  <a:rPr lang="en-US" altLang="zh-TW" sz="1400" dirty="0"/>
                  <a:t> (with the same data taking time)</a:t>
                </a:r>
              </a:p>
            </p:txBody>
          </p:sp>
        </mc:Choice>
        <mc:Fallback>
          <p:sp>
            <p:nvSpPr>
              <p:cNvPr id="30" name="文字方塊 29">
                <a:extLst>
                  <a:ext uri="{FF2B5EF4-FFF2-40B4-BE49-F238E27FC236}">
                    <a16:creationId xmlns:a16="http://schemas.microsoft.com/office/drawing/2014/main" id="{82D17593-E02D-4B19-89AE-7FDEA8D49858}"/>
                  </a:ext>
                </a:extLst>
              </p:cNvPr>
              <p:cNvSpPr txBox="1">
                <a:spLocks noRot="1" noChangeAspect="1" noMove="1" noResize="1" noEditPoints="1" noAdjustHandles="1" noChangeArrowheads="1" noChangeShapeType="1" noTextEdit="1"/>
              </p:cNvSpPr>
              <p:nvPr/>
            </p:nvSpPr>
            <p:spPr>
              <a:xfrm>
                <a:off x="5951289" y="3662082"/>
                <a:ext cx="3089945" cy="2329099"/>
              </a:xfrm>
              <a:prstGeom prst="rect">
                <a:avLst/>
              </a:prstGeom>
              <a:blipFill>
                <a:blip r:embed="rId9"/>
                <a:stretch>
                  <a:fillRect l="-592" t="-524" b="-1832"/>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05663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21" grpId="0"/>
      <p:bldP spid="23" grpId="0"/>
      <p:bldP spid="26"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A6BD523A-1750-4579-8578-355ACA81F8E6}"/>
              </a:ext>
            </a:extLst>
          </p:cNvPr>
          <p:cNvSpPr>
            <a:spLocks noGrp="1"/>
          </p:cNvSpPr>
          <p:nvPr>
            <p:ph type="dt" sz="half" idx="10"/>
          </p:nvPr>
        </p:nvSpPr>
        <p:spPr/>
        <p:txBody>
          <a:bodyPr/>
          <a:lstStyle/>
          <a:p>
            <a:r>
              <a:rPr lang="en-US" altLang="zh-TW"/>
              <a:t>2023</a:t>
            </a:r>
            <a:endParaRPr lang="zh-TW" altLang="en-US" dirty="0"/>
          </a:p>
        </p:txBody>
      </p:sp>
      <p:sp>
        <p:nvSpPr>
          <p:cNvPr id="3" name="投影片編號版面配置區 2">
            <a:extLst>
              <a:ext uri="{FF2B5EF4-FFF2-40B4-BE49-F238E27FC236}">
                <a16:creationId xmlns:a16="http://schemas.microsoft.com/office/drawing/2014/main" id="{BC7DC8EC-F72E-4EBF-802C-B55907185060}"/>
              </a:ext>
            </a:extLst>
          </p:cNvPr>
          <p:cNvSpPr>
            <a:spLocks noGrp="1"/>
          </p:cNvSpPr>
          <p:nvPr>
            <p:ph type="sldNum" sz="quarter" idx="12"/>
          </p:nvPr>
        </p:nvSpPr>
        <p:spPr/>
        <p:txBody>
          <a:bodyPr/>
          <a:lstStyle/>
          <a:p>
            <a:pPr algn="l"/>
            <a:fld id="{8C00C658-7D5C-4B4E-BBF7-4EE267FA3875}" type="slidenum">
              <a:rPr lang="zh-TW" altLang="en-US" smtClean="0"/>
              <a:pPr algn="l"/>
              <a:t>20</a:t>
            </a:fld>
            <a:endParaRPr lang="zh-TW" altLang="en-US" dirty="0"/>
          </a:p>
        </p:txBody>
      </p:sp>
      <p:sp>
        <p:nvSpPr>
          <p:cNvPr id="4" name="標題 3">
            <a:extLst>
              <a:ext uri="{FF2B5EF4-FFF2-40B4-BE49-F238E27FC236}">
                <a16:creationId xmlns:a16="http://schemas.microsoft.com/office/drawing/2014/main" id="{087CCE3B-9008-4556-8B9D-DBBDE87771EF}"/>
              </a:ext>
            </a:extLst>
          </p:cNvPr>
          <p:cNvSpPr>
            <a:spLocks noGrp="1"/>
          </p:cNvSpPr>
          <p:nvPr>
            <p:ph type="title"/>
          </p:nvPr>
        </p:nvSpPr>
        <p:spPr/>
        <p:txBody>
          <a:bodyPr/>
          <a:lstStyle/>
          <a:p>
            <a:r>
              <a:rPr lang="en-US" altLang="zh-TW" dirty="0"/>
              <a:t>Standard Quantum Limited Noise</a:t>
            </a:r>
            <a:endParaRPr lang="zh-TW" altLang="en-US" dirty="0"/>
          </a:p>
        </p:txBody>
      </p:sp>
      <mc:AlternateContent xmlns:mc="http://schemas.openxmlformats.org/markup-compatibility/2006">
        <mc:Choice xmlns:a14="http://schemas.microsoft.com/office/drawing/2010/main" Requires="a14">
          <p:sp>
            <p:nvSpPr>
              <p:cNvPr id="5" name="文字方塊 4">
                <a:extLst>
                  <a:ext uri="{FF2B5EF4-FFF2-40B4-BE49-F238E27FC236}">
                    <a16:creationId xmlns:a16="http://schemas.microsoft.com/office/drawing/2014/main" id="{91E5A3AF-44DD-4703-87E1-DC23EEB2BA35}"/>
                  </a:ext>
                </a:extLst>
              </p:cNvPr>
              <p:cNvSpPr txBox="1"/>
              <p:nvPr/>
            </p:nvSpPr>
            <p:spPr>
              <a:xfrm>
                <a:off x="-402906" y="1662348"/>
                <a:ext cx="3578019" cy="33964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350" i="1">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𝑏</m:t>
                              </m:r>
                            </m:e>
                          </m:acc>
                        </m:e>
                        <m:sub>
                          <m:r>
                            <a:rPr lang="en-US" altLang="zh-TW" sz="1350" i="1">
                              <a:latin typeface="Cambria Math" panose="02040503050406030204" pitchFamily="18" charset="0"/>
                            </a:rPr>
                            <m:t>𝑜𝑢𝑡</m:t>
                          </m:r>
                        </m:sub>
                      </m:sSub>
                      <m:r>
                        <a:rPr lang="en-US" altLang="zh-TW" sz="1350" i="1">
                          <a:latin typeface="Cambria Math" panose="02040503050406030204" pitchFamily="18" charset="0"/>
                        </a:rPr>
                        <m:t>=</m:t>
                      </m:r>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𝐽</m:t>
                          </m:r>
                        </m:e>
                        <m:sub>
                          <m:r>
                            <a:rPr lang="en-US" altLang="zh-TW" sz="1350" i="1">
                              <a:latin typeface="Cambria Math" panose="02040503050406030204" pitchFamily="18" charset="0"/>
                            </a:rPr>
                            <m:t>𝑏</m:t>
                          </m:r>
                        </m:sub>
                      </m:sSub>
                      <m:sSub>
                        <m:sSubPr>
                          <m:ctrlPr>
                            <a:rPr lang="en-US" altLang="zh-TW" sz="1350" i="1">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𝑏</m:t>
                              </m:r>
                            </m:e>
                          </m:acc>
                        </m:e>
                        <m:sub>
                          <m:r>
                            <a:rPr lang="en-US" altLang="zh-TW" sz="1350" i="1">
                              <a:latin typeface="Cambria Math" panose="02040503050406030204" pitchFamily="18" charset="0"/>
                            </a:rPr>
                            <m:t>𝑖𝑛</m:t>
                          </m:r>
                        </m:sub>
                      </m:sSub>
                      <m:r>
                        <a:rPr lang="en-US" altLang="zh-TW" sz="1350" i="1">
                          <a:latin typeface="Cambria Math" panose="02040503050406030204" pitchFamily="18" charset="0"/>
                        </a:rPr>
                        <m:t>+</m:t>
                      </m:r>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𝑘</m:t>
                          </m:r>
                        </m:e>
                        <m:sub>
                          <m:r>
                            <a:rPr lang="en-US" altLang="zh-TW" sz="1350" i="1">
                              <a:latin typeface="Cambria Math" panose="02040503050406030204" pitchFamily="18" charset="0"/>
                            </a:rPr>
                            <m:t>𝑏</m:t>
                          </m:r>
                        </m:sub>
                      </m:sSub>
                      <m:sSub>
                        <m:sSubPr>
                          <m:ctrlPr>
                            <a:rPr lang="en-US" altLang="zh-TW" sz="1350" i="1">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𝑐</m:t>
                              </m:r>
                            </m:e>
                          </m:acc>
                        </m:e>
                        <m:sub>
                          <m:r>
                            <a:rPr lang="en-US" altLang="zh-TW" sz="1350" i="1">
                              <a:latin typeface="Cambria Math" panose="02040503050406030204" pitchFamily="18" charset="0"/>
                            </a:rPr>
                            <m:t>𝑖𝑛</m:t>
                          </m:r>
                        </m:sub>
                      </m:sSub>
                      <m:r>
                        <a:rPr lang="en-US" altLang="zh-TW" sz="1350" i="1">
                          <a:latin typeface="Cambria Math" panose="02040503050406030204" pitchFamily="18" charset="0"/>
                        </a:rPr>
                        <m:t>+</m:t>
                      </m:r>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𝐽</m:t>
                          </m:r>
                        </m:e>
                        <m:sub>
                          <m:r>
                            <a:rPr lang="en-US" altLang="zh-TW" sz="1350" i="1">
                              <a:latin typeface="Cambria Math" panose="02040503050406030204" pitchFamily="18" charset="0"/>
                            </a:rPr>
                            <m:t>𝑐</m:t>
                          </m:r>
                        </m:sub>
                      </m:sSub>
                      <m:sSubSup>
                        <m:sSubSupPr>
                          <m:ctrlPr>
                            <a:rPr lang="en-US" altLang="zh-TW" sz="1350" i="1">
                              <a:latin typeface="Cambria Math" panose="02040503050406030204" pitchFamily="18" charset="0"/>
                            </a:rPr>
                          </m:ctrlPr>
                        </m:sSubSup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𝑏</m:t>
                              </m:r>
                            </m:e>
                          </m:acc>
                        </m:e>
                        <m:sub>
                          <m:r>
                            <a:rPr lang="en-US" altLang="zh-TW" sz="1350" i="1">
                              <a:latin typeface="Cambria Math" panose="02040503050406030204" pitchFamily="18" charset="0"/>
                            </a:rPr>
                            <m:t>𝑖𝑛</m:t>
                          </m:r>
                        </m:sub>
                        <m:sup>
                          <m:r>
                            <a:rPr lang="en-US" altLang="zh-TW" sz="1350" i="1">
                              <a:latin typeface="Cambria Math" panose="02040503050406030204" pitchFamily="18" charset="0"/>
                            </a:rPr>
                            <m:t>†</m:t>
                          </m:r>
                        </m:sup>
                      </m:sSubSup>
                      <m:r>
                        <a:rPr lang="en-US" altLang="zh-TW" sz="1350" i="1">
                          <a:latin typeface="Cambria Math" panose="02040503050406030204" pitchFamily="18" charset="0"/>
                        </a:rPr>
                        <m:t>+</m:t>
                      </m:r>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𝑘</m:t>
                          </m:r>
                        </m:e>
                        <m:sub>
                          <m:r>
                            <a:rPr lang="en-US" altLang="zh-TW" sz="1350" i="1">
                              <a:latin typeface="Cambria Math" panose="02040503050406030204" pitchFamily="18" charset="0"/>
                            </a:rPr>
                            <m:t>𝑐</m:t>
                          </m:r>
                        </m:sub>
                      </m:sSub>
                      <m:sSubSup>
                        <m:sSubSupPr>
                          <m:ctrlPr>
                            <a:rPr lang="en-US" altLang="zh-TW" sz="1350" i="1">
                              <a:latin typeface="Cambria Math" panose="02040503050406030204" pitchFamily="18" charset="0"/>
                            </a:rPr>
                          </m:ctrlPr>
                        </m:sSubSup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𝑐</m:t>
                              </m:r>
                            </m:e>
                          </m:acc>
                        </m:e>
                        <m:sub>
                          <m:r>
                            <a:rPr lang="en-US" altLang="zh-TW" sz="1350" i="1">
                              <a:latin typeface="Cambria Math" panose="02040503050406030204" pitchFamily="18" charset="0"/>
                            </a:rPr>
                            <m:t>𝑖𝑛</m:t>
                          </m:r>
                        </m:sub>
                        <m:sup>
                          <m:r>
                            <a:rPr lang="en-US" altLang="zh-TW" sz="1350" i="1">
                              <a:latin typeface="Cambria Math" panose="02040503050406030204" pitchFamily="18" charset="0"/>
                            </a:rPr>
                            <m:t>†</m:t>
                          </m:r>
                        </m:sup>
                      </m:sSubSup>
                    </m:oMath>
                  </m:oMathPara>
                </a14:m>
                <a:endParaRPr lang="zh-TW" altLang="en-US" sz="1350" dirty="0"/>
              </a:p>
            </p:txBody>
          </p:sp>
        </mc:Choice>
        <mc:Fallback>
          <p:sp>
            <p:nvSpPr>
              <p:cNvPr id="5" name="文字方塊 4">
                <a:extLst>
                  <a:ext uri="{FF2B5EF4-FFF2-40B4-BE49-F238E27FC236}">
                    <a16:creationId xmlns:a16="http://schemas.microsoft.com/office/drawing/2014/main" id="{91E5A3AF-44DD-4703-87E1-DC23EEB2BA35}"/>
                  </a:ext>
                </a:extLst>
              </p:cNvPr>
              <p:cNvSpPr txBox="1">
                <a:spLocks noRot="1" noChangeAspect="1" noMove="1" noResize="1" noEditPoints="1" noAdjustHandles="1" noChangeArrowheads="1" noChangeShapeType="1" noTextEdit="1"/>
              </p:cNvSpPr>
              <p:nvPr/>
            </p:nvSpPr>
            <p:spPr>
              <a:xfrm>
                <a:off x="-402906" y="1662348"/>
                <a:ext cx="3578019" cy="339645"/>
              </a:xfrm>
              <a:prstGeom prst="rect">
                <a:avLst/>
              </a:prstGeom>
              <a:blipFill>
                <a:blip r:embed="rId2"/>
                <a:stretch>
                  <a:fillRect b="-3636"/>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6" name="矩形 5">
                <a:extLst>
                  <a:ext uri="{FF2B5EF4-FFF2-40B4-BE49-F238E27FC236}">
                    <a16:creationId xmlns:a16="http://schemas.microsoft.com/office/drawing/2014/main" id="{33E59FC0-EE86-4143-BE3F-A2BD0F8AA6A7}"/>
                  </a:ext>
                </a:extLst>
              </p:cNvPr>
              <p:cNvSpPr/>
              <p:nvPr/>
            </p:nvSpPr>
            <p:spPr>
              <a:xfrm>
                <a:off x="7613" y="2175621"/>
                <a:ext cx="9205246" cy="732123"/>
              </a:xfrm>
              <a:prstGeom prst="rect">
                <a:avLst/>
              </a:prstGeom>
            </p:spPr>
            <p:txBody>
              <a:bodyPr wrap="square">
                <a:spAutoFit/>
              </a:bodyPr>
              <a:lstStyle/>
              <a:p>
                <a14:m>
                  <m:oMath xmlns:m="http://schemas.openxmlformats.org/officeDocument/2006/math">
                    <m:sSub>
                      <m:sSubPr>
                        <m:ctrlPr>
                          <a:rPr lang="en-US" altLang="zh-TW" sz="1200" i="1">
                            <a:latin typeface="Cambria Math" panose="02040503050406030204" pitchFamily="18" charset="0"/>
                          </a:rPr>
                        </m:ctrlPr>
                      </m:sSubPr>
                      <m:e>
                        <m:r>
                          <m:rPr>
                            <m:sty m:val="p"/>
                          </m:rPr>
                          <a:rPr lang="en-US" altLang="zh-TW" sz="1200">
                            <a:latin typeface="Cambria Math" panose="02040503050406030204" pitchFamily="18" charset="0"/>
                          </a:rPr>
                          <m:t>S</m:t>
                        </m:r>
                      </m:e>
                      <m:sub>
                        <m:r>
                          <m:rPr>
                            <m:sty m:val="p"/>
                          </m:rPr>
                          <a:rPr lang="en-US" altLang="zh-TW" sz="1200">
                            <a:latin typeface="Cambria Math" panose="02040503050406030204" pitchFamily="18" charset="0"/>
                          </a:rPr>
                          <m:t>f</m:t>
                        </m:r>
                      </m:sub>
                    </m:sSub>
                    <m:d>
                      <m:dPr>
                        <m:ctrlPr>
                          <a:rPr lang="en-US" altLang="zh-TW" sz="1200" i="1">
                            <a:latin typeface="Cambria Math" panose="02040503050406030204" pitchFamily="18" charset="0"/>
                          </a:rPr>
                        </m:ctrlPr>
                      </m:dPr>
                      <m:e>
                        <m:r>
                          <a:rPr lang="en-US" altLang="zh-TW" sz="1200" i="1">
                            <a:latin typeface="Cambria Math" panose="02040503050406030204" pitchFamily="18" charset="0"/>
                          </a:rPr>
                          <m:t>𝜔</m:t>
                        </m:r>
                      </m:e>
                    </m:d>
                    <m:r>
                      <a:rPr lang="en-US" altLang="zh-TW" sz="1200">
                        <a:latin typeface="Cambria Math" panose="02040503050406030204" pitchFamily="18" charset="0"/>
                      </a:rPr>
                      <m:t>=</m:t>
                    </m:r>
                    <m:r>
                      <a:rPr lang="zh-TW" altLang="en-US" sz="1200" dirty="0">
                        <a:latin typeface="Cambria Math" panose="02040503050406030204" pitchFamily="18" charset="0"/>
                      </a:rPr>
                      <m:t>ℏ</m:t>
                    </m:r>
                    <m:r>
                      <a:rPr lang="en-US" altLang="zh-TW" sz="1200" i="1" dirty="0">
                        <a:latin typeface="Cambria Math" panose="02040503050406030204" pitchFamily="18" charset="0"/>
                      </a:rPr>
                      <m:t>𝜔</m:t>
                    </m:r>
                    <m:d>
                      <m:dPr>
                        <m:begChr m:val="⟨"/>
                        <m:endChr m:val="⟩"/>
                        <m:ctrlPr>
                          <a:rPr lang="en-US" altLang="zh-TW" sz="1200" i="1" dirty="0">
                            <a:latin typeface="Cambria Math" panose="02040503050406030204" pitchFamily="18" charset="0"/>
                          </a:rPr>
                        </m:ctrlPr>
                      </m:dPr>
                      <m:e>
                        <m:sSubSup>
                          <m:sSubSupPr>
                            <m:ctrlPr>
                              <a:rPr lang="en-US" altLang="zh-TW" sz="1200" i="1">
                                <a:latin typeface="Cambria Math" panose="02040503050406030204" pitchFamily="18" charset="0"/>
                              </a:rPr>
                            </m:ctrlPr>
                          </m:sSubSupPr>
                          <m:e>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𝑏</m:t>
                                </m:r>
                              </m:e>
                            </m:acc>
                          </m:e>
                          <m:sub>
                            <m:r>
                              <a:rPr lang="en-US" altLang="zh-TW" sz="1200" i="1">
                                <a:latin typeface="Cambria Math" panose="02040503050406030204" pitchFamily="18" charset="0"/>
                              </a:rPr>
                              <m:t>𝑜𝑢𝑡</m:t>
                            </m:r>
                          </m:sub>
                          <m:sup>
                            <m:r>
                              <a:rPr lang="en-US" altLang="zh-TW" sz="1200" i="1">
                                <a:latin typeface="Cambria Math" panose="02040503050406030204" pitchFamily="18" charset="0"/>
                              </a:rPr>
                              <m:t>†</m:t>
                            </m:r>
                          </m:sup>
                        </m:sSubSup>
                        <m:sSub>
                          <m:sSubPr>
                            <m:ctrlPr>
                              <a:rPr lang="en-US" altLang="zh-TW" sz="1200" i="1">
                                <a:latin typeface="Cambria Math" panose="02040503050406030204" pitchFamily="18" charset="0"/>
                              </a:rPr>
                            </m:ctrlPr>
                          </m:sSubPr>
                          <m:e>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𝑏</m:t>
                                </m:r>
                              </m:e>
                            </m:acc>
                          </m:e>
                          <m:sub>
                            <m:r>
                              <a:rPr lang="en-US" altLang="zh-TW" sz="1200" i="1">
                                <a:latin typeface="Cambria Math" panose="02040503050406030204" pitchFamily="18" charset="0"/>
                              </a:rPr>
                              <m:t>𝑜𝑢𝑡</m:t>
                            </m:r>
                          </m:sub>
                        </m:sSub>
                        <m:r>
                          <a:rPr lang="en-US" altLang="zh-TW" sz="1200" i="1">
                            <a:latin typeface="Cambria Math" panose="02040503050406030204" pitchFamily="18" charset="0"/>
                          </a:rPr>
                          <m:t>+</m:t>
                        </m:r>
                        <m:f>
                          <m:fPr>
                            <m:ctrlPr>
                              <a:rPr lang="en-US" altLang="zh-TW" sz="1200" i="1">
                                <a:latin typeface="Cambria Math" panose="02040503050406030204" pitchFamily="18" charset="0"/>
                              </a:rPr>
                            </m:ctrlPr>
                          </m:fPr>
                          <m:num>
                            <m:r>
                              <a:rPr lang="en-US" altLang="zh-TW" sz="1200" i="1">
                                <a:latin typeface="Cambria Math" panose="02040503050406030204" pitchFamily="18" charset="0"/>
                              </a:rPr>
                              <m:t>1</m:t>
                            </m:r>
                          </m:num>
                          <m:den>
                            <m:r>
                              <a:rPr lang="en-US" altLang="zh-TW" sz="1200" i="1">
                                <a:latin typeface="Cambria Math" panose="02040503050406030204" pitchFamily="18" charset="0"/>
                              </a:rPr>
                              <m:t>2</m:t>
                            </m:r>
                          </m:den>
                        </m:f>
                      </m:e>
                    </m:d>
                    <m:r>
                      <a:rPr lang="en-US" altLang="zh-TW" sz="1200" i="1" dirty="0">
                        <a:latin typeface="Cambria Math" panose="02040503050406030204" pitchFamily="18" charset="0"/>
                      </a:rPr>
                      <m:t>=</m:t>
                    </m:r>
                    <m:sSup>
                      <m:sSupPr>
                        <m:ctrlPr>
                          <a:rPr lang="en-US" altLang="zh-TW" sz="1200" i="1" dirty="0">
                            <a:latin typeface="Cambria Math" panose="02040503050406030204" pitchFamily="18" charset="0"/>
                          </a:rPr>
                        </m:ctrlPr>
                      </m:sSupPr>
                      <m:e>
                        <m:d>
                          <m:dPr>
                            <m:begChr m:val="|"/>
                            <m:endChr m:val="|"/>
                            <m:ctrlPr>
                              <a:rPr lang="en-US" altLang="zh-TW" sz="1200" i="1" dirty="0">
                                <a:latin typeface="Cambria Math" panose="02040503050406030204" pitchFamily="18" charset="0"/>
                              </a:rPr>
                            </m:ctrlPr>
                          </m:dPr>
                          <m:e>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𝐽</m:t>
                                </m:r>
                              </m:e>
                              <m:sub>
                                <m:r>
                                  <a:rPr lang="en-US" altLang="zh-TW" sz="1200" i="1" dirty="0">
                                    <a:latin typeface="Cambria Math" panose="02040503050406030204" pitchFamily="18" charset="0"/>
                                  </a:rPr>
                                  <m:t>𝑏</m:t>
                                </m:r>
                              </m:sub>
                            </m:sSub>
                            <m:d>
                              <m:dPr>
                                <m:ctrlPr>
                                  <a:rPr lang="en-US" altLang="zh-TW" sz="1200" i="1" dirty="0">
                                    <a:latin typeface="Cambria Math" panose="02040503050406030204" pitchFamily="18" charset="0"/>
                                  </a:rPr>
                                </m:ctrlPr>
                              </m:dPr>
                              <m:e>
                                <m:r>
                                  <a:rPr lang="en-US" altLang="zh-TW" sz="1200" i="1" dirty="0">
                                    <a:latin typeface="Cambria Math" panose="02040503050406030204" pitchFamily="18" charset="0"/>
                                  </a:rPr>
                                  <m:t>𝜔</m:t>
                                </m:r>
                              </m:e>
                            </m:d>
                          </m:e>
                        </m:d>
                      </m:e>
                      <m:sup>
                        <m:r>
                          <a:rPr lang="en-US" altLang="zh-TW" sz="1200" i="1" dirty="0">
                            <a:latin typeface="Cambria Math" panose="02040503050406030204" pitchFamily="18" charset="0"/>
                          </a:rPr>
                          <m:t>2</m:t>
                        </m:r>
                      </m:sup>
                    </m:sSup>
                    <m:d>
                      <m:dPr>
                        <m:begChr m:val="⟨"/>
                        <m:endChr m:val="⟩"/>
                        <m:ctrlPr>
                          <a:rPr lang="en-US" altLang="zh-TW" sz="1200" i="1" dirty="0">
                            <a:latin typeface="Cambria Math" panose="02040503050406030204" pitchFamily="18" charset="0"/>
                          </a:rPr>
                        </m:ctrlPr>
                      </m:dPr>
                      <m:e>
                        <m:r>
                          <a:rPr lang="zh-TW" altLang="en-US" sz="1200" dirty="0">
                            <a:latin typeface="Cambria Math" panose="02040503050406030204" pitchFamily="18" charset="0"/>
                          </a:rPr>
                          <m:t>ℏ</m:t>
                        </m:r>
                        <m:r>
                          <a:rPr lang="en-US" altLang="zh-TW" sz="1200" i="1" dirty="0">
                            <a:latin typeface="Cambria Math" panose="02040503050406030204" pitchFamily="18" charset="0"/>
                          </a:rPr>
                          <m:t>𝜔</m:t>
                        </m:r>
                        <m:d>
                          <m:dPr>
                            <m:ctrlPr>
                              <a:rPr lang="en-US" altLang="zh-TW" sz="1200" i="1" dirty="0">
                                <a:latin typeface="Cambria Math" panose="02040503050406030204" pitchFamily="18" charset="0"/>
                              </a:rPr>
                            </m:ctrlPr>
                          </m:dPr>
                          <m:e>
                            <m:sSubSup>
                              <m:sSubSupPr>
                                <m:ctrlPr>
                                  <a:rPr lang="en-US" altLang="zh-TW" sz="1200" i="1">
                                    <a:latin typeface="Cambria Math" panose="02040503050406030204" pitchFamily="18" charset="0"/>
                                  </a:rPr>
                                </m:ctrlPr>
                              </m:sSubSupPr>
                              <m:e>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𝑏</m:t>
                                    </m:r>
                                  </m:e>
                                </m:acc>
                              </m:e>
                              <m:sub>
                                <m:r>
                                  <a:rPr lang="en-US" altLang="zh-TW" sz="1200" i="1">
                                    <a:latin typeface="Cambria Math" panose="02040503050406030204" pitchFamily="18" charset="0"/>
                                  </a:rPr>
                                  <m:t>𝑖𝑛</m:t>
                                </m:r>
                              </m:sub>
                              <m:sup>
                                <m:r>
                                  <a:rPr lang="en-US" altLang="zh-TW" sz="1200" i="1">
                                    <a:latin typeface="Cambria Math" panose="02040503050406030204" pitchFamily="18" charset="0"/>
                                  </a:rPr>
                                  <m:t>†</m:t>
                                </m:r>
                              </m:sup>
                            </m:sSubSup>
                            <m:sSub>
                              <m:sSubPr>
                                <m:ctrlPr>
                                  <a:rPr lang="en-US" altLang="zh-TW" sz="1200" i="1">
                                    <a:latin typeface="Cambria Math" panose="02040503050406030204" pitchFamily="18" charset="0"/>
                                  </a:rPr>
                                </m:ctrlPr>
                              </m:sSubPr>
                              <m:e>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𝑏</m:t>
                                    </m:r>
                                  </m:e>
                                </m:acc>
                              </m:e>
                              <m:sub>
                                <m:r>
                                  <a:rPr lang="en-US" altLang="zh-TW" sz="1200" i="1">
                                    <a:latin typeface="Cambria Math" panose="02040503050406030204" pitchFamily="18" charset="0"/>
                                  </a:rPr>
                                  <m:t>𝑖𝑛</m:t>
                                </m:r>
                              </m:sub>
                            </m:sSub>
                            <m:r>
                              <a:rPr lang="en-US" altLang="zh-TW" sz="1200" i="1">
                                <a:latin typeface="Cambria Math" panose="02040503050406030204" pitchFamily="18" charset="0"/>
                              </a:rPr>
                              <m:t>+</m:t>
                            </m:r>
                            <m:f>
                              <m:fPr>
                                <m:ctrlPr>
                                  <a:rPr lang="en-US" altLang="zh-TW" sz="1200" i="1">
                                    <a:latin typeface="Cambria Math" panose="02040503050406030204" pitchFamily="18" charset="0"/>
                                  </a:rPr>
                                </m:ctrlPr>
                              </m:fPr>
                              <m:num>
                                <m:r>
                                  <a:rPr lang="en-US" altLang="zh-TW" sz="1200" i="1">
                                    <a:latin typeface="Cambria Math" panose="02040503050406030204" pitchFamily="18" charset="0"/>
                                  </a:rPr>
                                  <m:t>1</m:t>
                                </m:r>
                              </m:num>
                              <m:den>
                                <m:r>
                                  <a:rPr lang="en-US" altLang="zh-TW" sz="1200" i="1">
                                    <a:latin typeface="Cambria Math" panose="02040503050406030204" pitchFamily="18" charset="0"/>
                                  </a:rPr>
                                  <m:t>2</m:t>
                                </m:r>
                              </m:den>
                            </m:f>
                          </m:e>
                        </m:d>
                      </m:e>
                    </m:d>
                  </m:oMath>
                </a14:m>
                <a:r>
                  <a:rPr lang="en-US" altLang="zh-TW" sz="1200" dirty="0"/>
                  <a:t>+ </a:t>
                </a:r>
                <a14:m>
                  <m:oMath xmlns:m="http://schemas.openxmlformats.org/officeDocument/2006/math">
                    <m:sSup>
                      <m:sSupPr>
                        <m:ctrlPr>
                          <a:rPr lang="en-US" altLang="zh-TW" sz="1200" i="1" dirty="0">
                            <a:latin typeface="Cambria Math" panose="02040503050406030204" pitchFamily="18" charset="0"/>
                          </a:rPr>
                        </m:ctrlPr>
                      </m:sSupPr>
                      <m:e>
                        <m:d>
                          <m:dPr>
                            <m:begChr m:val="|"/>
                            <m:endChr m:val="|"/>
                            <m:ctrlPr>
                              <a:rPr lang="en-US" altLang="zh-TW" sz="1200" i="1" dirty="0">
                                <a:latin typeface="Cambria Math" panose="02040503050406030204" pitchFamily="18" charset="0"/>
                              </a:rPr>
                            </m:ctrlPr>
                          </m:dPr>
                          <m:e>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𝑘</m:t>
                                </m:r>
                              </m:e>
                              <m:sub>
                                <m:r>
                                  <a:rPr lang="en-US" altLang="zh-TW" sz="1200" i="1" dirty="0">
                                    <a:latin typeface="Cambria Math" panose="02040503050406030204" pitchFamily="18" charset="0"/>
                                  </a:rPr>
                                  <m:t>𝑏</m:t>
                                </m:r>
                              </m:sub>
                            </m:sSub>
                            <m:d>
                              <m:dPr>
                                <m:ctrlPr>
                                  <a:rPr lang="en-US" altLang="zh-TW" sz="1200" i="1" dirty="0">
                                    <a:latin typeface="Cambria Math" panose="02040503050406030204" pitchFamily="18" charset="0"/>
                                  </a:rPr>
                                </m:ctrlPr>
                              </m:dPr>
                              <m:e>
                                <m:r>
                                  <a:rPr lang="en-US" altLang="zh-TW" sz="1200" i="1" dirty="0">
                                    <a:latin typeface="Cambria Math" panose="02040503050406030204" pitchFamily="18" charset="0"/>
                                  </a:rPr>
                                  <m:t>𝜔</m:t>
                                </m:r>
                              </m:e>
                            </m:d>
                          </m:e>
                        </m:d>
                      </m:e>
                      <m:sup>
                        <m:r>
                          <a:rPr lang="en-US" altLang="zh-TW" sz="1200" i="1" dirty="0">
                            <a:latin typeface="Cambria Math" panose="02040503050406030204" pitchFamily="18" charset="0"/>
                          </a:rPr>
                          <m:t>2</m:t>
                        </m:r>
                      </m:sup>
                    </m:sSup>
                    <m:d>
                      <m:dPr>
                        <m:begChr m:val="⟨"/>
                        <m:endChr m:val="⟩"/>
                        <m:ctrlPr>
                          <a:rPr lang="en-US" altLang="zh-TW" sz="1200" i="1" dirty="0">
                            <a:latin typeface="Cambria Math" panose="02040503050406030204" pitchFamily="18" charset="0"/>
                          </a:rPr>
                        </m:ctrlPr>
                      </m:dPr>
                      <m:e>
                        <m:r>
                          <a:rPr lang="zh-TW" altLang="en-US" sz="1200" dirty="0">
                            <a:latin typeface="Cambria Math" panose="02040503050406030204" pitchFamily="18" charset="0"/>
                          </a:rPr>
                          <m:t>ℏ</m:t>
                        </m:r>
                        <m:r>
                          <a:rPr lang="en-US" altLang="zh-TW" sz="1200" i="1" dirty="0">
                            <a:latin typeface="Cambria Math" panose="02040503050406030204" pitchFamily="18" charset="0"/>
                          </a:rPr>
                          <m:t>𝜔</m:t>
                        </m:r>
                        <m:d>
                          <m:dPr>
                            <m:ctrlPr>
                              <a:rPr lang="en-US" altLang="zh-TW" sz="1200" i="1" dirty="0">
                                <a:latin typeface="Cambria Math" panose="02040503050406030204" pitchFamily="18" charset="0"/>
                              </a:rPr>
                            </m:ctrlPr>
                          </m:dPr>
                          <m:e>
                            <m:sSub>
                              <m:sSubPr>
                                <m:ctrlPr>
                                  <a:rPr lang="en-US" altLang="zh-TW" sz="1200" i="1">
                                    <a:latin typeface="Cambria Math" panose="02040503050406030204" pitchFamily="18" charset="0"/>
                                  </a:rPr>
                                </m:ctrlPr>
                              </m:sSubPr>
                              <m:e>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𝑏</m:t>
                                    </m:r>
                                  </m:e>
                                </m:acc>
                              </m:e>
                              <m:sub>
                                <m:r>
                                  <a:rPr lang="en-US" altLang="zh-TW" sz="1200" i="1">
                                    <a:latin typeface="Cambria Math" panose="02040503050406030204" pitchFamily="18" charset="0"/>
                                  </a:rPr>
                                  <m:t>𝑖𝑛</m:t>
                                </m:r>
                              </m:sub>
                            </m:sSub>
                            <m:sSubSup>
                              <m:sSubSupPr>
                                <m:ctrlPr>
                                  <a:rPr lang="en-US" altLang="zh-TW" sz="1200" i="1">
                                    <a:latin typeface="Cambria Math" panose="02040503050406030204" pitchFamily="18" charset="0"/>
                                  </a:rPr>
                                </m:ctrlPr>
                              </m:sSubSupPr>
                              <m:e>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𝑏</m:t>
                                    </m:r>
                                  </m:e>
                                </m:acc>
                              </m:e>
                              <m:sub>
                                <m:r>
                                  <a:rPr lang="en-US" altLang="zh-TW" sz="1200" i="1">
                                    <a:latin typeface="Cambria Math" panose="02040503050406030204" pitchFamily="18" charset="0"/>
                                  </a:rPr>
                                  <m:t>𝑖𝑛</m:t>
                                </m:r>
                              </m:sub>
                              <m:sup>
                                <m:r>
                                  <a:rPr lang="en-US" altLang="zh-TW" sz="1200" i="1">
                                    <a:latin typeface="Cambria Math" panose="02040503050406030204" pitchFamily="18" charset="0"/>
                                  </a:rPr>
                                  <m:t>†</m:t>
                                </m:r>
                              </m:sup>
                            </m:sSubSup>
                            <m:r>
                              <a:rPr lang="en-US" altLang="zh-TW" sz="1200" i="1">
                                <a:latin typeface="Cambria Math" panose="02040503050406030204" pitchFamily="18" charset="0"/>
                              </a:rPr>
                              <m:t>+</m:t>
                            </m:r>
                            <m:f>
                              <m:fPr>
                                <m:ctrlPr>
                                  <a:rPr lang="en-US" altLang="zh-TW" sz="1200" i="1">
                                    <a:latin typeface="Cambria Math" panose="02040503050406030204" pitchFamily="18" charset="0"/>
                                  </a:rPr>
                                </m:ctrlPr>
                              </m:fPr>
                              <m:num>
                                <m:r>
                                  <a:rPr lang="en-US" altLang="zh-TW" sz="1200" i="1">
                                    <a:latin typeface="Cambria Math" panose="02040503050406030204" pitchFamily="18" charset="0"/>
                                  </a:rPr>
                                  <m:t>1</m:t>
                                </m:r>
                              </m:num>
                              <m:den>
                                <m:r>
                                  <a:rPr lang="en-US" altLang="zh-TW" sz="1200" i="1">
                                    <a:latin typeface="Cambria Math" panose="02040503050406030204" pitchFamily="18" charset="0"/>
                                  </a:rPr>
                                  <m:t>2</m:t>
                                </m:r>
                              </m:den>
                            </m:f>
                          </m:e>
                        </m:d>
                      </m:e>
                    </m:d>
                  </m:oMath>
                </a14:m>
                <a:r>
                  <a:rPr lang="en-US" altLang="zh-TW" sz="1200" dirty="0"/>
                  <a:t>+ </a:t>
                </a:r>
                <a14:m>
                  <m:oMath xmlns:m="http://schemas.openxmlformats.org/officeDocument/2006/math">
                    <m:sSup>
                      <m:sSupPr>
                        <m:ctrlPr>
                          <a:rPr lang="en-US" altLang="zh-TW" sz="1200" i="1" dirty="0">
                            <a:latin typeface="Cambria Math" panose="02040503050406030204" pitchFamily="18" charset="0"/>
                          </a:rPr>
                        </m:ctrlPr>
                      </m:sSupPr>
                      <m:e>
                        <m:d>
                          <m:dPr>
                            <m:begChr m:val="|"/>
                            <m:endChr m:val="|"/>
                            <m:ctrlPr>
                              <a:rPr lang="en-US" altLang="zh-TW" sz="1200" i="1" dirty="0">
                                <a:latin typeface="Cambria Math" panose="02040503050406030204" pitchFamily="18" charset="0"/>
                              </a:rPr>
                            </m:ctrlPr>
                          </m:dPr>
                          <m:e>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𝐽</m:t>
                                </m:r>
                              </m:e>
                              <m:sub>
                                <m:r>
                                  <a:rPr lang="en-US" altLang="zh-TW" sz="1200" i="1" dirty="0">
                                    <a:latin typeface="Cambria Math" panose="02040503050406030204" pitchFamily="18" charset="0"/>
                                  </a:rPr>
                                  <m:t>𝑐</m:t>
                                </m:r>
                              </m:sub>
                            </m:sSub>
                            <m:d>
                              <m:dPr>
                                <m:ctrlPr>
                                  <a:rPr lang="en-US" altLang="zh-TW" sz="1200" i="1" dirty="0">
                                    <a:latin typeface="Cambria Math" panose="02040503050406030204" pitchFamily="18" charset="0"/>
                                  </a:rPr>
                                </m:ctrlPr>
                              </m:dPr>
                              <m:e>
                                <m:r>
                                  <a:rPr lang="en-US" altLang="zh-TW" sz="1200" i="1" dirty="0">
                                    <a:latin typeface="Cambria Math" panose="02040503050406030204" pitchFamily="18" charset="0"/>
                                  </a:rPr>
                                  <m:t>𝜔</m:t>
                                </m:r>
                              </m:e>
                            </m:d>
                          </m:e>
                        </m:d>
                      </m:e>
                      <m:sup>
                        <m:r>
                          <a:rPr lang="en-US" altLang="zh-TW" sz="1200" i="1" dirty="0">
                            <a:latin typeface="Cambria Math" panose="02040503050406030204" pitchFamily="18" charset="0"/>
                          </a:rPr>
                          <m:t>2</m:t>
                        </m:r>
                      </m:sup>
                    </m:sSup>
                    <m:d>
                      <m:dPr>
                        <m:begChr m:val="⟨"/>
                        <m:endChr m:val="⟩"/>
                        <m:ctrlPr>
                          <a:rPr lang="en-US" altLang="zh-TW" sz="1200" i="1" dirty="0">
                            <a:latin typeface="Cambria Math" panose="02040503050406030204" pitchFamily="18" charset="0"/>
                          </a:rPr>
                        </m:ctrlPr>
                      </m:dPr>
                      <m:e>
                        <m:r>
                          <a:rPr lang="zh-TW" altLang="en-US" sz="1200" dirty="0">
                            <a:latin typeface="Cambria Math" panose="02040503050406030204" pitchFamily="18" charset="0"/>
                          </a:rPr>
                          <m:t>ℏ</m:t>
                        </m:r>
                        <m:r>
                          <a:rPr lang="en-US" altLang="zh-TW" sz="1200" i="1" dirty="0">
                            <a:latin typeface="Cambria Math" panose="02040503050406030204" pitchFamily="18" charset="0"/>
                          </a:rPr>
                          <m:t>𝜔</m:t>
                        </m:r>
                        <m:d>
                          <m:dPr>
                            <m:ctrlPr>
                              <a:rPr lang="en-US" altLang="zh-TW" sz="1200" i="1" dirty="0">
                                <a:latin typeface="Cambria Math" panose="02040503050406030204" pitchFamily="18" charset="0"/>
                              </a:rPr>
                            </m:ctrlPr>
                          </m:dPr>
                          <m:e>
                            <m:sSubSup>
                              <m:sSubSupPr>
                                <m:ctrlPr>
                                  <a:rPr lang="en-US" altLang="zh-TW" sz="1200" i="1">
                                    <a:latin typeface="Cambria Math" panose="02040503050406030204" pitchFamily="18" charset="0"/>
                                  </a:rPr>
                                </m:ctrlPr>
                              </m:sSubSupPr>
                              <m:e>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𝑐</m:t>
                                    </m:r>
                                  </m:e>
                                </m:acc>
                              </m:e>
                              <m:sub>
                                <m:r>
                                  <a:rPr lang="en-US" altLang="zh-TW" sz="1200" i="1">
                                    <a:latin typeface="Cambria Math" panose="02040503050406030204" pitchFamily="18" charset="0"/>
                                  </a:rPr>
                                  <m:t>𝑖𝑛</m:t>
                                </m:r>
                              </m:sub>
                              <m:sup>
                                <m:r>
                                  <a:rPr lang="en-US" altLang="zh-TW" sz="1200" i="1">
                                    <a:latin typeface="Cambria Math" panose="02040503050406030204" pitchFamily="18" charset="0"/>
                                  </a:rPr>
                                  <m:t>†</m:t>
                                </m:r>
                              </m:sup>
                            </m:sSubSup>
                            <m:sSub>
                              <m:sSubPr>
                                <m:ctrlPr>
                                  <a:rPr lang="en-US" altLang="zh-TW" sz="1200" i="1">
                                    <a:latin typeface="Cambria Math" panose="02040503050406030204" pitchFamily="18" charset="0"/>
                                  </a:rPr>
                                </m:ctrlPr>
                              </m:sSubPr>
                              <m:e>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𝑐</m:t>
                                    </m:r>
                                  </m:e>
                                </m:acc>
                              </m:e>
                              <m:sub>
                                <m:r>
                                  <a:rPr lang="en-US" altLang="zh-TW" sz="1200" i="1">
                                    <a:latin typeface="Cambria Math" panose="02040503050406030204" pitchFamily="18" charset="0"/>
                                  </a:rPr>
                                  <m:t>𝑖𝑛</m:t>
                                </m:r>
                              </m:sub>
                            </m:sSub>
                            <m:r>
                              <a:rPr lang="en-US" altLang="zh-TW" sz="1200" i="1">
                                <a:latin typeface="Cambria Math" panose="02040503050406030204" pitchFamily="18" charset="0"/>
                              </a:rPr>
                              <m:t>+</m:t>
                            </m:r>
                            <m:f>
                              <m:fPr>
                                <m:ctrlPr>
                                  <a:rPr lang="en-US" altLang="zh-TW" sz="1200" i="1">
                                    <a:latin typeface="Cambria Math" panose="02040503050406030204" pitchFamily="18" charset="0"/>
                                  </a:rPr>
                                </m:ctrlPr>
                              </m:fPr>
                              <m:num>
                                <m:r>
                                  <a:rPr lang="en-US" altLang="zh-TW" sz="1200" i="1">
                                    <a:latin typeface="Cambria Math" panose="02040503050406030204" pitchFamily="18" charset="0"/>
                                  </a:rPr>
                                  <m:t>1</m:t>
                                </m:r>
                              </m:num>
                              <m:den>
                                <m:r>
                                  <a:rPr lang="en-US" altLang="zh-TW" sz="1200" i="1">
                                    <a:latin typeface="Cambria Math" panose="02040503050406030204" pitchFamily="18" charset="0"/>
                                  </a:rPr>
                                  <m:t>2</m:t>
                                </m:r>
                              </m:den>
                            </m:f>
                          </m:e>
                        </m:d>
                      </m:e>
                    </m:d>
                    <m:r>
                      <a:rPr lang="en-US" altLang="zh-TW" sz="1200" i="1" dirty="0">
                        <a:latin typeface="Cambria Math" panose="02040503050406030204" pitchFamily="18" charset="0"/>
                      </a:rPr>
                      <m:t>+</m:t>
                    </m:r>
                    <m:sSup>
                      <m:sSupPr>
                        <m:ctrlPr>
                          <a:rPr lang="en-US" altLang="zh-TW" sz="1200" i="1" dirty="0">
                            <a:latin typeface="Cambria Math" panose="02040503050406030204" pitchFamily="18" charset="0"/>
                          </a:rPr>
                        </m:ctrlPr>
                      </m:sSupPr>
                      <m:e>
                        <m:d>
                          <m:dPr>
                            <m:begChr m:val="|"/>
                            <m:endChr m:val="|"/>
                            <m:ctrlPr>
                              <a:rPr lang="en-US" altLang="zh-TW" sz="1200" i="1" dirty="0">
                                <a:latin typeface="Cambria Math" panose="02040503050406030204" pitchFamily="18" charset="0"/>
                              </a:rPr>
                            </m:ctrlPr>
                          </m:dPr>
                          <m:e>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𝑘</m:t>
                                </m:r>
                              </m:e>
                              <m:sub>
                                <m:r>
                                  <a:rPr lang="en-US" altLang="zh-TW" sz="1200" i="1" dirty="0">
                                    <a:latin typeface="Cambria Math" panose="02040503050406030204" pitchFamily="18" charset="0"/>
                                  </a:rPr>
                                  <m:t>𝑐</m:t>
                                </m:r>
                              </m:sub>
                            </m:sSub>
                            <m:d>
                              <m:dPr>
                                <m:ctrlPr>
                                  <a:rPr lang="en-US" altLang="zh-TW" sz="1200" i="1" dirty="0">
                                    <a:latin typeface="Cambria Math" panose="02040503050406030204" pitchFamily="18" charset="0"/>
                                  </a:rPr>
                                </m:ctrlPr>
                              </m:dPr>
                              <m:e>
                                <m:r>
                                  <a:rPr lang="en-US" altLang="zh-TW" sz="1200" i="1" dirty="0">
                                    <a:latin typeface="Cambria Math" panose="02040503050406030204" pitchFamily="18" charset="0"/>
                                  </a:rPr>
                                  <m:t>𝜔</m:t>
                                </m:r>
                              </m:e>
                            </m:d>
                          </m:e>
                        </m:d>
                      </m:e>
                      <m:sup>
                        <m:r>
                          <a:rPr lang="en-US" altLang="zh-TW" sz="1200" i="1" dirty="0">
                            <a:latin typeface="Cambria Math" panose="02040503050406030204" pitchFamily="18" charset="0"/>
                          </a:rPr>
                          <m:t>2</m:t>
                        </m:r>
                      </m:sup>
                    </m:sSup>
                    <m:d>
                      <m:dPr>
                        <m:begChr m:val="⟨"/>
                        <m:endChr m:val="⟩"/>
                        <m:ctrlPr>
                          <a:rPr lang="en-US" altLang="zh-TW" sz="1200" i="1" dirty="0">
                            <a:latin typeface="Cambria Math" panose="02040503050406030204" pitchFamily="18" charset="0"/>
                          </a:rPr>
                        </m:ctrlPr>
                      </m:dPr>
                      <m:e>
                        <m:r>
                          <a:rPr lang="zh-TW" altLang="en-US" sz="1200" dirty="0">
                            <a:latin typeface="Cambria Math" panose="02040503050406030204" pitchFamily="18" charset="0"/>
                          </a:rPr>
                          <m:t>ℏ</m:t>
                        </m:r>
                        <m:r>
                          <a:rPr lang="en-US" altLang="zh-TW" sz="1200" i="1" dirty="0">
                            <a:latin typeface="Cambria Math" panose="02040503050406030204" pitchFamily="18" charset="0"/>
                          </a:rPr>
                          <m:t>𝜔</m:t>
                        </m:r>
                        <m:d>
                          <m:dPr>
                            <m:ctrlPr>
                              <a:rPr lang="en-US" altLang="zh-TW" sz="1200" i="1" dirty="0">
                                <a:latin typeface="Cambria Math" panose="02040503050406030204" pitchFamily="18" charset="0"/>
                              </a:rPr>
                            </m:ctrlPr>
                          </m:dPr>
                          <m:e>
                            <m:sSub>
                              <m:sSubPr>
                                <m:ctrlPr>
                                  <a:rPr lang="en-US" altLang="zh-TW" sz="1200" i="1">
                                    <a:latin typeface="Cambria Math" panose="02040503050406030204" pitchFamily="18" charset="0"/>
                                  </a:rPr>
                                </m:ctrlPr>
                              </m:sSubPr>
                              <m:e>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𝑐</m:t>
                                    </m:r>
                                  </m:e>
                                </m:acc>
                              </m:e>
                              <m:sub>
                                <m:r>
                                  <a:rPr lang="en-US" altLang="zh-TW" sz="1200" i="1">
                                    <a:latin typeface="Cambria Math" panose="02040503050406030204" pitchFamily="18" charset="0"/>
                                  </a:rPr>
                                  <m:t>𝑖𝑛</m:t>
                                </m:r>
                              </m:sub>
                            </m:sSub>
                            <m:sSubSup>
                              <m:sSubSupPr>
                                <m:ctrlPr>
                                  <a:rPr lang="en-US" altLang="zh-TW" sz="1200" i="1">
                                    <a:latin typeface="Cambria Math" panose="02040503050406030204" pitchFamily="18" charset="0"/>
                                  </a:rPr>
                                </m:ctrlPr>
                              </m:sSubSupPr>
                              <m:e>
                                <m:acc>
                                  <m:accPr>
                                    <m:chr m:val="̂"/>
                                    <m:ctrlPr>
                                      <a:rPr lang="en-US" altLang="zh-TW" sz="1200" i="1">
                                        <a:latin typeface="Cambria Math" panose="02040503050406030204" pitchFamily="18" charset="0"/>
                                      </a:rPr>
                                    </m:ctrlPr>
                                  </m:accPr>
                                  <m:e>
                                    <m:r>
                                      <a:rPr lang="en-US" altLang="zh-TW" sz="1200" i="1">
                                        <a:latin typeface="Cambria Math" panose="02040503050406030204" pitchFamily="18" charset="0"/>
                                      </a:rPr>
                                      <m:t>𝑐</m:t>
                                    </m:r>
                                  </m:e>
                                </m:acc>
                              </m:e>
                              <m:sub>
                                <m:r>
                                  <a:rPr lang="en-US" altLang="zh-TW" sz="1200" i="1">
                                    <a:latin typeface="Cambria Math" panose="02040503050406030204" pitchFamily="18" charset="0"/>
                                  </a:rPr>
                                  <m:t>𝑖𝑛</m:t>
                                </m:r>
                              </m:sub>
                              <m:sup>
                                <m:r>
                                  <a:rPr lang="en-US" altLang="zh-TW" sz="1200" i="1">
                                    <a:latin typeface="Cambria Math" panose="02040503050406030204" pitchFamily="18" charset="0"/>
                                  </a:rPr>
                                  <m:t>†</m:t>
                                </m:r>
                              </m:sup>
                            </m:sSubSup>
                            <m:r>
                              <a:rPr lang="en-US" altLang="zh-TW" sz="1200" i="1">
                                <a:latin typeface="Cambria Math" panose="02040503050406030204" pitchFamily="18" charset="0"/>
                              </a:rPr>
                              <m:t>+</m:t>
                            </m:r>
                            <m:f>
                              <m:fPr>
                                <m:ctrlPr>
                                  <a:rPr lang="en-US" altLang="zh-TW" sz="1200" i="1">
                                    <a:latin typeface="Cambria Math" panose="02040503050406030204" pitchFamily="18" charset="0"/>
                                  </a:rPr>
                                </m:ctrlPr>
                              </m:fPr>
                              <m:num>
                                <m:r>
                                  <a:rPr lang="en-US" altLang="zh-TW" sz="1200" i="1">
                                    <a:latin typeface="Cambria Math" panose="02040503050406030204" pitchFamily="18" charset="0"/>
                                  </a:rPr>
                                  <m:t>1</m:t>
                                </m:r>
                              </m:num>
                              <m:den>
                                <m:r>
                                  <a:rPr lang="en-US" altLang="zh-TW" sz="1200" i="1">
                                    <a:latin typeface="Cambria Math" panose="02040503050406030204" pitchFamily="18" charset="0"/>
                                  </a:rPr>
                                  <m:t>2</m:t>
                                </m:r>
                              </m:den>
                            </m:f>
                          </m:e>
                        </m:d>
                      </m:e>
                    </m:d>
                  </m:oMath>
                </a14:m>
                <a:endParaRPr lang="en-US" altLang="zh-TW" sz="1050" dirty="0"/>
              </a:p>
            </p:txBody>
          </p:sp>
        </mc:Choice>
        <mc:Fallback>
          <p:sp>
            <p:nvSpPr>
              <p:cNvPr id="6" name="矩形 5">
                <a:extLst>
                  <a:ext uri="{FF2B5EF4-FFF2-40B4-BE49-F238E27FC236}">
                    <a16:creationId xmlns:a16="http://schemas.microsoft.com/office/drawing/2014/main" id="{33E59FC0-EE86-4143-BE3F-A2BD0F8AA6A7}"/>
                  </a:ext>
                </a:extLst>
              </p:cNvPr>
              <p:cNvSpPr>
                <a:spLocks noRot="1" noChangeAspect="1" noMove="1" noResize="1" noEditPoints="1" noAdjustHandles="1" noChangeArrowheads="1" noChangeShapeType="1" noTextEdit="1"/>
              </p:cNvSpPr>
              <p:nvPr/>
            </p:nvSpPr>
            <p:spPr>
              <a:xfrm>
                <a:off x="7613" y="2175621"/>
                <a:ext cx="9205246" cy="732123"/>
              </a:xfrm>
              <a:prstGeom prst="rect">
                <a:avLst/>
              </a:prstGeom>
              <a:blipFill>
                <a:blip r:embed="rId3"/>
                <a:stretch>
                  <a:fillRect l="-3841" t="-90833" b="-133333"/>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7" name="矩形 6">
                <a:extLst>
                  <a:ext uri="{FF2B5EF4-FFF2-40B4-BE49-F238E27FC236}">
                    <a16:creationId xmlns:a16="http://schemas.microsoft.com/office/drawing/2014/main" id="{B149841B-39CA-45F6-88C0-1C9373AB0041}"/>
                  </a:ext>
                </a:extLst>
              </p:cNvPr>
              <p:cNvSpPr/>
              <p:nvPr/>
            </p:nvSpPr>
            <p:spPr>
              <a:xfrm>
                <a:off x="134916" y="3014159"/>
                <a:ext cx="8408327" cy="7611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350" i="1">
                              <a:latin typeface="Cambria Math" panose="02040503050406030204" pitchFamily="18" charset="0"/>
                            </a:rPr>
                          </m:ctrlPr>
                        </m:sSubPr>
                        <m:e>
                          <m:r>
                            <m:rPr>
                              <m:sty m:val="p"/>
                            </m:rPr>
                            <a:rPr lang="en-US" altLang="zh-TW" sz="1350">
                              <a:latin typeface="Cambria Math" panose="02040503050406030204" pitchFamily="18" charset="0"/>
                            </a:rPr>
                            <m:t>S</m:t>
                          </m:r>
                        </m:e>
                        <m:sub>
                          <m:r>
                            <m:rPr>
                              <m:sty m:val="p"/>
                            </m:rPr>
                            <a:rPr lang="en-US" altLang="zh-TW" sz="1350">
                              <a:latin typeface="Cambria Math" panose="02040503050406030204" pitchFamily="18" charset="0"/>
                            </a:rPr>
                            <m:t>f</m:t>
                          </m:r>
                        </m:sub>
                      </m:sSub>
                      <m:d>
                        <m:dPr>
                          <m:ctrlPr>
                            <a:rPr lang="en-US" altLang="zh-TW" sz="1350" i="1">
                              <a:latin typeface="Cambria Math" panose="02040503050406030204" pitchFamily="18" charset="0"/>
                            </a:rPr>
                          </m:ctrlPr>
                        </m:dPr>
                        <m:e>
                          <m:r>
                            <a:rPr lang="en-US" altLang="zh-TW" sz="1350" i="1">
                              <a:latin typeface="Cambria Math" panose="02040503050406030204" pitchFamily="18" charset="0"/>
                            </a:rPr>
                            <m:t>𝜔</m:t>
                          </m:r>
                        </m:e>
                      </m:d>
                      <m:r>
                        <a:rPr lang="en-US" altLang="zh-TW" sz="1350">
                          <a:latin typeface="Cambria Math" panose="02040503050406030204" pitchFamily="18" charset="0"/>
                        </a:rPr>
                        <m:t>=</m:t>
                      </m:r>
                      <m:r>
                        <a:rPr lang="zh-TW" altLang="en-US" sz="1350" dirty="0">
                          <a:latin typeface="Cambria Math" panose="02040503050406030204" pitchFamily="18" charset="0"/>
                        </a:rPr>
                        <m:t>ℏ</m:t>
                      </m:r>
                      <m:r>
                        <a:rPr lang="en-US" altLang="zh-TW" sz="1350" i="1" dirty="0">
                          <a:latin typeface="Cambria Math" panose="02040503050406030204" pitchFamily="18" charset="0"/>
                        </a:rPr>
                        <m:t>𝜔</m:t>
                      </m:r>
                      <m:d>
                        <m:dPr>
                          <m:ctrlPr>
                            <a:rPr lang="en-US" altLang="zh-TW" sz="1350" i="1" dirty="0">
                              <a:latin typeface="Cambria Math" panose="02040503050406030204" pitchFamily="18" charset="0"/>
                            </a:rPr>
                          </m:ctrlPr>
                        </m:dPr>
                        <m:e>
                          <m:sSub>
                            <m:sSubPr>
                              <m:ctrlPr>
                                <a:rPr lang="en-US" altLang="zh-TW" sz="1350" i="1">
                                  <a:latin typeface="Cambria Math" panose="02040503050406030204" pitchFamily="18" charset="0"/>
                                </a:rPr>
                              </m:ctrlPr>
                            </m:sSubPr>
                            <m:e>
                              <m:r>
                                <m:rPr>
                                  <m:sty m:val="p"/>
                                </m:rPr>
                                <a:rPr lang="en-US" altLang="zh-TW" sz="1350">
                                  <a:latin typeface="Cambria Math" panose="02040503050406030204" pitchFamily="18" charset="0"/>
                                </a:rPr>
                                <m:t>G</m:t>
                              </m:r>
                            </m:e>
                            <m:sub>
                              <m:r>
                                <m:rPr>
                                  <m:sty m:val="p"/>
                                </m:rPr>
                                <a:rPr lang="en-US" altLang="zh-TW" sz="1350">
                                  <a:latin typeface="Cambria Math" panose="02040503050406030204" pitchFamily="18" charset="0"/>
                                </a:rPr>
                                <m:t>sb</m:t>
                              </m:r>
                            </m:sub>
                          </m:sSub>
                          <m:d>
                            <m:dPr>
                              <m:ctrlPr>
                                <a:rPr lang="en-US" altLang="zh-TW" sz="1350" i="1" dirty="0">
                                  <a:latin typeface="Cambria Math" panose="02040503050406030204" pitchFamily="18" charset="0"/>
                                </a:rPr>
                              </m:ctrlPr>
                            </m:dPr>
                            <m:e>
                              <m:f>
                                <m:fPr>
                                  <m:ctrlPr>
                                    <a:rPr lang="en-US" altLang="zh-TW" sz="1350" i="1" dirty="0">
                                      <a:latin typeface="Cambria Math" panose="02040503050406030204" pitchFamily="18" charset="0"/>
                                    </a:rPr>
                                  </m:ctrlPr>
                                </m:fPr>
                                <m:num>
                                  <m:r>
                                    <a:rPr lang="en-US" altLang="zh-TW" sz="1350" i="1" dirty="0">
                                      <a:latin typeface="Cambria Math" panose="02040503050406030204" pitchFamily="18" charset="0"/>
                                    </a:rPr>
                                    <m:t>1</m:t>
                                  </m:r>
                                </m:num>
                                <m:den>
                                  <m:sSup>
                                    <m:sSupPr>
                                      <m:ctrlPr>
                                        <a:rPr lang="en-US" altLang="zh-TW" sz="1350" i="1" dirty="0">
                                          <a:latin typeface="Cambria Math" panose="02040503050406030204" pitchFamily="18" charset="0"/>
                                        </a:rPr>
                                      </m:ctrlPr>
                                    </m:sSupPr>
                                    <m:e>
                                      <m:r>
                                        <a:rPr lang="en-US" altLang="zh-TW" sz="1350" i="1" dirty="0">
                                          <a:latin typeface="Cambria Math" panose="02040503050406030204" pitchFamily="18" charset="0"/>
                                        </a:rPr>
                                        <m:t>𝑒</m:t>
                                      </m:r>
                                    </m:e>
                                    <m:sup>
                                      <m:d>
                                        <m:dPr>
                                          <m:ctrlPr>
                                            <a:rPr lang="en-US" altLang="zh-TW" sz="1350" i="1" dirty="0">
                                              <a:latin typeface="Cambria Math" panose="02040503050406030204" pitchFamily="18" charset="0"/>
                                            </a:rPr>
                                          </m:ctrlPr>
                                        </m:dPr>
                                        <m:e>
                                          <m:f>
                                            <m:fPr>
                                              <m:ctrlPr>
                                                <a:rPr lang="en-US" altLang="zh-TW" sz="1350" i="1" dirty="0">
                                                  <a:latin typeface="Cambria Math" panose="02040503050406030204" pitchFamily="18" charset="0"/>
                                                </a:rPr>
                                              </m:ctrlPr>
                                            </m:fPr>
                                            <m:num>
                                              <m:r>
                                                <a:rPr lang="zh-TW" altLang="en-US" sz="1350" dirty="0">
                                                  <a:latin typeface="Cambria Math" panose="02040503050406030204" pitchFamily="18" charset="0"/>
                                                </a:rPr>
                                                <m:t>ℏ</m:t>
                                              </m:r>
                                              <m:r>
                                                <a:rPr lang="en-US" altLang="zh-TW" sz="1350" i="1" dirty="0">
                                                  <a:latin typeface="Cambria Math" panose="02040503050406030204" pitchFamily="18" charset="0"/>
                                                </a:rPr>
                                                <m:t>𝜔</m:t>
                                              </m:r>
                                            </m:num>
                                            <m:den>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𝑘</m:t>
                                                  </m:r>
                                                </m:e>
                                                <m:sub>
                                                  <m:r>
                                                    <a:rPr lang="en-US" altLang="zh-TW" sz="1350" i="1" dirty="0">
                                                      <a:latin typeface="Cambria Math" panose="02040503050406030204" pitchFamily="18" charset="0"/>
                                                    </a:rPr>
                                                    <m:t>𝐵</m:t>
                                                  </m:r>
                                                </m:sub>
                                              </m:sSub>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𝑇</m:t>
                                                  </m:r>
                                                </m:e>
                                                <m:sub>
                                                  <m:r>
                                                    <a:rPr lang="en-US" altLang="zh-TW" sz="1350" i="1" dirty="0">
                                                      <a:latin typeface="Cambria Math" panose="02040503050406030204" pitchFamily="18" charset="0"/>
                                                    </a:rPr>
                                                    <m:t>𝑏</m:t>
                                                  </m:r>
                                                </m:sub>
                                              </m:sSub>
                                            </m:den>
                                          </m:f>
                                        </m:e>
                                      </m:d>
                                    </m:sup>
                                  </m:sSup>
                                  <m:r>
                                    <a:rPr lang="en-US" altLang="zh-TW" sz="1350" i="1" dirty="0">
                                      <a:latin typeface="Cambria Math" panose="02040503050406030204" pitchFamily="18" charset="0"/>
                                    </a:rPr>
                                    <m:t>−1</m:t>
                                  </m:r>
                                </m:den>
                              </m:f>
                              <m:r>
                                <a:rPr lang="en-US" altLang="zh-TW" sz="1350" i="1" dirty="0">
                                  <a:latin typeface="Cambria Math" panose="02040503050406030204" pitchFamily="18" charset="0"/>
                                </a:rPr>
                                <m:t>+</m:t>
                              </m:r>
                              <m:f>
                                <m:fPr>
                                  <m:ctrlPr>
                                    <a:rPr lang="en-US" altLang="zh-TW" sz="1350" i="1" dirty="0">
                                      <a:latin typeface="Cambria Math" panose="02040503050406030204" pitchFamily="18" charset="0"/>
                                    </a:rPr>
                                  </m:ctrlPr>
                                </m:fPr>
                                <m:num>
                                  <m:r>
                                    <a:rPr lang="en-US" altLang="zh-TW" sz="1350" i="1" dirty="0">
                                      <a:latin typeface="Cambria Math" panose="02040503050406030204" pitchFamily="18" charset="0"/>
                                    </a:rPr>
                                    <m:t>1</m:t>
                                  </m:r>
                                </m:num>
                                <m:den>
                                  <m:r>
                                    <a:rPr lang="en-US" altLang="zh-TW" sz="1350" i="1" dirty="0">
                                      <a:latin typeface="Cambria Math" panose="02040503050406030204" pitchFamily="18" charset="0"/>
                                    </a:rPr>
                                    <m:t>2</m:t>
                                  </m:r>
                                </m:den>
                              </m:f>
                            </m:e>
                          </m:d>
                          <m:r>
                            <a:rPr lang="en-US" altLang="zh-TW" sz="1350" i="1" dirty="0">
                              <a:latin typeface="Cambria Math" panose="02040503050406030204" pitchFamily="18" charset="0"/>
                            </a:rPr>
                            <m:t>+</m:t>
                          </m:r>
                          <m:sSub>
                            <m:sSubPr>
                              <m:ctrlPr>
                                <a:rPr lang="en-US" altLang="zh-TW" sz="1350" i="1">
                                  <a:latin typeface="Cambria Math" panose="02040503050406030204" pitchFamily="18" charset="0"/>
                                </a:rPr>
                              </m:ctrlPr>
                            </m:sSubPr>
                            <m:e>
                              <m:r>
                                <m:rPr>
                                  <m:sty m:val="p"/>
                                </m:rPr>
                                <a:rPr lang="en-US" altLang="zh-TW" sz="1350">
                                  <a:latin typeface="Cambria Math" panose="02040503050406030204" pitchFamily="18" charset="0"/>
                                </a:rPr>
                                <m:t>G</m:t>
                              </m:r>
                            </m:e>
                            <m:sub>
                              <m:r>
                                <m:rPr>
                                  <m:sty m:val="p"/>
                                </m:rPr>
                                <a:rPr lang="en-US" altLang="zh-TW" sz="1350">
                                  <a:latin typeface="Cambria Math" panose="02040503050406030204" pitchFamily="18" charset="0"/>
                                </a:rPr>
                                <m:t>ib</m:t>
                              </m:r>
                            </m:sub>
                          </m:sSub>
                          <m:d>
                            <m:dPr>
                              <m:ctrlPr>
                                <a:rPr lang="en-US" altLang="zh-TW" sz="1350" i="1" dirty="0">
                                  <a:latin typeface="Cambria Math" panose="02040503050406030204" pitchFamily="18" charset="0"/>
                                </a:rPr>
                              </m:ctrlPr>
                            </m:dPr>
                            <m:e>
                              <m:f>
                                <m:fPr>
                                  <m:ctrlPr>
                                    <a:rPr lang="en-US" altLang="zh-TW" sz="1350" i="1" dirty="0">
                                      <a:latin typeface="Cambria Math" panose="02040503050406030204" pitchFamily="18" charset="0"/>
                                    </a:rPr>
                                  </m:ctrlPr>
                                </m:fPr>
                                <m:num>
                                  <m:r>
                                    <a:rPr lang="en-US" altLang="zh-TW" sz="1350" i="1" dirty="0">
                                      <a:latin typeface="Cambria Math" panose="02040503050406030204" pitchFamily="18" charset="0"/>
                                    </a:rPr>
                                    <m:t>1</m:t>
                                  </m:r>
                                </m:num>
                                <m:den>
                                  <m:sSup>
                                    <m:sSupPr>
                                      <m:ctrlPr>
                                        <a:rPr lang="en-US" altLang="zh-TW" sz="1350" i="1" dirty="0">
                                          <a:latin typeface="Cambria Math" panose="02040503050406030204" pitchFamily="18" charset="0"/>
                                        </a:rPr>
                                      </m:ctrlPr>
                                    </m:sSupPr>
                                    <m:e>
                                      <m:r>
                                        <a:rPr lang="en-US" altLang="zh-TW" sz="1350" i="1" dirty="0">
                                          <a:latin typeface="Cambria Math" panose="02040503050406030204" pitchFamily="18" charset="0"/>
                                        </a:rPr>
                                        <m:t>𝑒</m:t>
                                      </m:r>
                                    </m:e>
                                    <m:sup>
                                      <m:d>
                                        <m:dPr>
                                          <m:ctrlPr>
                                            <a:rPr lang="en-US" altLang="zh-TW" sz="1350" i="1" dirty="0">
                                              <a:latin typeface="Cambria Math" panose="02040503050406030204" pitchFamily="18" charset="0"/>
                                            </a:rPr>
                                          </m:ctrlPr>
                                        </m:dPr>
                                        <m:e>
                                          <m:f>
                                            <m:fPr>
                                              <m:ctrlPr>
                                                <a:rPr lang="en-US" altLang="zh-TW" sz="1350" i="1" dirty="0">
                                                  <a:latin typeface="Cambria Math" panose="02040503050406030204" pitchFamily="18" charset="0"/>
                                                </a:rPr>
                                              </m:ctrlPr>
                                            </m:fPr>
                                            <m:num>
                                              <m:r>
                                                <a:rPr lang="zh-TW" altLang="en-US" sz="1350" dirty="0">
                                                  <a:latin typeface="Cambria Math" panose="02040503050406030204" pitchFamily="18" charset="0"/>
                                                </a:rPr>
                                                <m:t>ℏ</m:t>
                                              </m:r>
                                              <m:r>
                                                <a:rPr lang="en-US" altLang="zh-TW" sz="1350" i="1" dirty="0">
                                                  <a:latin typeface="Cambria Math" panose="02040503050406030204" pitchFamily="18" charset="0"/>
                                                </a:rPr>
                                                <m:t>𝜔</m:t>
                                              </m:r>
                                            </m:num>
                                            <m:den>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𝑘</m:t>
                                                  </m:r>
                                                </m:e>
                                                <m:sub>
                                                  <m:r>
                                                    <a:rPr lang="en-US" altLang="zh-TW" sz="1350" i="1" dirty="0">
                                                      <a:latin typeface="Cambria Math" panose="02040503050406030204" pitchFamily="18" charset="0"/>
                                                    </a:rPr>
                                                    <m:t>𝐵</m:t>
                                                  </m:r>
                                                </m:sub>
                                              </m:sSub>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𝑇</m:t>
                                                  </m:r>
                                                </m:e>
                                                <m:sub>
                                                  <m:r>
                                                    <a:rPr lang="en-US" altLang="zh-TW" sz="1350" i="1" dirty="0">
                                                      <a:latin typeface="Cambria Math" panose="02040503050406030204" pitchFamily="18" charset="0"/>
                                                    </a:rPr>
                                                    <m:t>𝑏</m:t>
                                                  </m:r>
                                                </m:sub>
                                              </m:sSub>
                                            </m:den>
                                          </m:f>
                                        </m:e>
                                      </m:d>
                                    </m:sup>
                                  </m:sSup>
                                  <m:r>
                                    <a:rPr lang="en-US" altLang="zh-TW" sz="1350" i="1" dirty="0">
                                      <a:latin typeface="Cambria Math" panose="02040503050406030204" pitchFamily="18" charset="0"/>
                                    </a:rPr>
                                    <m:t>−1</m:t>
                                  </m:r>
                                </m:den>
                              </m:f>
                              <m:r>
                                <a:rPr lang="en-US" altLang="zh-TW" sz="1350" i="1" dirty="0">
                                  <a:latin typeface="Cambria Math" panose="02040503050406030204" pitchFamily="18" charset="0"/>
                                </a:rPr>
                                <m:t>+</m:t>
                              </m:r>
                              <m:f>
                                <m:fPr>
                                  <m:ctrlPr>
                                    <a:rPr lang="en-US" altLang="zh-TW" sz="1350" i="1" dirty="0">
                                      <a:latin typeface="Cambria Math" panose="02040503050406030204" pitchFamily="18" charset="0"/>
                                    </a:rPr>
                                  </m:ctrlPr>
                                </m:fPr>
                                <m:num>
                                  <m:r>
                                    <a:rPr lang="en-US" altLang="zh-TW" sz="1350" i="1" dirty="0">
                                      <a:latin typeface="Cambria Math" panose="02040503050406030204" pitchFamily="18" charset="0"/>
                                    </a:rPr>
                                    <m:t>1</m:t>
                                  </m:r>
                                </m:num>
                                <m:den>
                                  <m:r>
                                    <a:rPr lang="en-US" altLang="zh-TW" sz="1350" i="1" dirty="0">
                                      <a:latin typeface="Cambria Math" panose="02040503050406030204" pitchFamily="18" charset="0"/>
                                    </a:rPr>
                                    <m:t>2</m:t>
                                  </m:r>
                                </m:den>
                              </m:f>
                            </m:e>
                          </m:d>
                          <m:r>
                            <a:rPr lang="en-US" altLang="zh-TW" sz="1350" i="1" dirty="0">
                              <a:latin typeface="Cambria Math" panose="02040503050406030204" pitchFamily="18" charset="0"/>
                            </a:rPr>
                            <m:t>+</m:t>
                          </m:r>
                          <m:sSub>
                            <m:sSubPr>
                              <m:ctrlPr>
                                <a:rPr lang="en-US" altLang="zh-TW" sz="1350" i="1">
                                  <a:latin typeface="Cambria Math" panose="02040503050406030204" pitchFamily="18" charset="0"/>
                                </a:rPr>
                              </m:ctrlPr>
                            </m:sSubPr>
                            <m:e>
                              <m:r>
                                <m:rPr>
                                  <m:sty m:val="p"/>
                                </m:rPr>
                                <a:rPr lang="en-US" altLang="zh-TW" sz="1350">
                                  <a:latin typeface="Cambria Math" panose="02040503050406030204" pitchFamily="18" charset="0"/>
                                </a:rPr>
                                <m:t>G</m:t>
                              </m:r>
                            </m:e>
                            <m:sub>
                              <m:r>
                                <m:rPr>
                                  <m:sty m:val="p"/>
                                </m:rPr>
                                <a:rPr lang="en-US" altLang="zh-TW" sz="1350">
                                  <a:latin typeface="Cambria Math" panose="02040503050406030204" pitchFamily="18" charset="0"/>
                                </a:rPr>
                                <m:t>s</m:t>
                              </m:r>
                              <m:r>
                                <a:rPr lang="en-US" altLang="zh-TW" sz="1350" i="1">
                                  <a:latin typeface="Cambria Math" panose="02040503050406030204" pitchFamily="18" charset="0"/>
                                </a:rPr>
                                <m:t>𝑐</m:t>
                              </m:r>
                            </m:sub>
                          </m:sSub>
                          <m:d>
                            <m:dPr>
                              <m:ctrlPr>
                                <a:rPr lang="en-US" altLang="zh-TW" sz="1350" i="1" dirty="0">
                                  <a:latin typeface="Cambria Math" panose="02040503050406030204" pitchFamily="18" charset="0"/>
                                </a:rPr>
                              </m:ctrlPr>
                            </m:dPr>
                            <m:e>
                              <m:f>
                                <m:fPr>
                                  <m:ctrlPr>
                                    <a:rPr lang="en-US" altLang="zh-TW" sz="1350" i="1" dirty="0">
                                      <a:latin typeface="Cambria Math" panose="02040503050406030204" pitchFamily="18" charset="0"/>
                                    </a:rPr>
                                  </m:ctrlPr>
                                </m:fPr>
                                <m:num>
                                  <m:r>
                                    <a:rPr lang="en-US" altLang="zh-TW" sz="1350" i="1" dirty="0">
                                      <a:latin typeface="Cambria Math" panose="02040503050406030204" pitchFamily="18" charset="0"/>
                                    </a:rPr>
                                    <m:t>1</m:t>
                                  </m:r>
                                </m:num>
                                <m:den>
                                  <m:sSup>
                                    <m:sSupPr>
                                      <m:ctrlPr>
                                        <a:rPr lang="en-US" altLang="zh-TW" sz="1350" i="1" dirty="0">
                                          <a:latin typeface="Cambria Math" panose="02040503050406030204" pitchFamily="18" charset="0"/>
                                        </a:rPr>
                                      </m:ctrlPr>
                                    </m:sSupPr>
                                    <m:e>
                                      <m:r>
                                        <a:rPr lang="en-US" altLang="zh-TW" sz="1350" i="1" dirty="0">
                                          <a:latin typeface="Cambria Math" panose="02040503050406030204" pitchFamily="18" charset="0"/>
                                        </a:rPr>
                                        <m:t>𝑒</m:t>
                                      </m:r>
                                    </m:e>
                                    <m:sup>
                                      <m:d>
                                        <m:dPr>
                                          <m:ctrlPr>
                                            <a:rPr lang="en-US" altLang="zh-TW" sz="1350" i="1" dirty="0">
                                              <a:latin typeface="Cambria Math" panose="02040503050406030204" pitchFamily="18" charset="0"/>
                                            </a:rPr>
                                          </m:ctrlPr>
                                        </m:dPr>
                                        <m:e>
                                          <m:f>
                                            <m:fPr>
                                              <m:ctrlPr>
                                                <a:rPr lang="en-US" altLang="zh-TW" sz="1350" i="1" dirty="0">
                                                  <a:latin typeface="Cambria Math" panose="02040503050406030204" pitchFamily="18" charset="0"/>
                                                </a:rPr>
                                              </m:ctrlPr>
                                            </m:fPr>
                                            <m:num>
                                              <m:r>
                                                <a:rPr lang="zh-TW" altLang="en-US" sz="1350" dirty="0">
                                                  <a:latin typeface="Cambria Math" panose="02040503050406030204" pitchFamily="18" charset="0"/>
                                                </a:rPr>
                                                <m:t>ℏ</m:t>
                                              </m:r>
                                              <m:r>
                                                <a:rPr lang="en-US" altLang="zh-TW" sz="1350" i="1" dirty="0">
                                                  <a:latin typeface="Cambria Math" panose="02040503050406030204" pitchFamily="18" charset="0"/>
                                                </a:rPr>
                                                <m:t>𝜔</m:t>
                                              </m:r>
                                            </m:num>
                                            <m:den>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𝑘</m:t>
                                                  </m:r>
                                                </m:e>
                                                <m:sub>
                                                  <m:r>
                                                    <a:rPr lang="en-US" altLang="zh-TW" sz="1350" i="1" dirty="0">
                                                      <a:latin typeface="Cambria Math" panose="02040503050406030204" pitchFamily="18" charset="0"/>
                                                    </a:rPr>
                                                    <m:t>𝐵</m:t>
                                                  </m:r>
                                                </m:sub>
                                              </m:sSub>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𝑇</m:t>
                                                  </m:r>
                                                </m:e>
                                                <m:sub>
                                                  <m:r>
                                                    <a:rPr lang="en-US" altLang="zh-TW" sz="1350" i="1" dirty="0">
                                                      <a:latin typeface="Cambria Math" panose="02040503050406030204" pitchFamily="18" charset="0"/>
                                                    </a:rPr>
                                                    <m:t>𝑐</m:t>
                                                  </m:r>
                                                </m:sub>
                                              </m:sSub>
                                            </m:den>
                                          </m:f>
                                        </m:e>
                                      </m:d>
                                    </m:sup>
                                  </m:sSup>
                                  <m:r>
                                    <a:rPr lang="en-US" altLang="zh-TW" sz="1350" i="1" dirty="0">
                                      <a:latin typeface="Cambria Math" panose="02040503050406030204" pitchFamily="18" charset="0"/>
                                    </a:rPr>
                                    <m:t>−1</m:t>
                                  </m:r>
                                </m:den>
                              </m:f>
                              <m:r>
                                <a:rPr lang="en-US" altLang="zh-TW" sz="1350" i="1" dirty="0">
                                  <a:latin typeface="Cambria Math" panose="02040503050406030204" pitchFamily="18" charset="0"/>
                                </a:rPr>
                                <m:t>+</m:t>
                              </m:r>
                              <m:f>
                                <m:fPr>
                                  <m:ctrlPr>
                                    <a:rPr lang="en-US" altLang="zh-TW" sz="1350" i="1" dirty="0">
                                      <a:latin typeface="Cambria Math" panose="02040503050406030204" pitchFamily="18" charset="0"/>
                                    </a:rPr>
                                  </m:ctrlPr>
                                </m:fPr>
                                <m:num>
                                  <m:r>
                                    <a:rPr lang="en-US" altLang="zh-TW" sz="1350" i="1" dirty="0">
                                      <a:latin typeface="Cambria Math" panose="02040503050406030204" pitchFamily="18" charset="0"/>
                                    </a:rPr>
                                    <m:t>1</m:t>
                                  </m:r>
                                </m:num>
                                <m:den>
                                  <m:r>
                                    <a:rPr lang="en-US" altLang="zh-TW" sz="1350" i="1" dirty="0">
                                      <a:latin typeface="Cambria Math" panose="02040503050406030204" pitchFamily="18" charset="0"/>
                                    </a:rPr>
                                    <m:t>2</m:t>
                                  </m:r>
                                </m:den>
                              </m:f>
                            </m:e>
                          </m:d>
                          <m:r>
                            <a:rPr lang="en-US" altLang="zh-TW" sz="1350" i="1" dirty="0">
                              <a:latin typeface="Cambria Math" panose="02040503050406030204" pitchFamily="18" charset="0"/>
                            </a:rPr>
                            <m:t>+</m:t>
                          </m:r>
                          <m:sSub>
                            <m:sSubPr>
                              <m:ctrlPr>
                                <a:rPr lang="en-US" altLang="zh-TW" sz="1350" i="1">
                                  <a:latin typeface="Cambria Math" panose="02040503050406030204" pitchFamily="18" charset="0"/>
                                </a:rPr>
                              </m:ctrlPr>
                            </m:sSubPr>
                            <m:e>
                              <m:r>
                                <m:rPr>
                                  <m:sty m:val="p"/>
                                </m:rPr>
                                <a:rPr lang="en-US" altLang="zh-TW" sz="1350">
                                  <a:latin typeface="Cambria Math" panose="02040503050406030204" pitchFamily="18" charset="0"/>
                                </a:rPr>
                                <m:t>G</m:t>
                              </m:r>
                            </m:e>
                            <m:sub>
                              <m:r>
                                <m:rPr>
                                  <m:sty m:val="p"/>
                                </m:rPr>
                                <a:rPr lang="en-US" altLang="zh-TW" sz="1350">
                                  <a:latin typeface="Cambria Math" panose="02040503050406030204" pitchFamily="18" charset="0"/>
                                </a:rPr>
                                <m:t>i</m:t>
                              </m:r>
                              <m:r>
                                <a:rPr lang="en-US" altLang="zh-TW" sz="1350" i="1">
                                  <a:latin typeface="Cambria Math" panose="02040503050406030204" pitchFamily="18" charset="0"/>
                                </a:rPr>
                                <m:t>𝑐</m:t>
                              </m:r>
                            </m:sub>
                          </m:sSub>
                          <m:d>
                            <m:dPr>
                              <m:ctrlPr>
                                <a:rPr lang="en-US" altLang="zh-TW" sz="1350" i="1" dirty="0">
                                  <a:latin typeface="Cambria Math" panose="02040503050406030204" pitchFamily="18" charset="0"/>
                                </a:rPr>
                              </m:ctrlPr>
                            </m:dPr>
                            <m:e>
                              <m:f>
                                <m:fPr>
                                  <m:ctrlPr>
                                    <a:rPr lang="en-US" altLang="zh-TW" sz="1350" i="1" dirty="0">
                                      <a:latin typeface="Cambria Math" panose="02040503050406030204" pitchFamily="18" charset="0"/>
                                    </a:rPr>
                                  </m:ctrlPr>
                                </m:fPr>
                                <m:num>
                                  <m:r>
                                    <a:rPr lang="en-US" altLang="zh-TW" sz="1350" i="1" dirty="0">
                                      <a:latin typeface="Cambria Math" panose="02040503050406030204" pitchFamily="18" charset="0"/>
                                    </a:rPr>
                                    <m:t>1</m:t>
                                  </m:r>
                                </m:num>
                                <m:den>
                                  <m:sSup>
                                    <m:sSupPr>
                                      <m:ctrlPr>
                                        <a:rPr lang="en-US" altLang="zh-TW" sz="1350" i="1" dirty="0">
                                          <a:latin typeface="Cambria Math" panose="02040503050406030204" pitchFamily="18" charset="0"/>
                                        </a:rPr>
                                      </m:ctrlPr>
                                    </m:sSupPr>
                                    <m:e>
                                      <m:r>
                                        <a:rPr lang="en-US" altLang="zh-TW" sz="1350" i="1" dirty="0">
                                          <a:latin typeface="Cambria Math" panose="02040503050406030204" pitchFamily="18" charset="0"/>
                                        </a:rPr>
                                        <m:t>𝑒</m:t>
                                      </m:r>
                                    </m:e>
                                    <m:sup>
                                      <m:d>
                                        <m:dPr>
                                          <m:ctrlPr>
                                            <a:rPr lang="en-US" altLang="zh-TW" sz="1350" i="1" dirty="0">
                                              <a:latin typeface="Cambria Math" panose="02040503050406030204" pitchFamily="18" charset="0"/>
                                            </a:rPr>
                                          </m:ctrlPr>
                                        </m:dPr>
                                        <m:e>
                                          <m:f>
                                            <m:fPr>
                                              <m:ctrlPr>
                                                <a:rPr lang="en-US" altLang="zh-TW" sz="1350" i="1" dirty="0">
                                                  <a:latin typeface="Cambria Math" panose="02040503050406030204" pitchFamily="18" charset="0"/>
                                                </a:rPr>
                                              </m:ctrlPr>
                                            </m:fPr>
                                            <m:num>
                                              <m:r>
                                                <a:rPr lang="zh-TW" altLang="en-US" sz="1350" dirty="0">
                                                  <a:latin typeface="Cambria Math" panose="02040503050406030204" pitchFamily="18" charset="0"/>
                                                </a:rPr>
                                                <m:t>ℏ</m:t>
                                              </m:r>
                                              <m:r>
                                                <a:rPr lang="en-US" altLang="zh-TW" sz="1350" i="1" dirty="0">
                                                  <a:latin typeface="Cambria Math" panose="02040503050406030204" pitchFamily="18" charset="0"/>
                                                </a:rPr>
                                                <m:t>𝜔</m:t>
                                              </m:r>
                                            </m:num>
                                            <m:den>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𝑘</m:t>
                                                  </m:r>
                                                </m:e>
                                                <m:sub>
                                                  <m:r>
                                                    <a:rPr lang="en-US" altLang="zh-TW" sz="1350" i="1" dirty="0">
                                                      <a:latin typeface="Cambria Math" panose="02040503050406030204" pitchFamily="18" charset="0"/>
                                                    </a:rPr>
                                                    <m:t>𝐵</m:t>
                                                  </m:r>
                                                </m:sub>
                                              </m:sSub>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𝑇</m:t>
                                                  </m:r>
                                                </m:e>
                                                <m:sub>
                                                  <m:r>
                                                    <a:rPr lang="en-US" altLang="zh-TW" sz="1350" i="1" dirty="0">
                                                      <a:latin typeface="Cambria Math" panose="02040503050406030204" pitchFamily="18" charset="0"/>
                                                    </a:rPr>
                                                    <m:t>𝑐</m:t>
                                                  </m:r>
                                                </m:sub>
                                              </m:sSub>
                                            </m:den>
                                          </m:f>
                                        </m:e>
                                      </m:d>
                                    </m:sup>
                                  </m:sSup>
                                  <m:r>
                                    <a:rPr lang="en-US" altLang="zh-TW" sz="1350" i="1" dirty="0">
                                      <a:latin typeface="Cambria Math" panose="02040503050406030204" pitchFamily="18" charset="0"/>
                                    </a:rPr>
                                    <m:t>−1</m:t>
                                  </m:r>
                                </m:den>
                              </m:f>
                              <m:r>
                                <a:rPr lang="en-US" altLang="zh-TW" sz="1350" i="1" dirty="0">
                                  <a:latin typeface="Cambria Math" panose="02040503050406030204" pitchFamily="18" charset="0"/>
                                </a:rPr>
                                <m:t>+</m:t>
                              </m:r>
                              <m:f>
                                <m:fPr>
                                  <m:ctrlPr>
                                    <a:rPr lang="en-US" altLang="zh-TW" sz="1350" i="1" dirty="0">
                                      <a:latin typeface="Cambria Math" panose="02040503050406030204" pitchFamily="18" charset="0"/>
                                    </a:rPr>
                                  </m:ctrlPr>
                                </m:fPr>
                                <m:num>
                                  <m:r>
                                    <a:rPr lang="en-US" altLang="zh-TW" sz="1350" i="1" dirty="0">
                                      <a:latin typeface="Cambria Math" panose="02040503050406030204" pitchFamily="18" charset="0"/>
                                    </a:rPr>
                                    <m:t>1</m:t>
                                  </m:r>
                                </m:num>
                                <m:den>
                                  <m:r>
                                    <a:rPr lang="en-US" altLang="zh-TW" sz="1350" i="1" dirty="0">
                                      <a:latin typeface="Cambria Math" panose="02040503050406030204" pitchFamily="18" charset="0"/>
                                    </a:rPr>
                                    <m:t>2</m:t>
                                  </m:r>
                                </m:den>
                              </m:f>
                            </m:e>
                          </m:d>
                        </m:e>
                      </m:d>
                    </m:oMath>
                  </m:oMathPara>
                </a14:m>
                <a:endParaRPr lang="zh-TW" altLang="en-US" sz="1350" dirty="0"/>
              </a:p>
            </p:txBody>
          </p:sp>
        </mc:Choice>
        <mc:Fallback>
          <p:sp>
            <p:nvSpPr>
              <p:cNvPr id="7" name="矩形 6">
                <a:extLst>
                  <a:ext uri="{FF2B5EF4-FFF2-40B4-BE49-F238E27FC236}">
                    <a16:creationId xmlns:a16="http://schemas.microsoft.com/office/drawing/2014/main" id="{B149841B-39CA-45F6-88C0-1C9373AB0041}"/>
                  </a:ext>
                </a:extLst>
              </p:cNvPr>
              <p:cNvSpPr>
                <a:spLocks noRot="1" noChangeAspect="1" noMove="1" noResize="1" noEditPoints="1" noAdjustHandles="1" noChangeArrowheads="1" noChangeShapeType="1" noTextEdit="1"/>
              </p:cNvSpPr>
              <p:nvPr/>
            </p:nvSpPr>
            <p:spPr>
              <a:xfrm>
                <a:off x="134916" y="3014159"/>
                <a:ext cx="8408327" cy="761170"/>
              </a:xfrm>
              <a:prstGeom prst="rect">
                <a:avLst/>
              </a:prstGeom>
              <a:blipFill>
                <a:blip r:embed="rId4"/>
                <a:stretch>
                  <a:fillRect/>
                </a:stretch>
              </a:blipFill>
            </p:spPr>
            <p:txBody>
              <a:bodyPr/>
              <a:lstStyle/>
              <a:p>
                <a:r>
                  <a:rPr lang="zh-TW" altLang="en-US">
                    <a:noFill/>
                  </a:rPr>
                  <a:t> </a:t>
                </a:r>
              </a:p>
            </p:txBody>
          </p:sp>
        </mc:Fallback>
      </mc:AlternateContent>
      <p:grpSp>
        <p:nvGrpSpPr>
          <p:cNvPr id="90" name="群組 89">
            <a:extLst>
              <a:ext uri="{FF2B5EF4-FFF2-40B4-BE49-F238E27FC236}">
                <a16:creationId xmlns:a16="http://schemas.microsoft.com/office/drawing/2014/main" id="{7A0DE7A2-3F09-46F6-8518-4F8A170343C9}"/>
              </a:ext>
            </a:extLst>
          </p:cNvPr>
          <p:cNvGrpSpPr/>
          <p:nvPr/>
        </p:nvGrpSpPr>
        <p:grpSpPr>
          <a:xfrm>
            <a:off x="98517" y="4144142"/>
            <a:ext cx="4720603" cy="1599950"/>
            <a:chOff x="314026" y="1012479"/>
            <a:chExt cx="6294137" cy="2133267"/>
          </a:xfrm>
        </p:grpSpPr>
        <p:sp>
          <p:nvSpPr>
            <p:cNvPr id="91" name="文字方塊 90">
              <a:extLst>
                <a:ext uri="{FF2B5EF4-FFF2-40B4-BE49-F238E27FC236}">
                  <a16:creationId xmlns:a16="http://schemas.microsoft.com/office/drawing/2014/main" id="{F8C4CCC9-200E-4F25-90E1-0B4BF36BE28C}"/>
                </a:ext>
              </a:extLst>
            </p:cNvPr>
            <p:cNvSpPr txBox="1"/>
            <p:nvPr/>
          </p:nvSpPr>
          <p:spPr>
            <a:xfrm>
              <a:off x="5320792" y="1938575"/>
              <a:ext cx="750604" cy="630941"/>
            </a:xfrm>
            <a:prstGeom prst="rect">
              <a:avLst/>
            </a:prstGeom>
            <a:solidFill>
              <a:schemeClr val="accent2">
                <a:lumMod val="40000"/>
                <a:lumOff val="60000"/>
              </a:schemeClr>
            </a:solidFill>
          </p:spPr>
          <p:txBody>
            <a:bodyPr wrap="square" rtlCol="0">
              <a:spAutoFit/>
            </a:bodyPr>
            <a:lstStyle/>
            <a:p>
              <a:pPr algn="ctr"/>
              <a:r>
                <a:rPr lang="en-US" altLang="zh-TW" sz="825" dirty="0"/>
                <a:t>Internal thermal bath</a:t>
              </a:r>
              <a:endParaRPr lang="zh-TW" altLang="en-US" sz="825" dirty="0"/>
            </a:p>
          </p:txBody>
        </p:sp>
        <p:grpSp>
          <p:nvGrpSpPr>
            <p:cNvPr id="92" name="群組 91">
              <a:extLst>
                <a:ext uri="{FF2B5EF4-FFF2-40B4-BE49-F238E27FC236}">
                  <a16:creationId xmlns:a16="http://schemas.microsoft.com/office/drawing/2014/main" id="{6F3AF11C-AC89-4B0A-8939-23566DE8C9E7}"/>
                </a:ext>
              </a:extLst>
            </p:cNvPr>
            <p:cNvGrpSpPr/>
            <p:nvPr/>
          </p:nvGrpSpPr>
          <p:grpSpPr>
            <a:xfrm>
              <a:off x="851674" y="1012479"/>
              <a:ext cx="5756489" cy="2133267"/>
              <a:chOff x="327891" y="879027"/>
              <a:chExt cx="5756489" cy="2133267"/>
            </a:xfrm>
          </p:grpSpPr>
          <p:grpSp>
            <p:nvGrpSpPr>
              <p:cNvPr id="94" name="群組 93">
                <a:extLst>
                  <a:ext uri="{FF2B5EF4-FFF2-40B4-BE49-F238E27FC236}">
                    <a16:creationId xmlns:a16="http://schemas.microsoft.com/office/drawing/2014/main" id="{7954BEDF-AC7A-4555-900B-2A27104FEA0F}"/>
                  </a:ext>
                </a:extLst>
              </p:cNvPr>
              <p:cNvGrpSpPr/>
              <p:nvPr/>
            </p:nvGrpSpPr>
            <p:grpSpPr>
              <a:xfrm>
                <a:off x="327891" y="879027"/>
                <a:ext cx="5756489" cy="2133267"/>
                <a:chOff x="327891" y="879027"/>
                <a:chExt cx="5756489" cy="2133267"/>
              </a:xfrm>
            </p:grpSpPr>
            <p:grpSp>
              <p:nvGrpSpPr>
                <p:cNvPr id="101" name="群組 100">
                  <a:extLst>
                    <a:ext uri="{FF2B5EF4-FFF2-40B4-BE49-F238E27FC236}">
                      <a16:creationId xmlns:a16="http://schemas.microsoft.com/office/drawing/2014/main" id="{E638CDB3-1CDF-4EE3-89EB-1AF2DE1E8B5A}"/>
                    </a:ext>
                  </a:extLst>
                </p:cNvPr>
                <p:cNvGrpSpPr/>
                <p:nvPr/>
              </p:nvGrpSpPr>
              <p:grpSpPr>
                <a:xfrm>
                  <a:off x="327891" y="879027"/>
                  <a:ext cx="4383058" cy="1787027"/>
                  <a:chOff x="327891" y="1128331"/>
                  <a:chExt cx="4383058" cy="1787027"/>
                </a:xfrm>
              </p:grpSpPr>
              <p:grpSp>
                <p:nvGrpSpPr>
                  <p:cNvPr id="105" name="群組 104">
                    <a:extLst>
                      <a:ext uri="{FF2B5EF4-FFF2-40B4-BE49-F238E27FC236}">
                        <a16:creationId xmlns:a16="http://schemas.microsoft.com/office/drawing/2014/main" id="{B4327ED1-BBC2-45FB-9B8C-418489CB732F}"/>
                      </a:ext>
                    </a:extLst>
                  </p:cNvPr>
                  <p:cNvGrpSpPr/>
                  <p:nvPr/>
                </p:nvGrpSpPr>
                <p:grpSpPr>
                  <a:xfrm>
                    <a:off x="839250" y="1128331"/>
                    <a:ext cx="3766885" cy="1787027"/>
                    <a:chOff x="598264" y="1569366"/>
                    <a:chExt cx="3766885" cy="1787027"/>
                  </a:xfrm>
                </p:grpSpPr>
                <p:cxnSp>
                  <p:nvCxnSpPr>
                    <p:cNvPr id="139" name="直線接點 138">
                      <a:extLst>
                        <a:ext uri="{FF2B5EF4-FFF2-40B4-BE49-F238E27FC236}">
                          <a16:creationId xmlns:a16="http://schemas.microsoft.com/office/drawing/2014/main" id="{E9ABCECF-BD65-4DE4-AC99-B154663DF8F0}"/>
                        </a:ext>
                      </a:extLst>
                    </p:cNvPr>
                    <p:cNvCxnSpPr>
                      <a:cxnSpLocks/>
                    </p:cNvCxnSpPr>
                    <p:nvPr/>
                  </p:nvCxnSpPr>
                  <p:spPr>
                    <a:xfrm>
                      <a:off x="3285883" y="2425167"/>
                      <a:ext cx="0" cy="281197"/>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0" name="直線接點 139">
                      <a:extLst>
                        <a:ext uri="{FF2B5EF4-FFF2-40B4-BE49-F238E27FC236}">
                          <a16:creationId xmlns:a16="http://schemas.microsoft.com/office/drawing/2014/main" id="{9923BDAF-CD56-4559-B7E9-38551094B4C5}"/>
                        </a:ext>
                      </a:extLst>
                    </p:cNvPr>
                    <p:cNvCxnSpPr>
                      <a:cxnSpLocks/>
                    </p:cNvCxnSpPr>
                    <p:nvPr/>
                  </p:nvCxnSpPr>
                  <p:spPr>
                    <a:xfrm>
                      <a:off x="3285883" y="2727099"/>
                      <a:ext cx="0" cy="281197"/>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1" name="直線接點 140">
                      <a:extLst>
                        <a:ext uri="{FF2B5EF4-FFF2-40B4-BE49-F238E27FC236}">
                          <a16:creationId xmlns:a16="http://schemas.microsoft.com/office/drawing/2014/main" id="{16291A19-6CA0-498A-8EF2-9B0D4C6913E8}"/>
                        </a:ext>
                      </a:extLst>
                    </p:cNvPr>
                    <p:cNvCxnSpPr>
                      <a:cxnSpLocks/>
                    </p:cNvCxnSpPr>
                    <p:nvPr/>
                  </p:nvCxnSpPr>
                  <p:spPr>
                    <a:xfrm flipH="1">
                      <a:off x="3142565" y="2630797"/>
                      <a:ext cx="299835" cy="1532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接點 141">
                      <a:extLst>
                        <a:ext uri="{FF2B5EF4-FFF2-40B4-BE49-F238E27FC236}">
                          <a16:creationId xmlns:a16="http://schemas.microsoft.com/office/drawing/2014/main" id="{09334AB7-B50D-4309-B2B8-4FBB66358647}"/>
                        </a:ext>
                      </a:extLst>
                    </p:cNvPr>
                    <p:cNvCxnSpPr>
                      <a:cxnSpLocks/>
                    </p:cNvCxnSpPr>
                    <p:nvPr/>
                  </p:nvCxnSpPr>
                  <p:spPr>
                    <a:xfrm>
                      <a:off x="3138024" y="2646496"/>
                      <a:ext cx="285639" cy="1241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接點 142">
                      <a:extLst>
                        <a:ext uri="{FF2B5EF4-FFF2-40B4-BE49-F238E27FC236}">
                          <a16:creationId xmlns:a16="http://schemas.microsoft.com/office/drawing/2014/main" id="{6170602C-2EDA-4A60-A7C6-24EB7F7956D7}"/>
                        </a:ext>
                      </a:extLst>
                    </p:cNvPr>
                    <p:cNvCxnSpPr>
                      <a:cxnSpLocks/>
                    </p:cNvCxnSpPr>
                    <p:nvPr/>
                  </p:nvCxnSpPr>
                  <p:spPr>
                    <a:xfrm flipH="1">
                      <a:off x="3284031" y="3005856"/>
                      <a:ext cx="4744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接點 143">
                      <a:extLst>
                        <a:ext uri="{FF2B5EF4-FFF2-40B4-BE49-F238E27FC236}">
                          <a16:creationId xmlns:a16="http://schemas.microsoft.com/office/drawing/2014/main" id="{376DB306-0E1C-433F-B6E6-40DE737CB3AC}"/>
                        </a:ext>
                      </a:extLst>
                    </p:cNvPr>
                    <p:cNvCxnSpPr>
                      <a:cxnSpLocks/>
                    </p:cNvCxnSpPr>
                    <p:nvPr/>
                  </p:nvCxnSpPr>
                  <p:spPr>
                    <a:xfrm>
                      <a:off x="3514829" y="2161408"/>
                      <a:ext cx="0" cy="2653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接點 144">
                      <a:extLst>
                        <a:ext uri="{FF2B5EF4-FFF2-40B4-BE49-F238E27FC236}">
                          <a16:creationId xmlns:a16="http://schemas.microsoft.com/office/drawing/2014/main" id="{247057CD-9F1D-4059-9EFD-7A1AD2E23286}"/>
                        </a:ext>
                      </a:extLst>
                    </p:cNvPr>
                    <p:cNvCxnSpPr>
                      <a:cxnSpLocks/>
                    </p:cNvCxnSpPr>
                    <p:nvPr/>
                  </p:nvCxnSpPr>
                  <p:spPr>
                    <a:xfrm>
                      <a:off x="3507054" y="3002574"/>
                      <a:ext cx="1609" cy="3538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接點 145">
                      <a:extLst>
                        <a:ext uri="{FF2B5EF4-FFF2-40B4-BE49-F238E27FC236}">
                          <a16:creationId xmlns:a16="http://schemas.microsoft.com/office/drawing/2014/main" id="{B3246200-7843-455C-A6D5-4F28216F661E}"/>
                        </a:ext>
                      </a:extLst>
                    </p:cNvPr>
                    <p:cNvCxnSpPr>
                      <a:cxnSpLocks/>
                    </p:cNvCxnSpPr>
                    <p:nvPr/>
                  </p:nvCxnSpPr>
                  <p:spPr>
                    <a:xfrm flipH="1">
                      <a:off x="3280844" y="2430223"/>
                      <a:ext cx="4723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直線接點 146">
                      <a:extLst>
                        <a:ext uri="{FF2B5EF4-FFF2-40B4-BE49-F238E27FC236}">
                          <a16:creationId xmlns:a16="http://schemas.microsoft.com/office/drawing/2014/main" id="{F4DF765B-4475-4DD5-8469-B9E6EFF20082}"/>
                        </a:ext>
                      </a:extLst>
                    </p:cNvPr>
                    <p:cNvCxnSpPr>
                      <a:cxnSpLocks/>
                    </p:cNvCxnSpPr>
                    <p:nvPr/>
                  </p:nvCxnSpPr>
                  <p:spPr>
                    <a:xfrm>
                      <a:off x="1859101" y="2170492"/>
                      <a:ext cx="2506048" cy="0"/>
                    </a:xfrm>
                    <a:prstGeom prst="line">
                      <a:avLst/>
                    </a:prstGeom>
                    <a:ln w="28575"/>
                  </p:spPr>
                  <p:style>
                    <a:lnRef idx="2">
                      <a:schemeClr val="dk1"/>
                    </a:lnRef>
                    <a:fillRef idx="1">
                      <a:schemeClr val="lt1"/>
                    </a:fillRef>
                    <a:effectRef idx="0">
                      <a:schemeClr val="dk1"/>
                    </a:effectRef>
                    <a:fontRef idx="minor">
                      <a:schemeClr val="dk1"/>
                    </a:fontRef>
                  </p:style>
                </p:cxnSp>
                <mc:AlternateContent xmlns:mc="http://schemas.openxmlformats.org/markup-compatibility/2006">
                  <mc:Choice xmlns:a14="http://schemas.microsoft.com/office/drawing/2010/main" Requires="a14">
                    <p:sp>
                      <p:nvSpPr>
                        <p:cNvPr id="148" name="文字方塊 147">
                          <a:extLst>
                            <a:ext uri="{FF2B5EF4-FFF2-40B4-BE49-F238E27FC236}">
                              <a16:creationId xmlns:a16="http://schemas.microsoft.com/office/drawing/2014/main" id="{29D957B7-A3E9-43E2-A741-B47A738D7132}"/>
                            </a:ext>
                          </a:extLst>
                        </p:cNvPr>
                        <p:cNvSpPr txBox="1"/>
                        <p:nvPr/>
                      </p:nvSpPr>
                      <p:spPr>
                        <a:xfrm>
                          <a:off x="2892658" y="2216519"/>
                          <a:ext cx="446773" cy="353601"/>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𝐿</m:t>
                                    </m:r>
                                  </m:e>
                                  <m:sub>
                                    <m:r>
                                      <a:rPr lang="en-US" altLang="zh-TW" sz="1050" i="1">
                                        <a:latin typeface="Cambria Math" panose="02040503050406030204" pitchFamily="18" charset="0"/>
                                      </a:rPr>
                                      <m:t>𝐽</m:t>
                                    </m:r>
                                  </m:sub>
                                </m:sSub>
                              </m:oMath>
                            </m:oMathPara>
                          </a14:m>
                          <a:endParaRPr lang="zh-TW" altLang="en-US" sz="1350" dirty="0"/>
                        </a:p>
                      </p:txBody>
                    </p:sp>
                  </mc:Choice>
                  <mc:Fallback>
                    <p:sp>
                      <p:nvSpPr>
                        <p:cNvPr id="148" name="文字方塊 147">
                          <a:extLst>
                            <a:ext uri="{FF2B5EF4-FFF2-40B4-BE49-F238E27FC236}">
                              <a16:creationId xmlns:a16="http://schemas.microsoft.com/office/drawing/2014/main" id="{29D957B7-A3E9-43E2-A741-B47A738D7132}"/>
                            </a:ext>
                          </a:extLst>
                        </p:cNvPr>
                        <p:cNvSpPr txBox="1">
                          <a:spLocks noRot="1" noChangeAspect="1" noMove="1" noResize="1" noEditPoints="1" noAdjustHandles="1" noChangeArrowheads="1" noChangeShapeType="1" noTextEdit="1"/>
                        </p:cNvSpPr>
                        <p:nvPr/>
                      </p:nvSpPr>
                      <p:spPr>
                        <a:xfrm>
                          <a:off x="2892658" y="2216519"/>
                          <a:ext cx="446773" cy="353601"/>
                        </a:xfrm>
                        <a:prstGeom prst="rect">
                          <a:avLst/>
                        </a:prstGeom>
                        <a:blipFill>
                          <a:blip r:embed="rId5"/>
                          <a:stretch>
                            <a:fillRect/>
                          </a:stretch>
                        </a:blipFill>
                        <a:ln w="28575">
                          <a:noFill/>
                        </a:ln>
                      </p:spPr>
                      <p:txBody>
                        <a:bodyPr/>
                        <a:lstStyle/>
                        <a:p>
                          <a:r>
                            <a:rPr lang="zh-TW" altLang="en-US">
                              <a:noFill/>
                            </a:rPr>
                            <a:t> </a:t>
                          </a:r>
                        </a:p>
                      </p:txBody>
                    </p:sp>
                  </mc:Fallback>
                </mc:AlternateContent>
                <p:grpSp>
                  <p:nvGrpSpPr>
                    <p:cNvPr id="149" name="群組 148">
                      <a:extLst>
                        <a:ext uri="{FF2B5EF4-FFF2-40B4-BE49-F238E27FC236}">
                          <a16:creationId xmlns:a16="http://schemas.microsoft.com/office/drawing/2014/main" id="{7E2FF2D4-AF63-4D0D-BEE8-A5D8E407052C}"/>
                        </a:ext>
                      </a:extLst>
                    </p:cNvPr>
                    <p:cNvGrpSpPr/>
                    <p:nvPr/>
                  </p:nvGrpSpPr>
                  <p:grpSpPr>
                    <a:xfrm>
                      <a:off x="655782" y="1983447"/>
                      <a:ext cx="1257007" cy="333412"/>
                      <a:chOff x="9120055" y="2692065"/>
                      <a:chExt cx="1424754" cy="546911"/>
                    </a:xfrm>
                  </p:grpSpPr>
                  <p:sp>
                    <p:nvSpPr>
                      <p:cNvPr id="168" name="橢圓 167">
                        <a:extLst>
                          <a:ext uri="{FF2B5EF4-FFF2-40B4-BE49-F238E27FC236}">
                            <a16:creationId xmlns:a16="http://schemas.microsoft.com/office/drawing/2014/main" id="{6FF39D8F-4504-4179-B350-4370F203063D}"/>
                          </a:ext>
                        </a:extLst>
                      </p:cNvPr>
                      <p:cNvSpPr/>
                      <p:nvPr/>
                    </p:nvSpPr>
                    <p:spPr>
                      <a:xfrm>
                        <a:off x="9120055" y="2704589"/>
                        <a:ext cx="194627" cy="53438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169" name="直線接點 168">
                        <a:extLst>
                          <a:ext uri="{FF2B5EF4-FFF2-40B4-BE49-F238E27FC236}">
                            <a16:creationId xmlns:a16="http://schemas.microsoft.com/office/drawing/2014/main" id="{BD1940D4-5E20-4FEA-9639-056BDBCE1F1E}"/>
                          </a:ext>
                        </a:extLst>
                      </p:cNvPr>
                      <p:cNvCxnSpPr>
                        <a:stCxn id="168" idx="4"/>
                        <a:endCxn id="171" idx="4"/>
                      </p:cNvCxnSpPr>
                      <p:nvPr/>
                    </p:nvCxnSpPr>
                    <p:spPr>
                      <a:xfrm>
                        <a:off x="9217369" y="3238976"/>
                        <a:ext cx="12466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70" name="直線接點 169">
                        <a:extLst>
                          <a:ext uri="{FF2B5EF4-FFF2-40B4-BE49-F238E27FC236}">
                            <a16:creationId xmlns:a16="http://schemas.microsoft.com/office/drawing/2014/main" id="{6E449191-7250-4CD6-949B-B93A8577E6A5}"/>
                          </a:ext>
                        </a:extLst>
                      </p:cNvPr>
                      <p:cNvCxnSpPr>
                        <a:stCxn id="168" idx="0"/>
                        <a:endCxn id="171" idx="0"/>
                      </p:cNvCxnSpPr>
                      <p:nvPr/>
                    </p:nvCxnSpPr>
                    <p:spPr>
                      <a:xfrm flipV="1">
                        <a:off x="9217369" y="2692065"/>
                        <a:ext cx="1246600" cy="12524"/>
                      </a:xfrm>
                      <a:prstGeom prst="line">
                        <a:avLst/>
                      </a:prstGeom>
                      <a:ln w="28575"/>
                    </p:spPr>
                    <p:style>
                      <a:lnRef idx="1">
                        <a:schemeClr val="dk1"/>
                      </a:lnRef>
                      <a:fillRef idx="0">
                        <a:schemeClr val="dk1"/>
                      </a:fillRef>
                      <a:effectRef idx="0">
                        <a:schemeClr val="dk1"/>
                      </a:effectRef>
                      <a:fontRef idx="minor">
                        <a:schemeClr val="tx1"/>
                      </a:fontRef>
                    </p:style>
                  </p:cxnSp>
                  <p:sp>
                    <p:nvSpPr>
                      <p:cNvPr id="171" name="橢圓 170">
                        <a:extLst>
                          <a:ext uri="{FF2B5EF4-FFF2-40B4-BE49-F238E27FC236}">
                            <a16:creationId xmlns:a16="http://schemas.microsoft.com/office/drawing/2014/main" id="{8308704D-3D03-444C-8B52-3119A20EAE93}"/>
                          </a:ext>
                        </a:extLst>
                      </p:cNvPr>
                      <p:cNvSpPr/>
                      <p:nvPr/>
                    </p:nvSpPr>
                    <p:spPr>
                      <a:xfrm>
                        <a:off x="10383129" y="2692065"/>
                        <a:ext cx="161680" cy="54691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p:cxnSp>
                  <p:nvCxnSpPr>
                    <p:cNvPr id="150" name="直線接點 149">
                      <a:extLst>
                        <a:ext uri="{FF2B5EF4-FFF2-40B4-BE49-F238E27FC236}">
                          <a16:creationId xmlns:a16="http://schemas.microsoft.com/office/drawing/2014/main" id="{F2E9B6DF-ED04-45B8-9E04-AB8139F75E7D}"/>
                        </a:ext>
                      </a:extLst>
                    </p:cNvPr>
                    <p:cNvCxnSpPr>
                      <a:cxnSpLocks/>
                    </p:cNvCxnSpPr>
                    <p:nvPr/>
                  </p:nvCxnSpPr>
                  <p:spPr>
                    <a:xfrm>
                      <a:off x="1668306" y="3356393"/>
                      <a:ext cx="1847829" cy="0"/>
                    </a:xfrm>
                    <a:prstGeom prst="line">
                      <a:avLst/>
                    </a:prstGeom>
                    <a:ln w="28575"/>
                  </p:spPr>
                  <p:style>
                    <a:lnRef idx="2">
                      <a:schemeClr val="dk1"/>
                    </a:lnRef>
                    <a:fillRef idx="1">
                      <a:schemeClr val="lt1"/>
                    </a:fillRef>
                    <a:effectRef idx="0">
                      <a:schemeClr val="dk1"/>
                    </a:effectRef>
                    <a:fontRef idx="minor">
                      <a:schemeClr val="dk1"/>
                    </a:fontRef>
                  </p:style>
                </p:cxnSp>
                <p:grpSp>
                  <p:nvGrpSpPr>
                    <p:cNvPr id="151" name="群組 150">
                      <a:extLst>
                        <a:ext uri="{FF2B5EF4-FFF2-40B4-BE49-F238E27FC236}">
                          <a16:creationId xmlns:a16="http://schemas.microsoft.com/office/drawing/2014/main" id="{B16CCDB9-83F8-46F1-BFCF-25CB5F1C2E09}"/>
                        </a:ext>
                      </a:extLst>
                    </p:cNvPr>
                    <p:cNvGrpSpPr/>
                    <p:nvPr/>
                  </p:nvGrpSpPr>
                  <p:grpSpPr>
                    <a:xfrm>
                      <a:off x="2702283" y="2712202"/>
                      <a:ext cx="297963" cy="90845"/>
                      <a:chOff x="4967926" y="2737404"/>
                      <a:chExt cx="876693" cy="247916"/>
                    </a:xfrm>
                  </p:grpSpPr>
                  <p:sp>
                    <p:nvSpPr>
                      <p:cNvPr id="166" name="矩形 165">
                        <a:extLst>
                          <a:ext uri="{FF2B5EF4-FFF2-40B4-BE49-F238E27FC236}">
                            <a16:creationId xmlns:a16="http://schemas.microsoft.com/office/drawing/2014/main" id="{242F4D38-3ACE-4BC9-90CD-6AA516E8E336}"/>
                          </a:ext>
                        </a:extLst>
                      </p:cNvPr>
                      <p:cNvSpPr/>
                      <p:nvPr/>
                    </p:nvSpPr>
                    <p:spPr>
                      <a:xfrm>
                        <a:off x="4967926" y="2939601"/>
                        <a:ext cx="876693" cy="45719"/>
                      </a:xfrm>
                      <a:prstGeom prst="rect">
                        <a:avLst/>
                      </a:prstGeom>
                      <a:solidFill>
                        <a:schemeClr val="tx1"/>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1350"/>
                      </a:p>
                    </p:txBody>
                  </p:sp>
                  <p:sp>
                    <p:nvSpPr>
                      <p:cNvPr id="167" name="矩形 166">
                        <a:extLst>
                          <a:ext uri="{FF2B5EF4-FFF2-40B4-BE49-F238E27FC236}">
                            <a16:creationId xmlns:a16="http://schemas.microsoft.com/office/drawing/2014/main" id="{05222F39-D590-4168-9C35-007B5981CD4D}"/>
                          </a:ext>
                        </a:extLst>
                      </p:cNvPr>
                      <p:cNvSpPr/>
                      <p:nvPr/>
                    </p:nvSpPr>
                    <p:spPr>
                      <a:xfrm>
                        <a:off x="4967926" y="2737404"/>
                        <a:ext cx="876693" cy="45719"/>
                      </a:xfrm>
                      <a:prstGeom prst="rect">
                        <a:avLst/>
                      </a:prstGeom>
                      <a:solidFill>
                        <a:schemeClr val="tx1"/>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1350"/>
                      </a:p>
                    </p:txBody>
                  </p:sp>
                </p:grpSp>
                <p:grpSp>
                  <p:nvGrpSpPr>
                    <p:cNvPr id="152" name="群組 151">
                      <a:extLst>
                        <a:ext uri="{FF2B5EF4-FFF2-40B4-BE49-F238E27FC236}">
                          <a16:creationId xmlns:a16="http://schemas.microsoft.com/office/drawing/2014/main" id="{8D425658-233F-414C-8BA1-7B42711F3457}"/>
                        </a:ext>
                      </a:extLst>
                    </p:cNvPr>
                    <p:cNvGrpSpPr/>
                    <p:nvPr/>
                  </p:nvGrpSpPr>
                  <p:grpSpPr>
                    <a:xfrm>
                      <a:off x="3640591" y="2420491"/>
                      <a:ext cx="221143" cy="583223"/>
                      <a:chOff x="4967926" y="1710486"/>
                      <a:chExt cx="876693" cy="2144537"/>
                    </a:xfrm>
                  </p:grpSpPr>
                  <p:cxnSp>
                    <p:nvCxnSpPr>
                      <p:cNvPr id="161" name="直線接點 160">
                        <a:extLst>
                          <a:ext uri="{FF2B5EF4-FFF2-40B4-BE49-F238E27FC236}">
                            <a16:creationId xmlns:a16="http://schemas.microsoft.com/office/drawing/2014/main" id="{EC4D4D90-DB60-4D93-A0A6-02C22B67B971}"/>
                          </a:ext>
                        </a:extLst>
                      </p:cNvPr>
                      <p:cNvCxnSpPr>
                        <a:cxnSpLocks/>
                      </p:cNvCxnSpPr>
                      <p:nvPr/>
                    </p:nvCxnSpPr>
                    <p:spPr>
                      <a:xfrm>
                        <a:off x="5406271" y="2940064"/>
                        <a:ext cx="0" cy="914959"/>
                      </a:xfrm>
                      <a:prstGeom prst="line">
                        <a:avLst/>
                      </a:prstGeom>
                      <a:ln w="28575"/>
                    </p:spPr>
                    <p:style>
                      <a:lnRef idx="2">
                        <a:schemeClr val="dk1"/>
                      </a:lnRef>
                      <a:fillRef idx="1">
                        <a:schemeClr val="lt1"/>
                      </a:fillRef>
                      <a:effectRef idx="0">
                        <a:schemeClr val="dk1"/>
                      </a:effectRef>
                      <a:fontRef idx="minor">
                        <a:schemeClr val="dk1"/>
                      </a:fontRef>
                    </p:style>
                  </p:cxnSp>
                  <p:grpSp>
                    <p:nvGrpSpPr>
                      <p:cNvPr id="162" name="群組 161">
                        <a:extLst>
                          <a:ext uri="{FF2B5EF4-FFF2-40B4-BE49-F238E27FC236}">
                            <a16:creationId xmlns:a16="http://schemas.microsoft.com/office/drawing/2014/main" id="{07268E2D-42BA-4178-A879-7CCA6DDCB73A}"/>
                          </a:ext>
                        </a:extLst>
                      </p:cNvPr>
                      <p:cNvGrpSpPr/>
                      <p:nvPr/>
                    </p:nvGrpSpPr>
                    <p:grpSpPr>
                      <a:xfrm>
                        <a:off x="4967926" y="1710486"/>
                        <a:ext cx="876693" cy="1274834"/>
                        <a:chOff x="4967926" y="1710486"/>
                        <a:chExt cx="876693" cy="1274834"/>
                      </a:xfrm>
                    </p:grpSpPr>
                    <p:sp>
                      <p:nvSpPr>
                        <p:cNvPr id="163" name="矩形 162">
                          <a:extLst>
                            <a:ext uri="{FF2B5EF4-FFF2-40B4-BE49-F238E27FC236}">
                              <a16:creationId xmlns:a16="http://schemas.microsoft.com/office/drawing/2014/main" id="{46F84253-A4BD-44CA-8288-89289D2E8880}"/>
                            </a:ext>
                          </a:extLst>
                        </p:cNvPr>
                        <p:cNvSpPr/>
                        <p:nvPr/>
                      </p:nvSpPr>
                      <p:spPr>
                        <a:xfrm>
                          <a:off x="4967926" y="2939601"/>
                          <a:ext cx="876693" cy="45719"/>
                        </a:xfrm>
                        <a:prstGeom prst="rect">
                          <a:avLst/>
                        </a:prstGeom>
                        <a:solidFill>
                          <a:schemeClr val="tx1"/>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1350"/>
                        </a:p>
                      </p:txBody>
                    </p:sp>
                    <p:cxnSp>
                      <p:nvCxnSpPr>
                        <p:cNvPr id="164" name="直線接點 163">
                          <a:extLst>
                            <a:ext uri="{FF2B5EF4-FFF2-40B4-BE49-F238E27FC236}">
                              <a16:creationId xmlns:a16="http://schemas.microsoft.com/office/drawing/2014/main" id="{94FF32F1-C6D8-4536-9BED-6DB41F45F831}"/>
                            </a:ext>
                          </a:extLst>
                        </p:cNvPr>
                        <p:cNvCxnSpPr/>
                        <p:nvPr/>
                      </p:nvCxnSpPr>
                      <p:spPr>
                        <a:xfrm>
                          <a:off x="5406271" y="1710486"/>
                          <a:ext cx="18854" cy="1072637"/>
                        </a:xfrm>
                        <a:prstGeom prst="line">
                          <a:avLst/>
                        </a:prstGeom>
                        <a:ln w="28575"/>
                      </p:spPr>
                      <p:style>
                        <a:lnRef idx="2">
                          <a:schemeClr val="dk1"/>
                        </a:lnRef>
                        <a:fillRef idx="1">
                          <a:schemeClr val="lt1"/>
                        </a:fillRef>
                        <a:effectRef idx="0">
                          <a:schemeClr val="dk1"/>
                        </a:effectRef>
                        <a:fontRef idx="minor">
                          <a:schemeClr val="dk1"/>
                        </a:fontRef>
                      </p:style>
                    </p:cxnSp>
                    <p:sp>
                      <p:nvSpPr>
                        <p:cNvPr id="165" name="矩形 164">
                          <a:extLst>
                            <a:ext uri="{FF2B5EF4-FFF2-40B4-BE49-F238E27FC236}">
                              <a16:creationId xmlns:a16="http://schemas.microsoft.com/office/drawing/2014/main" id="{40E6636A-A1E2-4069-BA36-B6F325C48782}"/>
                            </a:ext>
                          </a:extLst>
                        </p:cNvPr>
                        <p:cNvSpPr/>
                        <p:nvPr/>
                      </p:nvSpPr>
                      <p:spPr>
                        <a:xfrm>
                          <a:off x="4967926" y="2737404"/>
                          <a:ext cx="876693" cy="45719"/>
                        </a:xfrm>
                        <a:prstGeom prst="rect">
                          <a:avLst/>
                        </a:prstGeom>
                        <a:solidFill>
                          <a:schemeClr val="tx1"/>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1350"/>
                        </a:p>
                      </p:txBody>
                    </p:sp>
                  </p:grpSp>
                </p:grpSp>
                <p:cxnSp>
                  <p:nvCxnSpPr>
                    <p:cNvPr id="153" name="直線接點 152">
                      <a:extLst>
                        <a:ext uri="{FF2B5EF4-FFF2-40B4-BE49-F238E27FC236}">
                          <a16:creationId xmlns:a16="http://schemas.microsoft.com/office/drawing/2014/main" id="{F9B5BCA9-8169-483B-B4D6-934A1AF75408}"/>
                        </a:ext>
                      </a:extLst>
                    </p:cNvPr>
                    <p:cNvCxnSpPr>
                      <a:cxnSpLocks/>
                    </p:cNvCxnSpPr>
                    <p:nvPr/>
                  </p:nvCxnSpPr>
                  <p:spPr>
                    <a:xfrm>
                      <a:off x="2842410" y="2805023"/>
                      <a:ext cx="0" cy="5513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線接點 153">
                      <a:extLst>
                        <a:ext uri="{FF2B5EF4-FFF2-40B4-BE49-F238E27FC236}">
                          <a16:creationId xmlns:a16="http://schemas.microsoft.com/office/drawing/2014/main" id="{6DFA24A5-E136-4CA9-8F94-D4FE73F3AE09}"/>
                        </a:ext>
                      </a:extLst>
                    </p:cNvPr>
                    <p:cNvCxnSpPr>
                      <a:cxnSpLocks/>
                    </p:cNvCxnSpPr>
                    <p:nvPr/>
                  </p:nvCxnSpPr>
                  <p:spPr>
                    <a:xfrm>
                      <a:off x="2842410" y="2170492"/>
                      <a:ext cx="0" cy="5417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接點 154">
                      <a:extLst>
                        <a:ext uri="{FF2B5EF4-FFF2-40B4-BE49-F238E27FC236}">
                          <a16:creationId xmlns:a16="http://schemas.microsoft.com/office/drawing/2014/main" id="{9B6EA50B-09C2-459B-8251-03BD07F1292A}"/>
                        </a:ext>
                      </a:extLst>
                    </p:cNvPr>
                    <p:cNvCxnSpPr>
                      <a:cxnSpLocks/>
                    </p:cNvCxnSpPr>
                    <p:nvPr/>
                  </p:nvCxnSpPr>
                  <p:spPr>
                    <a:xfrm flipV="1">
                      <a:off x="1668306" y="2316859"/>
                      <a:ext cx="0" cy="10395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6" name="文字方塊 155">
                          <a:extLst>
                            <a:ext uri="{FF2B5EF4-FFF2-40B4-BE49-F238E27FC236}">
                              <a16:creationId xmlns:a16="http://schemas.microsoft.com/office/drawing/2014/main" id="{A0FF462C-B809-4334-B013-430EBB25BD19}"/>
                            </a:ext>
                          </a:extLst>
                        </p:cNvPr>
                        <p:cNvSpPr txBox="1"/>
                        <p:nvPr/>
                      </p:nvSpPr>
                      <p:spPr>
                        <a:xfrm>
                          <a:off x="3690228" y="2193187"/>
                          <a:ext cx="446773" cy="353601"/>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𝐶</m:t>
                                    </m:r>
                                  </m:e>
                                  <m:sub>
                                    <m:r>
                                      <a:rPr lang="en-US" altLang="zh-TW" sz="1050" i="1">
                                        <a:latin typeface="Cambria Math" panose="02040503050406030204" pitchFamily="18" charset="0"/>
                                      </a:rPr>
                                      <m:t>𝐽</m:t>
                                    </m:r>
                                  </m:sub>
                                </m:sSub>
                              </m:oMath>
                            </m:oMathPara>
                          </a14:m>
                          <a:endParaRPr lang="zh-TW" altLang="en-US" sz="1050" dirty="0"/>
                        </a:p>
                      </p:txBody>
                    </p:sp>
                  </mc:Choice>
                  <mc:Fallback>
                    <p:sp>
                      <p:nvSpPr>
                        <p:cNvPr id="156" name="文字方塊 155">
                          <a:extLst>
                            <a:ext uri="{FF2B5EF4-FFF2-40B4-BE49-F238E27FC236}">
                              <a16:creationId xmlns:a16="http://schemas.microsoft.com/office/drawing/2014/main" id="{A0FF462C-B809-4334-B013-430EBB25BD19}"/>
                            </a:ext>
                          </a:extLst>
                        </p:cNvPr>
                        <p:cNvSpPr txBox="1">
                          <a:spLocks noRot="1" noChangeAspect="1" noMove="1" noResize="1" noEditPoints="1" noAdjustHandles="1" noChangeArrowheads="1" noChangeShapeType="1" noTextEdit="1"/>
                        </p:cNvSpPr>
                        <p:nvPr/>
                      </p:nvSpPr>
                      <p:spPr>
                        <a:xfrm>
                          <a:off x="3690228" y="2193187"/>
                          <a:ext cx="446773" cy="353601"/>
                        </a:xfrm>
                        <a:prstGeom prst="rect">
                          <a:avLst/>
                        </a:prstGeom>
                        <a:blipFill>
                          <a:blip r:embed="rId6"/>
                          <a:stretch>
                            <a:fillRect/>
                          </a:stretch>
                        </a:blipFill>
                        <a:ln w="28575">
                          <a:noFill/>
                        </a:ln>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57" name="文字方塊 156">
                          <a:extLst>
                            <a:ext uri="{FF2B5EF4-FFF2-40B4-BE49-F238E27FC236}">
                              <a16:creationId xmlns:a16="http://schemas.microsoft.com/office/drawing/2014/main" id="{63695831-BDA0-42EF-8FEC-1CF82E5BFC76}"/>
                            </a:ext>
                          </a:extLst>
                        </p:cNvPr>
                        <p:cNvSpPr txBox="1"/>
                        <p:nvPr/>
                      </p:nvSpPr>
                      <p:spPr>
                        <a:xfrm>
                          <a:off x="2365459" y="2276549"/>
                          <a:ext cx="446773" cy="338555"/>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𝐶</m:t>
                                    </m:r>
                                  </m:e>
                                  <m:sub>
                                    <m:r>
                                      <a:rPr lang="en-US" altLang="zh-TW" sz="1050" i="1">
                                        <a:latin typeface="Cambria Math" panose="02040503050406030204" pitchFamily="18" charset="0"/>
                                      </a:rPr>
                                      <m:t>𝑒𝑥𝑡</m:t>
                                    </m:r>
                                  </m:sub>
                                </m:sSub>
                              </m:oMath>
                            </m:oMathPara>
                          </a14:m>
                          <a:endParaRPr lang="zh-TW" altLang="en-US" sz="1350" dirty="0"/>
                        </a:p>
                      </p:txBody>
                    </p:sp>
                  </mc:Choice>
                  <mc:Fallback>
                    <p:sp>
                      <p:nvSpPr>
                        <p:cNvPr id="157" name="文字方塊 156">
                          <a:extLst>
                            <a:ext uri="{FF2B5EF4-FFF2-40B4-BE49-F238E27FC236}">
                              <a16:creationId xmlns:a16="http://schemas.microsoft.com/office/drawing/2014/main" id="{63695831-BDA0-42EF-8FEC-1CF82E5BFC76}"/>
                            </a:ext>
                          </a:extLst>
                        </p:cNvPr>
                        <p:cNvSpPr txBox="1">
                          <a:spLocks noRot="1" noChangeAspect="1" noMove="1" noResize="1" noEditPoints="1" noAdjustHandles="1" noChangeArrowheads="1" noChangeShapeType="1" noTextEdit="1"/>
                        </p:cNvSpPr>
                        <p:nvPr/>
                      </p:nvSpPr>
                      <p:spPr>
                        <a:xfrm>
                          <a:off x="2365459" y="2276549"/>
                          <a:ext cx="446773" cy="338555"/>
                        </a:xfrm>
                        <a:prstGeom prst="rect">
                          <a:avLst/>
                        </a:prstGeom>
                        <a:blipFill>
                          <a:blip r:embed="rId7"/>
                          <a:stretch>
                            <a:fillRect r="-3636"/>
                          </a:stretch>
                        </a:blipFill>
                        <a:ln w="28575">
                          <a:noFill/>
                        </a:ln>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58" name="文字方塊 157">
                          <a:extLst>
                            <a:ext uri="{FF2B5EF4-FFF2-40B4-BE49-F238E27FC236}">
                              <a16:creationId xmlns:a16="http://schemas.microsoft.com/office/drawing/2014/main" id="{4479FD71-69FF-41EF-AA78-30746B571657}"/>
                            </a:ext>
                          </a:extLst>
                        </p:cNvPr>
                        <p:cNvSpPr txBox="1"/>
                        <p:nvPr/>
                      </p:nvSpPr>
                      <p:spPr>
                        <a:xfrm>
                          <a:off x="598264" y="1569366"/>
                          <a:ext cx="446773" cy="350096"/>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acc>
                                      <m:accPr>
                                        <m:chr m:val="̂"/>
                                        <m:ctrlPr>
                                          <a:rPr lang="en-US" altLang="zh-TW" sz="1050" i="1">
                                            <a:latin typeface="Cambria Math" panose="02040503050406030204" pitchFamily="18" charset="0"/>
                                          </a:rPr>
                                        </m:ctrlPr>
                                      </m:accPr>
                                      <m:e>
                                        <m:r>
                                          <a:rPr lang="en-US" altLang="zh-TW" sz="1050" i="1">
                                            <a:latin typeface="Cambria Math" panose="02040503050406030204" pitchFamily="18" charset="0"/>
                                          </a:rPr>
                                          <m:t>𝑏</m:t>
                                        </m:r>
                                      </m:e>
                                    </m:acc>
                                  </m:e>
                                  <m:sub>
                                    <m:r>
                                      <a:rPr lang="en-US" altLang="zh-TW" sz="1050" i="1">
                                        <a:latin typeface="Cambria Math" panose="02040503050406030204" pitchFamily="18" charset="0"/>
                                      </a:rPr>
                                      <m:t>𝑖𝑛</m:t>
                                    </m:r>
                                  </m:sub>
                                </m:sSub>
                                <m:r>
                                  <a:rPr lang="en-US" altLang="zh-TW" sz="1050" i="1">
                                    <a:latin typeface="Cambria Math" panose="02040503050406030204" pitchFamily="18" charset="0"/>
                                  </a:rPr>
                                  <m:t>(</m:t>
                                </m:r>
                                <m:r>
                                  <a:rPr lang="en-US" altLang="zh-TW" sz="1050" i="1">
                                    <a:latin typeface="Cambria Math" panose="02040503050406030204" pitchFamily="18" charset="0"/>
                                  </a:rPr>
                                  <m:t>𝑡</m:t>
                                </m:r>
                                <m:r>
                                  <a:rPr lang="en-US" altLang="zh-TW" sz="1050" i="1">
                                    <a:latin typeface="Cambria Math" panose="02040503050406030204" pitchFamily="18" charset="0"/>
                                  </a:rPr>
                                  <m:t>)</m:t>
                                </m:r>
                              </m:oMath>
                            </m:oMathPara>
                          </a14:m>
                          <a:endParaRPr lang="zh-TW" altLang="en-US" sz="1050" dirty="0"/>
                        </a:p>
                      </p:txBody>
                    </p:sp>
                  </mc:Choice>
                  <mc:Fallback>
                    <p:sp>
                      <p:nvSpPr>
                        <p:cNvPr id="158" name="文字方塊 157">
                          <a:extLst>
                            <a:ext uri="{FF2B5EF4-FFF2-40B4-BE49-F238E27FC236}">
                              <a16:creationId xmlns:a16="http://schemas.microsoft.com/office/drawing/2014/main" id="{4479FD71-69FF-41EF-AA78-30746B571657}"/>
                            </a:ext>
                          </a:extLst>
                        </p:cNvPr>
                        <p:cNvSpPr txBox="1">
                          <a:spLocks noRot="1" noChangeAspect="1" noMove="1" noResize="1" noEditPoints="1" noAdjustHandles="1" noChangeArrowheads="1" noChangeShapeType="1" noTextEdit="1"/>
                        </p:cNvSpPr>
                        <p:nvPr/>
                      </p:nvSpPr>
                      <p:spPr>
                        <a:xfrm>
                          <a:off x="598264" y="1569366"/>
                          <a:ext cx="446773" cy="350096"/>
                        </a:xfrm>
                        <a:prstGeom prst="rect">
                          <a:avLst/>
                        </a:prstGeom>
                        <a:blipFill>
                          <a:blip r:embed="rId8"/>
                          <a:stretch>
                            <a:fillRect r="-47273" b="-4651"/>
                          </a:stretch>
                        </a:blipFill>
                        <a:ln w="28575">
                          <a:noFill/>
                        </a:ln>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59" name="文字方塊 158">
                          <a:extLst>
                            <a:ext uri="{FF2B5EF4-FFF2-40B4-BE49-F238E27FC236}">
                              <a16:creationId xmlns:a16="http://schemas.microsoft.com/office/drawing/2014/main" id="{F8E61A8B-5F02-468F-BC46-33A20ACADCDA}"/>
                            </a:ext>
                          </a:extLst>
                        </p:cNvPr>
                        <p:cNvSpPr txBox="1"/>
                        <p:nvPr/>
                      </p:nvSpPr>
                      <p:spPr>
                        <a:xfrm>
                          <a:off x="899657" y="2377974"/>
                          <a:ext cx="446773" cy="350096"/>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acc>
                                      <m:accPr>
                                        <m:chr m:val="̂"/>
                                        <m:ctrlPr>
                                          <a:rPr lang="en-US" altLang="zh-TW" sz="1050" i="1">
                                            <a:latin typeface="Cambria Math" panose="02040503050406030204" pitchFamily="18" charset="0"/>
                                          </a:rPr>
                                        </m:ctrlPr>
                                      </m:accPr>
                                      <m:e>
                                        <m:r>
                                          <a:rPr lang="en-US" altLang="zh-TW" sz="1050" i="1">
                                            <a:latin typeface="Cambria Math" panose="02040503050406030204" pitchFamily="18" charset="0"/>
                                          </a:rPr>
                                          <m:t>𝑏</m:t>
                                        </m:r>
                                      </m:e>
                                    </m:acc>
                                  </m:e>
                                  <m:sub>
                                    <m:r>
                                      <a:rPr lang="en-US" altLang="zh-TW" sz="1050" i="1">
                                        <a:latin typeface="Cambria Math" panose="02040503050406030204" pitchFamily="18" charset="0"/>
                                      </a:rPr>
                                      <m:t>𝑜𝑢𝑡</m:t>
                                    </m:r>
                                  </m:sub>
                                </m:sSub>
                                <m:r>
                                  <a:rPr lang="en-US" altLang="zh-TW" sz="1050" i="1">
                                    <a:latin typeface="Cambria Math" panose="02040503050406030204" pitchFamily="18" charset="0"/>
                                  </a:rPr>
                                  <m:t>(</m:t>
                                </m:r>
                                <m:r>
                                  <a:rPr lang="en-US" altLang="zh-TW" sz="1050" i="1">
                                    <a:latin typeface="Cambria Math" panose="02040503050406030204" pitchFamily="18" charset="0"/>
                                  </a:rPr>
                                  <m:t>𝑡</m:t>
                                </m:r>
                                <m:r>
                                  <a:rPr lang="en-US" altLang="zh-TW" sz="1050" i="1">
                                    <a:latin typeface="Cambria Math" panose="02040503050406030204" pitchFamily="18" charset="0"/>
                                  </a:rPr>
                                  <m:t>)</m:t>
                                </m:r>
                              </m:oMath>
                            </m:oMathPara>
                          </a14:m>
                          <a:endParaRPr lang="zh-TW" altLang="en-US" sz="1050" dirty="0"/>
                        </a:p>
                      </p:txBody>
                    </p:sp>
                  </mc:Choice>
                  <mc:Fallback>
                    <p:sp>
                      <p:nvSpPr>
                        <p:cNvPr id="159" name="文字方塊 158">
                          <a:extLst>
                            <a:ext uri="{FF2B5EF4-FFF2-40B4-BE49-F238E27FC236}">
                              <a16:creationId xmlns:a16="http://schemas.microsoft.com/office/drawing/2014/main" id="{F8E61A8B-5F02-468F-BC46-33A20ACADCDA}"/>
                            </a:ext>
                          </a:extLst>
                        </p:cNvPr>
                        <p:cNvSpPr txBox="1">
                          <a:spLocks noRot="1" noChangeAspect="1" noMove="1" noResize="1" noEditPoints="1" noAdjustHandles="1" noChangeArrowheads="1" noChangeShapeType="1" noTextEdit="1"/>
                        </p:cNvSpPr>
                        <p:nvPr/>
                      </p:nvSpPr>
                      <p:spPr>
                        <a:xfrm>
                          <a:off x="899657" y="2377974"/>
                          <a:ext cx="446773" cy="350096"/>
                        </a:xfrm>
                        <a:prstGeom prst="rect">
                          <a:avLst/>
                        </a:prstGeom>
                        <a:blipFill>
                          <a:blip r:embed="rId9"/>
                          <a:stretch>
                            <a:fillRect r="-67273" b="-6977"/>
                          </a:stretch>
                        </a:blipFill>
                        <a:ln w="28575">
                          <a:noFill/>
                        </a:ln>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60" name="文字方塊 159">
                          <a:extLst>
                            <a:ext uri="{FF2B5EF4-FFF2-40B4-BE49-F238E27FC236}">
                              <a16:creationId xmlns:a16="http://schemas.microsoft.com/office/drawing/2014/main" id="{82E60AB4-C5FE-4F8E-92CD-C9417A94D11A}"/>
                            </a:ext>
                          </a:extLst>
                        </p:cNvPr>
                        <p:cNvSpPr txBox="1"/>
                        <p:nvPr/>
                      </p:nvSpPr>
                      <p:spPr>
                        <a:xfrm>
                          <a:off x="1841467" y="1793919"/>
                          <a:ext cx="446773" cy="338555"/>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𝜅</m:t>
                                    </m:r>
                                  </m:e>
                                  <m:sub>
                                    <m:r>
                                      <a:rPr lang="en-US" altLang="zh-TW" sz="1050" i="1">
                                        <a:latin typeface="Cambria Math" panose="02040503050406030204" pitchFamily="18" charset="0"/>
                                      </a:rPr>
                                      <m:t>𝑒</m:t>
                                    </m:r>
                                  </m:sub>
                                </m:sSub>
                              </m:oMath>
                            </m:oMathPara>
                          </a14:m>
                          <a:endParaRPr lang="zh-TW" altLang="en-US" sz="1050" dirty="0"/>
                        </a:p>
                      </p:txBody>
                    </p:sp>
                  </mc:Choice>
                  <mc:Fallback>
                    <p:sp>
                      <p:nvSpPr>
                        <p:cNvPr id="160" name="文字方塊 159">
                          <a:extLst>
                            <a:ext uri="{FF2B5EF4-FFF2-40B4-BE49-F238E27FC236}">
                              <a16:creationId xmlns:a16="http://schemas.microsoft.com/office/drawing/2014/main" id="{82E60AB4-C5FE-4F8E-92CD-C9417A94D11A}"/>
                            </a:ext>
                          </a:extLst>
                        </p:cNvPr>
                        <p:cNvSpPr txBox="1">
                          <a:spLocks noRot="1" noChangeAspect="1" noMove="1" noResize="1" noEditPoints="1" noAdjustHandles="1" noChangeArrowheads="1" noChangeShapeType="1" noTextEdit="1"/>
                        </p:cNvSpPr>
                        <p:nvPr/>
                      </p:nvSpPr>
                      <p:spPr>
                        <a:xfrm>
                          <a:off x="1841467" y="1793919"/>
                          <a:ext cx="446773" cy="338555"/>
                        </a:xfrm>
                        <a:prstGeom prst="rect">
                          <a:avLst/>
                        </a:prstGeom>
                        <a:blipFill>
                          <a:blip r:embed="rId10"/>
                          <a:stretch>
                            <a:fillRect/>
                          </a:stretch>
                        </a:blipFill>
                        <a:ln w="28575">
                          <a:noFill/>
                        </a:ln>
                      </p:spPr>
                      <p:txBody>
                        <a:bodyPr/>
                        <a:lstStyle/>
                        <a:p>
                          <a:r>
                            <a:rPr lang="zh-TW" altLang="en-US">
                              <a:noFill/>
                            </a:rPr>
                            <a:t> </a:t>
                          </a:r>
                        </a:p>
                      </p:txBody>
                    </p:sp>
                  </mc:Fallback>
                </mc:AlternateContent>
              </p:grpSp>
              <p:cxnSp>
                <p:nvCxnSpPr>
                  <p:cNvPr id="106" name="直線接點 105">
                    <a:extLst>
                      <a:ext uri="{FF2B5EF4-FFF2-40B4-BE49-F238E27FC236}">
                        <a16:creationId xmlns:a16="http://schemas.microsoft.com/office/drawing/2014/main" id="{955BFA24-98A7-4A35-A353-F988EB3095D5}"/>
                      </a:ext>
                    </a:extLst>
                  </p:cNvPr>
                  <p:cNvCxnSpPr>
                    <a:cxnSpLocks/>
                  </p:cNvCxnSpPr>
                  <p:nvPr/>
                </p:nvCxnSpPr>
                <p:spPr>
                  <a:xfrm>
                    <a:off x="327891" y="1709118"/>
                    <a:ext cx="637287" cy="0"/>
                  </a:xfrm>
                  <a:prstGeom prst="line">
                    <a:avLst/>
                  </a:prstGeom>
                  <a:ln w="28575"/>
                </p:spPr>
                <p:style>
                  <a:lnRef idx="2">
                    <a:schemeClr val="dk1"/>
                  </a:lnRef>
                  <a:fillRef idx="1">
                    <a:schemeClr val="lt1"/>
                  </a:fillRef>
                  <a:effectRef idx="0">
                    <a:schemeClr val="dk1"/>
                  </a:effectRef>
                  <a:fontRef idx="minor">
                    <a:schemeClr val="dk1"/>
                  </a:fontRef>
                </p:style>
              </p:cxnSp>
              <p:grpSp>
                <p:nvGrpSpPr>
                  <p:cNvPr id="107" name="群組 106">
                    <a:extLst>
                      <a:ext uri="{FF2B5EF4-FFF2-40B4-BE49-F238E27FC236}">
                        <a16:creationId xmlns:a16="http://schemas.microsoft.com/office/drawing/2014/main" id="{4A489E08-D2FA-43F5-9C96-A886B12C238D}"/>
                      </a:ext>
                    </a:extLst>
                  </p:cNvPr>
                  <p:cNvGrpSpPr/>
                  <p:nvPr/>
                </p:nvGrpSpPr>
                <p:grpSpPr>
                  <a:xfrm>
                    <a:off x="565851" y="1738335"/>
                    <a:ext cx="209786" cy="1170024"/>
                    <a:chOff x="3425967" y="2054376"/>
                    <a:chExt cx="209786" cy="1170024"/>
                  </a:xfrm>
                </p:grpSpPr>
                <p:grpSp>
                  <p:nvGrpSpPr>
                    <p:cNvPr id="124" name="群組 123">
                      <a:extLst>
                        <a:ext uri="{FF2B5EF4-FFF2-40B4-BE49-F238E27FC236}">
                          <a16:creationId xmlns:a16="http://schemas.microsoft.com/office/drawing/2014/main" id="{77107B1E-79C8-4F19-8A2A-256A6B1939E4}"/>
                        </a:ext>
                      </a:extLst>
                    </p:cNvPr>
                    <p:cNvGrpSpPr/>
                    <p:nvPr/>
                  </p:nvGrpSpPr>
                  <p:grpSpPr>
                    <a:xfrm>
                      <a:off x="3479916" y="2054376"/>
                      <a:ext cx="129283" cy="1170024"/>
                      <a:chOff x="5377809" y="4363759"/>
                      <a:chExt cx="129283" cy="1170023"/>
                    </a:xfrm>
                  </p:grpSpPr>
                  <p:grpSp>
                    <p:nvGrpSpPr>
                      <p:cNvPr id="126" name="群組 125">
                        <a:extLst>
                          <a:ext uri="{FF2B5EF4-FFF2-40B4-BE49-F238E27FC236}">
                            <a16:creationId xmlns:a16="http://schemas.microsoft.com/office/drawing/2014/main" id="{295FD8D5-9F78-4AC1-A157-3B7F4FD41B16}"/>
                          </a:ext>
                        </a:extLst>
                      </p:cNvPr>
                      <p:cNvGrpSpPr/>
                      <p:nvPr/>
                    </p:nvGrpSpPr>
                    <p:grpSpPr>
                      <a:xfrm>
                        <a:off x="5377809" y="4800637"/>
                        <a:ext cx="129283" cy="258566"/>
                        <a:chOff x="5324719" y="3140379"/>
                        <a:chExt cx="460920" cy="1112757"/>
                      </a:xfrm>
                    </p:grpSpPr>
                    <p:grpSp>
                      <p:nvGrpSpPr>
                        <p:cNvPr id="129" name="群組 128">
                          <a:extLst>
                            <a:ext uri="{FF2B5EF4-FFF2-40B4-BE49-F238E27FC236}">
                              <a16:creationId xmlns:a16="http://schemas.microsoft.com/office/drawing/2014/main" id="{CD9157A8-089A-46DC-97E5-6855552BBCEA}"/>
                            </a:ext>
                          </a:extLst>
                        </p:cNvPr>
                        <p:cNvGrpSpPr/>
                        <p:nvPr/>
                      </p:nvGrpSpPr>
                      <p:grpSpPr>
                        <a:xfrm>
                          <a:off x="5324720" y="3601298"/>
                          <a:ext cx="460919" cy="381838"/>
                          <a:chOff x="4778404" y="2581583"/>
                          <a:chExt cx="460919" cy="381838"/>
                        </a:xfrm>
                      </p:grpSpPr>
                      <p:cxnSp>
                        <p:nvCxnSpPr>
                          <p:cNvPr id="137" name="直線接點 136">
                            <a:extLst>
                              <a:ext uri="{FF2B5EF4-FFF2-40B4-BE49-F238E27FC236}">
                                <a16:creationId xmlns:a16="http://schemas.microsoft.com/office/drawing/2014/main" id="{E565BF58-FCE6-4348-B597-CD8F3B37F05E}"/>
                              </a:ext>
                            </a:extLst>
                          </p:cNvPr>
                          <p:cNvCxnSpPr/>
                          <p:nvPr/>
                        </p:nvCxnSpPr>
                        <p:spPr>
                          <a:xfrm flipH="1">
                            <a:off x="4778404" y="2581583"/>
                            <a:ext cx="460919" cy="19091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線接點 137">
                            <a:extLst>
                              <a:ext uri="{FF2B5EF4-FFF2-40B4-BE49-F238E27FC236}">
                                <a16:creationId xmlns:a16="http://schemas.microsoft.com/office/drawing/2014/main" id="{D14DED3B-A10E-45E9-911C-45883D6B9314}"/>
                              </a:ext>
                            </a:extLst>
                          </p:cNvPr>
                          <p:cNvCxnSpPr/>
                          <p:nvPr/>
                        </p:nvCxnSpPr>
                        <p:spPr>
                          <a:xfrm flipH="1" flipV="1">
                            <a:off x="4778404" y="2772502"/>
                            <a:ext cx="460919" cy="19091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0" name="群組 129">
                          <a:extLst>
                            <a:ext uri="{FF2B5EF4-FFF2-40B4-BE49-F238E27FC236}">
                              <a16:creationId xmlns:a16="http://schemas.microsoft.com/office/drawing/2014/main" id="{6B6E9B7F-7455-42F8-83BB-FA0F4701E123}"/>
                            </a:ext>
                          </a:extLst>
                        </p:cNvPr>
                        <p:cNvGrpSpPr/>
                        <p:nvPr/>
                      </p:nvGrpSpPr>
                      <p:grpSpPr>
                        <a:xfrm>
                          <a:off x="5324719" y="3140379"/>
                          <a:ext cx="460919" cy="460919"/>
                          <a:chOff x="4778404" y="2502502"/>
                          <a:chExt cx="460919" cy="460919"/>
                        </a:xfrm>
                      </p:grpSpPr>
                      <p:cxnSp>
                        <p:nvCxnSpPr>
                          <p:cNvPr id="134" name="直線接點 133">
                            <a:extLst>
                              <a:ext uri="{FF2B5EF4-FFF2-40B4-BE49-F238E27FC236}">
                                <a16:creationId xmlns:a16="http://schemas.microsoft.com/office/drawing/2014/main" id="{5B176DC3-2D56-4A2E-ADF2-BCB94AE40E24}"/>
                              </a:ext>
                            </a:extLst>
                          </p:cNvPr>
                          <p:cNvCxnSpPr/>
                          <p:nvPr/>
                        </p:nvCxnSpPr>
                        <p:spPr>
                          <a:xfrm flipH="1" flipV="1">
                            <a:off x="5048404" y="2502502"/>
                            <a:ext cx="190919" cy="79081"/>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直線接點 134">
                            <a:extLst>
                              <a:ext uri="{FF2B5EF4-FFF2-40B4-BE49-F238E27FC236}">
                                <a16:creationId xmlns:a16="http://schemas.microsoft.com/office/drawing/2014/main" id="{7C9CBF78-B1CF-40E2-89C2-172528120DF1}"/>
                              </a:ext>
                            </a:extLst>
                          </p:cNvPr>
                          <p:cNvCxnSpPr/>
                          <p:nvPr/>
                        </p:nvCxnSpPr>
                        <p:spPr>
                          <a:xfrm flipH="1">
                            <a:off x="4778404" y="2581583"/>
                            <a:ext cx="460919" cy="19091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接點 135">
                            <a:extLst>
                              <a:ext uri="{FF2B5EF4-FFF2-40B4-BE49-F238E27FC236}">
                                <a16:creationId xmlns:a16="http://schemas.microsoft.com/office/drawing/2014/main" id="{0F4BA300-3CE7-40EB-8C14-834FE9A706E7}"/>
                              </a:ext>
                            </a:extLst>
                          </p:cNvPr>
                          <p:cNvCxnSpPr/>
                          <p:nvPr/>
                        </p:nvCxnSpPr>
                        <p:spPr>
                          <a:xfrm flipH="1" flipV="1">
                            <a:off x="4778404" y="2772502"/>
                            <a:ext cx="460919" cy="19091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群組 130">
                          <a:extLst>
                            <a:ext uri="{FF2B5EF4-FFF2-40B4-BE49-F238E27FC236}">
                              <a16:creationId xmlns:a16="http://schemas.microsoft.com/office/drawing/2014/main" id="{CD7497FF-2D31-4064-BD8E-6E7B1760E52C}"/>
                            </a:ext>
                          </a:extLst>
                        </p:cNvPr>
                        <p:cNvGrpSpPr/>
                        <p:nvPr/>
                      </p:nvGrpSpPr>
                      <p:grpSpPr>
                        <a:xfrm>
                          <a:off x="5324719" y="3983136"/>
                          <a:ext cx="460919" cy="270000"/>
                          <a:chOff x="4857485" y="2772502"/>
                          <a:chExt cx="460919" cy="270000"/>
                        </a:xfrm>
                      </p:grpSpPr>
                      <p:cxnSp>
                        <p:nvCxnSpPr>
                          <p:cNvPr id="132" name="直線接點 131">
                            <a:extLst>
                              <a:ext uri="{FF2B5EF4-FFF2-40B4-BE49-F238E27FC236}">
                                <a16:creationId xmlns:a16="http://schemas.microsoft.com/office/drawing/2014/main" id="{C3190D20-29D7-48C0-B08C-FB6554E8A0F1}"/>
                              </a:ext>
                            </a:extLst>
                          </p:cNvPr>
                          <p:cNvCxnSpPr/>
                          <p:nvPr/>
                        </p:nvCxnSpPr>
                        <p:spPr>
                          <a:xfrm flipH="1">
                            <a:off x="4857485" y="2772502"/>
                            <a:ext cx="460919" cy="19091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線接點 132">
                            <a:extLst>
                              <a:ext uri="{FF2B5EF4-FFF2-40B4-BE49-F238E27FC236}">
                                <a16:creationId xmlns:a16="http://schemas.microsoft.com/office/drawing/2014/main" id="{53E0D720-F20E-4BE9-AD0F-B46E4189A8CA}"/>
                              </a:ext>
                            </a:extLst>
                          </p:cNvPr>
                          <p:cNvCxnSpPr/>
                          <p:nvPr/>
                        </p:nvCxnSpPr>
                        <p:spPr>
                          <a:xfrm flipH="1" flipV="1">
                            <a:off x="4857485" y="2963421"/>
                            <a:ext cx="190919" cy="79081"/>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27" name="直線接點 126">
                        <a:extLst>
                          <a:ext uri="{FF2B5EF4-FFF2-40B4-BE49-F238E27FC236}">
                            <a16:creationId xmlns:a16="http://schemas.microsoft.com/office/drawing/2014/main" id="{54752C42-69ED-462A-84BC-6F4BDAE226AC}"/>
                          </a:ext>
                        </a:extLst>
                      </p:cNvPr>
                      <p:cNvCxnSpPr>
                        <a:cxnSpLocks/>
                      </p:cNvCxnSpPr>
                      <p:nvPr/>
                    </p:nvCxnSpPr>
                    <p:spPr>
                      <a:xfrm>
                        <a:off x="5446259" y="4363759"/>
                        <a:ext cx="0" cy="42925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接點 127">
                        <a:extLst>
                          <a:ext uri="{FF2B5EF4-FFF2-40B4-BE49-F238E27FC236}">
                            <a16:creationId xmlns:a16="http://schemas.microsoft.com/office/drawing/2014/main" id="{1E0E93BC-7495-4E6E-9B48-078F9D8F91FF}"/>
                          </a:ext>
                        </a:extLst>
                      </p:cNvPr>
                      <p:cNvCxnSpPr>
                        <a:cxnSpLocks/>
                      </p:cNvCxnSpPr>
                      <p:nvPr/>
                    </p:nvCxnSpPr>
                    <p:spPr>
                      <a:xfrm>
                        <a:off x="5440410" y="5063013"/>
                        <a:ext cx="0" cy="47076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5" name="直線接點 124">
                      <a:extLst>
                        <a:ext uri="{FF2B5EF4-FFF2-40B4-BE49-F238E27FC236}">
                          <a16:creationId xmlns:a16="http://schemas.microsoft.com/office/drawing/2014/main" id="{22C41326-2B0A-4CDA-B8F1-AA0EDE6EF135}"/>
                        </a:ext>
                      </a:extLst>
                    </p:cNvPr>
                    <p:cNvCxnSpPr/>
                    <p:nvPr/>
                  </p:nvCxnSpPr>
                  <p:spPr>
                    <a:xfrm>
                      <a:off x="3425967" y="3224400"/>
                      <a:ext cx="209786" cy="0"/>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8" name="群組 107">
                    <a:extLst>
                      <a:ext uri="{FF2B5EF4-FFF2-40B4-BE49-F238E27FC236}">
                        <a16:creationId xmlns:a16="http://schemas.microsoft.com/office/drawing/2014/main" id="{AFCBC2D2-11FE-44B3-8062-6DEE917B32D6}"/>
                      </a:ext>
                    </a:extLst>
                  </p:cNvPr>
                  <p:cNvGrpSpPr/>
                  <p:nvPr/>
                </p:nvGrpSpPr>
                <p:grpSpPr>
                  <a:xfrm>
                    <a:off x="4501163" y="1729457"/>
                    <a:ext cx="209786" cy="1170024"/>
                    <a:chOff x="3425967" y="2054376"/>
                    <a:chExt cx="209786" cy="1170024"/>
                  </a:xfrm>
                </p:grpSpPr>
                <p:grpSp>
                  <p:nvGrpSpPr>
                    <p:cNvPr id="109" name="群組 108">
                      <a:extLst>
                        <a:ext uri="{FF2B5EF4-FFF2-40B4-BE49-F238E27FC236}">
                          <a16:creationId xmlns:a16="http://schemas.microsoft.com/office/drawing/2014/main" id="{81BE03AD-89CA-46D7-84AB-D5C70E3F2542}"/>
                        </a:ext>
                      </a:extLst>
                    </p:cNvPr>
                    <p:cNvGrpSpPr/>
                    <p:nvPr/>
                  </p:nvGrpSpPr>
                  <p:grpSpPr>
                    <a:xfrm>
                      <a:off x="3479916" y="2054376"/>
                      <a:ext cx="129283" cy="1170024"/>
                      <a:chOff x="5377809" y="4363759"/>
                      <a:chExt cx="129283" cy="1170023"/>
                    </a:xfrm>
                  </p:grpSpPr>
                  <p:grpSp>
                    <p:nvGrpSpPr>
                      <p:cNvPr id="111" name="群組 110">
                        <a:extLst>
                          <a:ext uri="{FF2B5EF4-FFF2-40B4-BE49-F238E27FC236}">
                            <a16:creationId xmlns:a16="http://schemas.microsoft.com/office/drawing/2014/main" id="{30A49D83-0352-4F2E-9CBE-E11508B17198}"/>
                          </a:ext>
                        </a:extLst>
                      </p:cNvPr>
                      <p:cNvGrpSpPr/>
                      <p:nvPr/>
                    </p:nvGrpSpPr>
                    <p:grpSpPr>
                      <a:xfrm>
                        <a:off x="5377809" y="4800637"/>
                        <a:ext cx="129283" cy="258566"/>
                        <a:chOff x="5324719" y="3140379"/>
                        <a:chExt cx="460920" cy="1112757"/>
                      </a:xfrm>
                    </p:grpSpPr>
                    <p:grpSp>
                      <p:nvGrpSpPr>
                        <p:cNvPr id="114" name="群組 113">
                          <a:extLst>
                            <a:ext uri="{FF2B5EF4-FFF2-40B4-BE49-F238E27FC236}">
                              <a16:creationId xmlns:a16="http://schemas.microsoft.com/office/drawing/2014/main" id="{0FF00161-90F4-4AE3-BD1F-EC80204C90A7}"/>
                            </a:ext>
                          </a:extLst>
                        </p:cNvPr>
                        <p:cNvGrpSpPr/>
                        <p:nvPr/>
                      </p:nvGrpSpPr>
                      <p:grpSpPr>
                        <a:xfrm>
                          <a:off x="5324720" y="3601298"/>
                          <a:ext cx="460919" cy="381838"/>
                          <a:chOff x="4778404" y="2581583"/>
                          <a:chExt cx="460919" cy="381838"/>
                        </a:xfrm>
                      </p:grpSpPr>
                      <p:cxnSp>
                        <p:nvCxnSpPr>
                          <p:cNvPr id="122" name="直線接點 121">
                            <a:extLst>
                              <a:ext uri="{FF2B5EF4-FFF2-40B4-BE49-F238E27FC236}">
                                <a16:creationId xmlns:a16="http://schemas.microsoft.com/office/drawing/2014/main" id="{FE443E18-E12B-442A-82B2-63467D409049}"/>
                              </a:ext>
                            </a:extLst>
                          </p:cNvPr>
                          <p:cNvCxnSpPr/>
                          <p:nvPr/>
                        </p:nvCxnSpPr>
                        <p:spPr>
                          <a:xfrm flipH="1">
                            <a:off x="4778404" y="2581583"/>
                            <a:ext cx="460919" cy="19091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線接點 122">
                            <a:extLst>
                              <a:ext uri="{FF2B5EF4-FFF2-40B4-BE49-F238E27FC236}">
                                <a16:creationId xmlns:a16="http://schemas.microsoft.com/office/drawing/2014/main" id="{30161797-814E-43C8-8758-4EB35BDDC931}"/>
                              </a:ext>
                            </a:extLst>
                          </p:cNvPr>
                          <p:cNvCxnSpPr/>
                          <p:nvPr/>
                        </p:nvCxnSpPr>
                        <p:spPr>
                          <a:xfrm flipH="1" flipV="1">
                            <a:off x="4778404" y="2772502"/>
                            <a:ext cx="460919" cy="19091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5" name="群組 114">
                          <a:extLst>
                            <a:ext uri="{FF2B5EF4-FFF2-40B4-BE49-F238E27FC236}">
                              <a16:creationId xmlns:a16="http://schemas.microsoft.com/office/drawing/2014/main" id="{53332D45-2253-4FE4-B4BB-FF0833F52392}"/>
                            </a:ext>
                          </a:extLst>
                        </p:cNvPr>
                        <p:cNvGrpSpPr/>
                        <p:nvPr/>
                      </p:nvGrpSpPr>
                      <p:grpSpPr>
                        <a:xfrm>
                          <a:off x="5324719" y="3140379"/>
                          <a:ext cx="460919" cy="460919"/>
                          <a:chOff x="4778404" y="2502502"/>
                          <a:chExt cx="460919" cy="460919"/>
                        </a:xfrm>
                      </p:grpSpPr>
                      <p:cxnSp>
                        <p:nvCxnSpPr>
                          <p:cNvPr id="119" name="直線接點 118">
                            <a:extLst>
                              <a:ext uri="{FF2B5EF4-FFF2-40B4-BE49-F238E27FC236}">
                                <a16:creationId xmlns:a16="http://schemas.microsoft.com/office/drawing/2014/main" id="{2F37C771-579D-4A69-AD10-43222486F7AA}"/>
                              </a:ext>
                            </a:extLst>
                          </p:cNvPr>
                          <p:cNvCxnSpPr/>
                          <p:nvPr/>
                        </p:nvCxnSpPr>
                        <p:spPr>
                          <a:xfrm flipH="1" flipV="1">
                            <a:off x="5048404" y="2502502"/>
                            <a:ext cx="190919" cy="79081"/>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接點 119">
                            <a:extLst>
                              <a:ext uri="{FF2B5EF4-FFF2-40B4-BE49-F238E27FC236}">
                                <a16:creationId xmlns:a16="http://schemas.microsoft.com/office/drawing/2014/main" id="{F39C2D36-33CE-4C31-A723-5AFD684E49CF}"/>
                              </a:ext>
                            </a:extLst>
                          </p:cNvPr>
                          <p:cNvCxnSpPr/>
                          <p:nvPr/>
                        </p:nvCxnSpPr>
                        <p:spPr>
                          <a:xfrm flipH="1">
                            <a:off x="4778404" y="2581583"/>
                            <a:ext cx="460919" cy="19091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線接點 120">
                            <a:extLst>
                              <a:ext uri="{FF2B5EF4-FFF2-40B4-BE49-F238E27FC236}">
                                <a16:creationId xmlns:a16="http://schemas.microsoft.com/office/drawing/2014/main" id="{A0B355FB-220F-43E8-8F59-8452D8697E67}"/>
                              </a:ext>
                            </a:extLst>
                          </p:cNvPr>
                          <p:cNvCxnSpPr/>
                          <p:nvPr/>
                        </p:nvCxnSpPr>
                        <p:spPr>
                          <a:xfrm flipH="1" flipV="1">
                            <a:off x="4778404" y="2772502"/>
                            <a:ext cx="460919" cy="19091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6" name="群組 115">
                          <a:extLst>
                            <a:ext uri="{FF2B5EF4-FFF2-40B4-BE49-F238E27FC236}">
                              <a16:creationId xmlns:a16="http://schemas.microsoft.com/office/drawing/2014/main" id="{CCD7973D-E4D9-4B84-8071-9B5B30EAF1FF}"/>
                            </a:ext>
                          </a:extLst>
                        </p:cNvPr>
                        <p:cNvGrpSpPr/>
                        <p:nvPr/>
                      </p:nvGrpSpPr>
                      <p:grpSpPr>
                        <a:xfrm>
                          <a:off x="5324719" y="3983136"/>
                          <a:ext cx="460919" cy="270000"/>
                          <a:chOff x="4857485" y="2772502"/>
                          <a:chExt cx="460919" cy="270000"/>
                        </a:xfrm>
                      </p:grpSpPr>
                      <p:cxnSp>
                        <p:nvCxnSpPr>
                          <p:cNvPr id="117" name="直線接點 116">
                            <a:extLst>
                              <a:ext uri="{FF2B5EF4-FFF2-40B4-BE49-F238E27FC236}">
                                <a16:creationId xmlns:a16="http://schemas.microsoft.com/office/drawing/2014/main" id="{622EFF62-87D6-4DB5-8FCC-45EA08EF9BC7}"/>
                              </a:ext>
                            </a:extLst>
                          </p:cNvPr>
                          <p:cNvCxnSpPr/>
                          <p:nvPr/>
                        </p:nvCxnSpPr>
                        <p:spPr>
                          <a:xfrm flipH="1">
                            <a:off x="4857485" y="2772502"/>
                            <a:ext cx="460919" cy="19091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接點 117">
                            <a:extLst>
                              <a:ext uri="{FF2B5EF4-FFF2-40B4-BE49-F238E27FC236}">
                                <a16:creationId xmlns:a16="http://schemas.microsoft.com/office/drawing/2014/main" id="{294056C9-3705-4D0A-9C46-412099C4B203}"/>
                              </a:ext>
                            </a:extLst>
                          </p:cNvPr>
                          <p:cNvCxnSpPr/>
                          <p:nvPr/>
                        </p:nvCxnSpPr>
                        <p:spPr>
                          <a:xfrm flipH="1" flipV="1">
                            <a:off x="4857485" y="2963421"/>
                            <a:ext cx="190919" cy="79081"/>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12" name="直線接點 111">
                        <a:extLst>
                          <a:ext uri="{FF2B5EF4-FFF2-40B4-BE49-F238E27FC236}">
                            <a16:creationId xmlns:a16="http://schemas.microsoft.com/office/drawing/2014/main" id="{6206E201-56F5-46ED-A679-01B782D7FB89}"/>
                          </a:ext>
                        </a:extLst>
                      </p:cNvPr>
                      <p:cNvCxnSpPr>
                        <a:cxnSpLocks/>
                      </p:cNvCxnSpPr>
                      <p:nvPr/>
                    </p:nvCxnSpPr>
                    <p:spPr>
                      <a:xfrm>
                        <a:off x="5446259" y="4363759"/>
                        <a:ext cx="0" cy="429256"/>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接點 112">
                        <a:extLst>
                          <a:ext uri="{FF2B5EF4-FFF2-40B4-BE49-F238E27FC236}">
                            <a16:creationId xmlns:a16="http://schemas.microsoft.com/office/drawing/2014/main" id="{EDFCE2B4-FDFE-4BDE-859B-FEF11F189A5B}"/>
                          </a:ext>
                        </a:extLst>
                      </p:cNvPr>
                      <p:cNvCxnSpPr>
                        <a:cxnSpLocks/>
                      </p:cNvCxnSpPr>
                      <p:nvPr/>
                    </p:nvCxnSpPr>
                    <p:spPr>
                      <a:xfrm>
                        <a:off x="5440410" y="5063013"/>
                        <a:ext cx="0" cy="470769"/>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0" name="直線接點 109">
                      <a:extLst>
                        <a:ext uri="{FF2B5EF4-FFF2-40B4-BE49-F238E27FC236}">
                          <a16:creationId xmlns:a16="http://schemas.microsoft.com/office/drawing/2014/main" id="{7818B1B9-3C5D-4E7A-8763-4C8F2C45021E}"/>
                        </a:ext>
                      </a:extLst>
                    </p:cNvPr>
                    <p:cNvCxnSpPr/>
                    <p:nvPr/>
                  </p:nvCxnSpPr>
                  <p:spPr>
                    <a:xfrm>
                      <a:off x="3425967" y="3224400"/>
                      <a:ext cx="209786" cy="0"/>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mc:Choice xmlns:a14="http://schemas.microsoft.com/office/drawing/2010/main" Requires="a14">
                <p:sp>
                  <p:nvSpPr>
                    <p:cNvPr id="102" name="文字方塊 101">
                      <a:extLst>
                        <a:ext uri="{FF2B5EF4-FFF2-40B4-BE49-F238E27FC236}">
                          <a16:creationId xmlns:a16="http://schemas.microsoft.com/office/drawing/2014/main" id="{E2C7138E-C2AE-4C4A-8033-AA68383D5B03}"/>
                        </a:ext>
                      </a:extLst>
                    </p:cNvPr>
                    <p:cNvSpPr txBox="1"/>
                    <p:nvPr/>
                  </p:nvSpPr>
                  <p:spPr>
                    <a:xfrm>
                      <a:off x="3707827" y="1085198"/>
                      <a:ext cx="446773" cy="338555"/>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𝜅</m:t>
                                </m:r>
                              </m:e>
                              <m:sub>
                                <m:r>
                                  <a:rPr lang="en-US" altLang="zh-TW" sz="1050" i="1">
                                    <a:latin typeface="Cambria Math" panose="02040503050406030204" pitchFamily="18" charset="0"/>
                                  </a:rPr>
                                  <m:t>𝑖</m:t>
                                </m:r>
                              </m:sub>
                            </m:sSub>
                          </m:oMath>
                        </m:oMathPara>
                      </a14:m>
                      <a:endParaRPr lang="zh-TW" altLang="en-US" sz="1050" dirty="0"/>
                    </a:p>
                  </p:txBody>
                </p:sp>
              </mc:Choice>
              <mc:Fallback>
                <p:sp>
                  <p:nvSpPr>
                    <p:cNvPr id="102" name="文字方塊 101">
                      <a:extLst>
                        <a:ext uri="{FF2B5EF4-FFF2-40B4-BE49-F238E27FC236}">
                          <a16:creationId xmlns:a16="http://schemas.microsoft.com/office/drawing/2014/main" id="{E2C7138E-C2AE-4C4A-8033-AA68383D5B03}"/>
                        </a:ext>
                      </a:extLst>
                    </p:cNvPr>
                    <p:cNvSpPr txBox="1">
                      <a:spLocks noRot="1" noChangeAspect="1" noMove="1" noResize="1" noEditPoints="1" noAdjustHandles="1" noChangeArrowheads="1" noChangeShapeType="1" noTextEdit="1"/>
                    </p:cNvSpPr>
                    <p:nvPr/>
                  </p:nvSpPr>
                  <p:spPr>
                    <a:xfrm>
                      <a:off x="3707827" y="1085198"/>
                      <a:ext cx="446773" cy="338555"/>
                    </a:xfrm>
                    <a:prstGeom prst="rect">
                      <a:avLst/>
                    </a:prstGeom>
                    <a:blipFill>
                      <a:blip r:embed="rId11"/>
                      <a:stretch>
                        <a:fillRect/>
                      </a:stretch>
                    </a:blipFill>
                    <a:ln w="28575">
                      <a:noFill/>
                    </a:ln>
                  </p:spPr>
                  <p:txBody>
                    <a:bodyPr/>
                    <a:lstStyle/>
                    <a:p>
                      <a:r>
                        <a:rPr lang="zh-TW" altLang="en-US">
                          <a:noFill/>
                        </a:rPr>
                        <a:t> </a:t>
                      </a:r>
                    </a:p>
                  </p:txBody>
                </p:sp>
              </mc:Fallback>
            </mc:AlternateContent>
            <p:sp>
              <p:nvSpPr>
                <p:cNvPr id="103" name="矩形 102">
                  <a:extLst>
                    <a:ext uri="{FF2B5EF4-FFF2-40B4-BE49-F238E27FC236}">
                      <a16:creationId xmlns:a16="http://schemas.microsoft.com/office/drawing/2014/main" id="{031AF9ED-A8AA-4B6A-82DA-BDCBFDC1B628}"/>
                    </a:ext>
                  </a:extLst>
                </p:cNvPr>
                <p:cNvSpPr/>
                <p:nvPr/>
              </p:nvSpPr>
              <p:spPr>
                <a:xfrm>
                  <a:off x="2630913" y="896738"/>
                  <a:ext cx="3086301" cy="2084773"/>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p>
              </p:txBody>
            </p:sp>
            <p:sp>
              <p:nvSpPr>
                <p:cNvPr id="104" name="文字方塊 103">
                  <a:extLst>
                    <a:ext uri="{FF2B5EF4-FFF2-40B4-BE49-F238E27FC236}">
                      <a16:creationId xmlns:a16="http://schemas.microsoft.com/office/drawing/2014/main" id="{031FC6AA-6321-4A8E-988F-383B43433ED9}"/>
                    </a:ext>
                  </a:extLst>
                </p:cNvPr>
                <p:cNvSpPr txBox="1"/>
                <p:nvPr/>
              </p:nvSpPr>
              <p:spPr>
                <a:xfrm>
                  <a:off x="4377987" y="2673739"/>
                  <a:ext cx="1706393" cy="338555"/>
                </a:xfrm>
                <a:prstGeom prst="rect">
                  <a:avLst/>
                </a:prstGeom>
                <a:noFill/>
              </p:spPr>
              <p:txBody>
                <a:bodyPr wrap="square" rtlCol="0">
                  <a:spAutoFit/>
                </a:bodyPr>
                <a:lstStyle/>
                <a:p>
                  <a:pPr algn="ctr"/>
                  <a:r>
                    <a:rPr lang="en-US" altLang="zh-TW" sz="1050" dirty="0">
                      <a:highlight>
                        <a:srgbClr val="FFFF00"/>
                      </a:highlight>
                    </a:rPr>
                    <a:t>On chip</a:t>
                  </a:r>
                  <a:endParaRPr lang="zh-TW" altLang="en-US" sz="1050" dirty="0">
                    <a:highlight>
                      <a:srgbClr val="FFFF00"/>
                    </a:highlight>
                  </a:endParaRPr>
                </a:p>
              </p:txBody>
            </p:sp>
          </p:grpSp>
          <mc:AlternateContent xmlns:mc="http://schemas.openxmlformats.org/markup-compatibility/2006">
            <mc:Choice xmlns:a14="http://schemas.microsoft.com/office/drawing/2010/main" Requires="a14">
              <p:sp>
                <p:nvSpPr>
                  <p:cNvPr id="95" name="文字方塊 94">
                    <a:extLst>
                      <a:ext uri="{FF2B5EF4-FFF2-40B4-BE49-F238E27FC236}">
                        <a16:creationId xmlns:a16="http://schemas.microsoft.com/office/drawing/2014/main" id="{ED314999-65B3-4CB8-9D5E-78694CD08A4C}"/>
                      </a:ext>
                    </a:extLst>
                  </p:cNvPr>
                  <p:cNvSpPr txBox="1"/>
                  <p:nvPr/>
                </p:nvSpPr>
                <p:spPr>
                  <a:xfrm>
                    <a:off x="4108339" y="885912"/>
                    <a:ext cx="446773" cy="338555"/>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acc>
                                <m:accPr>
                                  <m:chr m:val="̂"/>
                                  <m:ctrlPr>
                                    <a:rPr lang="en-US" altLang="zh-TW" sz="1050" i="1">
                                      <a:latin typeface="Cambria Math" panose="02040503050406030204" pitchFamily="18" charset="0"/>
                                    </a:rPr>
                                  </m:ctrlPr>
                                </m:accPr>
                                <m:e>
                                  <m:r>
                                    <a:rPr lang="en-US" altLang="zh-TW" sz="1050" i="1">
                                      <a:latin typeface="Cambria Math" panose="02040503050406030204" pitchFamily="18" charset="0"/>
                                    </a:rPr>
                                    <m:t>𝑐</m:t>
                                  </m:r>
                                </m:e>
                              </m:acc>
                            </m:e>
                            <m:sub>
                              <m:r>
                                <a:rPr lang="en-US" altLang="zh-TW" sz="1050" i="1">
                                  <a:latin typeface="Cambria Math" panose="02040503050406030204" pitchFamily="18" charset="0"/>
                                </a:rPr>
                                <m:t>𝑖𝑛</m:t>
                              </m:r>
                            </m:sub>
                          </m:sSub>
                          <m:r>
                            <a:rPr lang="en-US" altLang="zh-TW" sz="1050" i="1">
                              <a:latin typeface="Cambria Math" panose="02040503050406030204" pitchFamily="18" charset="0"/>
                            </a:rPr>
                            <m:t>(</m:t>
                          </m:r>
                          <m:r>
                            <a:rPr lang="en-US" altLang="zh-TW" sz="1050" i="1">
                              <a:latin typeface="Cambria Math" panose="02040503050406030204" pitchFamily="18" charset="0"/>
                            </a:rPr>
                            <m:t>𝑡</m:t>
                          </m:r>
                          <m:r>
                            <a:rPr lang="en-US" altLang="zh-TW" sz="1050" i="1">
                              <a:latin typeface="Cambria Math" panose="02040503050406030204" pitchFamily="18" charset="0"/>
                            </a:rPr>
                            <m:t>)</m:t>
                          </m:r>
                        </m:oMath>
                      </m:oMathPara>
                    </a14:m>
                    <a:endParaRPr lang="zh-TW" altLang="en-US" sz="1050" dirty="0"/>
                  </a:p>
                </p:txBody>
              </p:sp>
            </mc:Choice>
            <mc:Fallback>
              <p:sp>
                <p:nvSpPr>
                  <p:cNvPr id="95" name="文字方塊 94">
                    <a:extLst>
                      <a:ext uri="{FF2B5EF4-FFF2-40B4-BE49-F238E27FC236}">
                        <a16:creationId xmlns:a16="http://schemas.microsoft.com/office/drawing/2014/main" id="{ED314999-65B3-4CB8-9D5E-78694CD08A4C}"/>
                      </a:ext>
                    </a:extLst>
                  </p:cNvPr>
                  <p:cNvSpPr txBox="1">
                    <a:spLocks noRot="1" noChangeAspect="1" noMove="1" noResize="1" noEditPoints="1" noAdjustHandles="1" noChangeArrowheads="1" noChangeShapeType="1" noTextEdit="1"/>
                  </p:cNvSpPr>
                  <p:nvPr/>
                </p:nvSpPr>
                <p:spPr>
                  <a:xfrm>
                    <a:off x="4108339" y="885912"/>
                    <a:ext cx="446773" cy="338555"/>
                  </a:xfrm>
                  <a:prstGeom prst="rect">
                    <a:avLst/>
                  </a:prstGeom>
                  <a:blipFill>
                    <a:blip r:embed="rId12"/>
                    <a:stretch>
                      <a:fillRect r="-45455" b="-7317"/>
                    </a:stretch>
                  </a:blipFill>
                  <a:ln w="28575">
                    <a:noFill/>
                  </a:ln>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96" name="文字方塊 95">
                    <a:extLst>
                      <a:ext uri="{FF2B5EF4-FFF2-40B4-BE49-F238E27FC236}">
                        <a16:creationId xmlns:a16="http://schemas.microsoft.com/office/drawing/2014/main" id="{C8D8F978-E436-4F4B-9977-2BBEAC202239}"/>
                      </a:ext>
                    </a:extLst>
                  </p:cNvPr>
                  <p:cNvSpPr txBox="1"/>
                  <p:nvPr/>
                </p:nvSpPr>
                <p:spPr>
                  <a:xfrm>
                    <a:off x="4689157" y="1301110"/>
                    <a:ext cx="446773" cy="338555"/>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acc>
                                <m:accPr>
                                  <m:chr m:val="̂"/>
                                  <m:ctrlPr>
                                    <a:rPr lang="en-US" altLang="zh-TW" sz="1050" i="1">
                                      <a:latin typeface="Cambria Math" panose="02040503050406030204" pitchFamily="18" charset="0"/>
                                    </a:rPr>
                                  </m:ctrlPr>
                                </m:accPr>
                                <m:e>
                                  <m:r>
                                    <a:rPr lang="en-US" altLang="zh-TW" sz="1050" i="1">
                                      <a:latin typeface="Cambria Math" panose="02040503050406030204" pitchFamily="18" charset="0"/>
                                    </a:rPr>
                                    <m:t>𝑐</m:t>
                                  </m:r>
                                </m:e>
                              </m:acc>
                            </m:e>
                            <m:sub>
                              <m:r>
                                <a:rPr lang="en-US" altLang="zh-TW" sz="1050" i="1">
                                  <a:latin typeface="Cambria Math" panose="02040503050406030204" pitchFamily="18" charset="0"/>
                                </a:rPr>
                                <m:t>𝑜𝑢𝑡</m:t>
                              </m:r>
                            </m:sub>
                          </m:sSub>
                          <m:r>
                            <a:rPr lang="en-US" altLang="zh-TW" sz="1050" i="1">
                              <a:latin typeface="Cambria Math" panose="02040503050406030204" pitchFamily="18" charset="0"/>
                            </a:rPr>
                            <m:t>(</m:t>
                          </m:r>
                          <m:r>
                            <a:rPr lang="en-US" altLang="zh-TW" sz="1050" i="1">
                              <a:latin typeface="Cambria Math" panose="02040503050406030204" pitchFamily="18" charset="0"/>
                            </a:rPr>
                            <m:t>𝑡</m:t>
                          </m:r>
                          <m:r>
                            <a:rPr lang="en-US" altLang="zh-TW" sz="1050" i="1">
                              <a:latin typeface="Cambria Math" panose="02040503050406030204" pitchFamily="18" charset="0"/>
                            </a:rPr>
                            <m:t>)</m:t>
                          </m:r>
                        </m:oMath>
                      </m:oMathPara>
                    </a14:m>
                    <a:endParaRPr lang="zh-TW" altLang="en-US" sz="1050" dirty="0"/>
                  </a:p>
                </p:txBody>
              </p:sp>
            </mc:Choice>
            <mc:Fallback>
              <p:sp>
                <p:nvSpPr>
                  <p:cNvPr id="96" name="文字方塊 95">
                    <a:extLst>
                      <a:ext uri="{FF2B5EF4-FFF2-40B4-BE49-F238E27FC236}">
                        <a16:creationId xmlns:a16="http://schemas.microsoft.com/office/drawing/2014/main" id="{C8D8F978-E436-4F4B-9977-2BBEAC202239}"/>
                      </a:ext>
                    </a:extLst>
                  </p:cNvPr>
                  <p:cNvSpPr txBox="1">
                    <a:spLocks noRot="1" noChangeAspect="1" noMove="1" noResize="1" noEditPoints="1" noAdjustHandles="1" noChangeArrowheads="1" noChangeShapeType="1" noTextEdit="1"/>
                  </p:cNvSpPr>
                  <p:nvPr/>
                </p:nvSpPr>
                <p:spPr>
                  <a:xfrm>
                    <a:off x="4689157" y="1301110"/>
                    <a:ext cx="446773" cy="338555"/>
                  </a:xfrm>
                  <a:prstGeom prst="rect">
                    <a:avLst/>
                  </a:prstGeom>
                  <a:blipFill>
                    <a:blip r:embed="rId13"/>
                    <a:stretch>
                      <a:fillRect r="-65455" b="-7317"/>
                    </a:stretch>
                  </a:blipFill>
                  <a:ln w="28575">
                    <a:noFill/>
                  </a:ln>
                </p:spPr>
                <p:txBody>
                  <a:bodyPr/>
                  <a:lstStyle/>
                  <a:p>
                    <a:r>
                      <a:rPr lang="zh-TW" altLang="en-US">
                        <a:noFill/>
                      </a:rPr>
                      <a:t> </a:t>
                    </a:r>
                  </a:p>
                </p:txBody>
              </p:sp>
            </mc:Fallback>
          </mc:AlternateContent>
          <p:cxnSp>
            <p:nvCxnSpPr>
              <p:cNvPr id="97" name="直線單箭頭接點 96">
                <a:extLst>
                  <a:ext uri="{FF2B5EF4-FFF2-40B4-BE49-F238E27FC236}">
                    <a16:creationId xmlns:a16="http://schemas.microsoft.com/office/drawing/2014/main" id="{983E9B20-2301-4926-8B89-8DC145F8A89D}"/>
                  </a:ext>
                </a:extLst>
              </p:cNvPr>
              <p:cNvCxnSpPr/>
              <p:nvPr/>
            </p:nvCxnSpPr>
            <p:spPr>
              <a:xfrm>
                <a:off x="1433864" y="1055974"/>
                <a:ext cx="25187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8" name="直線單箭頭接點 97">
                <a:extLst>
                  <a:ext uri="{FF2B5EF4-FFF2-40B4-BE49-F238E27FC236}">
                    <a16:creationId xmlns:a16="http://schemas.microsoft.com/office/drawing/2014/main" id="{DBA72F01-4761-4449-95FC-770F2EE180AE}"/>
                  </a:ext>
                </a:extLst>
              </p:cNvPr>
              <p:cNvCxnSpPr/>
              <p:nvPr/>
            </p:nvCxnSpPr>
            <p:spPr>
              <a:xfrm>
                <a:off x="4684395" y="1038686"/>
                <a:ext cx="25187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直線單箭頭接點 98">
                <a:extLst>
                  <a:ext uri="{FF2B5EF4-FFF2-40B4-BE49-F238E27FC236}">
                    <a16:creationId xmlns:a16="http://schemas.microsoft.com/office/drawing/2014/main" id="{C9A8496B-9512-4AC9-917E-C08A166250BB}"/>
                  </a:ext>
                </a:extLst>
              </p:cNvPr>
              <p:cNvCxnSpPr>
                <a:cxnSpLocks/>
              </p:cNvCxnSpPr>
              <p:nvPr/>
            </p:nvCxnSpPr>
            <p:spPr>
              <a:xfrm flipH="1">
                <a:off x="4684395" y="1300743"/>
                <a:ext cx="25187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直線單箭頭接點 99">
                <a:extLst>
                  <a:ext uri="{FF2B5EF4-FFF2-40B4-BE49-F238E27FC236}">
                    <a16:creationId xmlns:a16="http://schemas.microsoft.com/office/drawing/2014/main" id="{A7C0ADF8-2FF4-45AD-8DC4-731B0F81FCC3}"/>
                  </a:ext>
                </a:extLst>
              </p:cNvPr>
              <p:cNvCxnSpPr>
                <a:cxnSpLocks/>
              </p:cNvCxnSpPr>
              <p:nvPr/>
            </p:nvCxnSpPr>
            <p:spPr>
              <a:xfrm flipH="1">
                <a:off x="888769" y="1864492"/>
                <a:ext cx="25187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93" name="文字方塊 92">
              <a:extLst>
                <a:ext uri="{FF2B5EF4-FFF2-40B4-BE49-F238E27FC236}">
                  <a16:creationId xmlns:a16="http://schemas.microsoft.com/office/drawing/2014/main" id="{731E2FBF-A01F-4F32-ABC8-F6133ED4F37E}"/>
                </a:ext>
              </a:extLst>
            </p:cNvPr>
            <p:cNvSpPr txBox="1"/>
            <p:nvPr/>
          </p:nvSpPr>
          <p:spPr>
            <a:xfrm>
              <a:off x="314026" y="1932924"/>
              <a:ext cx="692143" cy="800219"/>
            </a:xfrm>
            <a:prstGeom prst="rect">
              <a:avLst/>
            </a:prstGeom>
            <a:solidFill>
              <a:schemeClr val="accent2">
                <a:lumMod val="40000"/>
                <a:lumOff val="60000"/>
              </a:schemeClr>
            </a:solidFill>
          </p:spPr>
          <p:txBody>
            <a:bodyPr wrap="square" rtlCol="0">
              <a:spAutoFit/>
            </a:bodyPr>
            <a:lstStyle/>
            <a:p>
              <a:pPr algn="ctr"/>
              <a:r>
                <a:rPr lang="en-US" altLang="zh-TW" sz="825" dirty="0"/>
                <a:t>External thermal bath</a:t>
              </a:r>
              <a:endParaRPr lang="zh-TW" altLang="en-US" sz="825" dirty="0"/>
            </a:p>
          </p:txBody>
        </p:sp>
      </p:grpSp>
      <p:cxnSp>
        <p:nvCxnSpPr>
          <p:cNvPr id="174" name="直線單箭頭接點 173">
            <a:extLst>
              <a:ext uri="{FF2B5EF4-FFF2-40B4-BE49-F238E27FC236}">
                <a16:creationId xmlns:a16="http://schemas.microsoft.com/office/drawing/2014/main" id="{CE5B0EAB-9A4A-4896-A712-CCCBCE030FAE}"/>
              </a:ext>
            </a:extLst>
          </p:cNvPr>
          <p:cNvCxnSpPr/>
          <p:nvPr/>
        </p:nvCxnSpPr>
        <p:spPr>
          <a:xfrm flipV="1">
            <a:off x="1573802" y="2915803"/>
            <a:ext cx="1025537" cy="950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75" name="矩形 174">
                <a:extLst>
                  <a:ext uri="{FF2B5EF4-FFF2-40B4-BE49-F238E27FC236}">
                    <a16:creationId xmlns:a16="http://schemas.microsoft.com/office/drawing/2014/main" id="{36F61500-42E0-422F-ABFC-51552604E5C1}"/>
                  </a:ext>
                </a:extLst>
              </p:cNvPr>
              <p:cNvSpPr/>
              <p:nvPr/>
            </p:nvSpPr>
            <p:spPr>
              <a:xfrm>
                <a:off x="2640266" y="2750118"/>
                <a:ext cx="1260730" cy="230832"/>
              </a:xfrm>
              <a:prstGeom prst="rect">
                <a:avLst/>
              </a:prstGeom>
              <a:solidFill>
                <a:schemeClr val="accent1">
                  <a:lumMod val="20000"/>
                  <a:lumOff val="80000"/>
                </a:schemeClr>
              </a:solidFill>
            </p:spPr>
            <p:txBody>
              <a:bodyPr wrap="none">
                <a:spAutoFit/>
              </a:bodyPr>
              <a:lstStyle/>
              <a:p>
                <a:r>
                  <a:rPr lang="en-US" altLang="zh-TW" sz="900" dirty="0"/>
                  <a:t>0 : </a:t>
                </a:r>
                <a14:m>
                  <m:oMath xmlns:m="http://schemas.openxmlformats.org/officeDocument/2006/math">
                    <m:r>
                      <a:rPr lang="en-US" altLang="zh-TW" sz="900" i="1">
                        <a:latin typeface="Cambria Math" panose="02040503050406030204" pitchFamily="18" charset="0"/>
                      </a:rPr>
                      <m:t>𝑓𝑜𝑟</m:t>
                    </m:r>
                    <m:r>
                      <a:rPr lang="en-US" altLang="zh-TW" sz="900" i="1">
                        <a:latin typeface="Cambria Math" panose="02040503050406030204" pitchFamily="18" charset="0"/>
                      </a:rPr>
                      <m:t> </m:t>
                    </m:r>
                    <m:sSub>
                      <m:sSubPr>
                        <m:ctrlPr>
                          <a:rPr lang="en-US" altLang="zh-TW" sz="900" i="1">
                            <a:latin typeface="Cambria Math" panose="02040503050406030204" pitchFamily="18" charset="0"/>
                          </a:rPr>
                        </m:ctrlPr>
                      </m:sSubPr>
                      <m:e>
                        <m:r>
                          <a:rPr lang="en-US" altLang="zh-TW" sz="900" i="1">
                            <a:latin typeface="Cambria Math" panose="02040503050406030204" pitchFamily="18" charset="0"/>
                          </a:rPr>
                          <m:t>𝑇</m:t>
                        </m:r>
                      </m:e>
                      <m:sub>
                        <m:r>
                          <a:rPr lang="en-US" altLang="zh-TW" sz="900" i="1">
                            <a:latin typeface="Cambria Math" panose="02040503050406030204" pitchFamily="18" charset="0"/>
                          </a:rPr>
                          <m:t>𝑏</m:t>
                        </m:r>
                      </m:sub>
                    </m:sSub>
                    <m:r>
                      <a:rPr lang="en-US" altLang="zh-TW" sz="900" i="1">
                        <a:latin typeface="Cambria Math" panose="02040503050406030204" pitchFamily="18" charset="0"/>
                      </a:rPr>
                      <m:t>, </m:t>
                    </m:r>
                    <m:sSub>
                      <m:sSubPr>
                        <m:ctrlPr>
                          <a:rPr lang="en-US" altLang="zh-TW" sz="900" i="1">
                            <a:latin typeface="Cambria Math" panose="02040503050406030204" pitchFamily="18" charset="0"/>
                          </a:rPr>
                        </m:ctrlPr>
                      </m:sSubPr>
                      <m:e>
                        <m:r>
                          <a:rPr lang="en-US" altLang="zh-TW" sz="900" i="1">
                            <a:latin typeface="Cambria Math" panose="02040503050406030204" pitchFamily="18" charset="0"/>
                          </a:rPr>
                          <m:t>𝑇</m:t>
                        </m:r>
                      </m:e>
                      <m:sub>
                        <m:r>
                          <a:rPr lang="en-US" altLang="zh-TW" sz="900" i="1">
                            <a:latin typeface="Cambria Math" panose="02040503050406030204" pitchFamily="18" charset="0"/>
                          </a:rPr>
                          <m:t>𝑐</m:t>
                        </m:r>
                      </m:sub>
                    </m:sSub>
                    <m:r>
                      <a:rPr lang="en-US" altLang="zh-TW" sz="900" i="1">
                        <a:latin typeface="Cambria Math" panose="02040503050406030204" pitchFamily="18" charset="0"/>
                      </a:rPr>
                      <m:t>→20</m:t>
                    </m:r>
                    <m:r>
                      <a:rPr lang="en-US" altLang="zh-TW" sz="900" i="1">
                        <a:latin typeface="Cambria Math" panose="02040503050406030204" pitchFamily="18" charset="0"/>
                      </a:rPr>
                      <m:t>𝑚𝐾</m:t>
                    </m:r>
                  </m:oMath>
                </a14:m>
                <a:endParaRPr lang="en-US" altLang="zh-TW" sz="900" dirty="0"/>
              </a:p>
            </p:txBody>
          </p:sp>
        </mc:Choice>
        <mc:Fallback>
          <p:sp>
            <p:nvSpPr>
              <p:cNvPr id="175" name="矩形 174">
                <a:extLst>
                  <a:ext uri="{FF2B5EF4-FFF2-40B4-BE49-F238E27FC236}">
                    <a16:creationId xmlns:a16="http://schemas.microsoft.com/office/drawing/2014/main" id="{36F61500-42E0-422F-ABFC-51552604E5C1}"/>
                  </a:ext>
                </a:extLst>
              </p:cNvPr>
              <p:cNvSpPr>
                <a:spLocks noRot="1" noChangeAspect="1" noMove="1" noResize="1" noEditPoints="1" noAdjustHandles="1" noChangeArrowheads="1" noChangeShapeType="1" noTextEdit="1"/>
              </p:cNvSpPr>
              <p:nvPr/>
            </p:nvSpPr>
            <p:spPr>
              <a:xfrm>
                <a:off x="2640266" y="2750118"/>
                <a:ext cx="1260730" cy="230832"/>
              </a:xfrm>
              <a:prstGeom prst="rect">
                <a:avLst/>
              </a:prstGeom>
              <a:blipFill>
                <a:blip r:embed="rId14"/>
                <a:stretch>
                  <a:fillRect b="-13158"/>
                </a:stretch>
              </a:blipFill>
            </p:spPr>
            <p:txBody>
              <a:bodyPr/>
              <a:lstStyle/>
              <a:p>
                <a:r>
                  <a:rPr lang="zh-TW" altLang="en-US">
                    <a:noFill/>
                  </a:rPr>
                  <a:t> </a:t>
                </a:r>
              </a:p>
            </p:txBody>
          </p:sp>
        </mc:Fallback>
      </mc:AlternateContent>
      <p:cxnSp>
        <p:nvCxnSpPr>
          <p:cNvPr id="176" name="直線單箭頭接點 175">
            <a:extLst>
              <a:ext uri="{FF2B5EF4-FFF2-40B4-BE49-F238E27FC236}">
                <a16:creationId xmlns:a16="http://schemas.microsoft.com/office/drawing/2014/main" id="{038D3E71-2B48-46E5-821B-CCE79C99ADB6}"/>
              </a:ext>
            </a:extLst>
          </p:cNvPr>
          <p:cNvCxnSpPr/>
          <p:nvPr/>
        </p:nvCxnSpPr>
        <p:spPr>
          <a:xfrm flipV="1">
            <a:off x="3305602" y="2945109"/>
            <a:ext cx="1025537" cy="950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7" name="直線單箭頭接點 176">
            <a:extLst>
              <a:ext uri="{FF2B5EF4-FFF2-40B4-BE49-F238E27FC236}">
                <a16:creationId xmlns:a16="http://schemas.microsoft.com/office/drawing/2014/main" id="{4C9605A4-A16E-472C-9B68-3BCBB2CA610E}"/>
              </a:ext>
            </a:extLst>
          </p:cNvPr>
          <p:cNvCxnSpPr/>
          <p:nvPr/>
        </p:nvCxnSpPr>
        <p:spPr>
          <a:xfrm flipV="1">
            <a:off x="5137077" y="2916017"/>
            <a:ext cx="1025537" cy="950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78" name="矩形 177">
                <a:extLst>
                  <a:ext uri="{FF2B5EF4-FFF2-40B4-BE49-F238E27FC236}">
                    <a16:creationId xmlns:a16="http://schemas.microsoft.com/office/drawing/2014/main" id="{FBB0FD93-872A-4565-BB37-0A3B5DFE8542}"/>
                  </a:ext>
                </a:extLst>
              </p:cNvPr>
              <p:cNvSpPr/>
              <p:nvPr/>
            </p:nvSpPr>
            <p:spPr>
              <a:xfrm>
                <a:off x="6360044" y="2757232"/>
                <a:ext cx="1260730" cy="230832"/>
              </a:xfrm>
              <a:prstGeom prst="rect">
                <a:avLst/>
              </a:prstGeom>
              <a:solidFill>
                <a:schemeClr val="accent1">
                  <a:lumMod val="20000"/>
                  <a:lumOff val="80000"/>
                </a:schemeClr>
              </a:solidFill>
            </p:spPr>
            <p:txBody>
              <a:bodyPr wrap="none">
                <a:spAutoFit/>
              </a:bodyPr>
              <a:lstStyle/>
              <a:p>
                <a:r>
                  <a:rPr lang="en-US" altLang="zh-TW" sz="900" dirty="0"/>
                  <a:t>0 : </a:t>
                </a:r>
                <a14:m>
                  <m:oMath xmlns:m="http://schemas.openxmlformats.org/officeDocument/2006/math">
                    <m:r>
                      <a:rPr lang="en-US" altLang="zh-TW" sz="900" i="1">
                        <a:latin typeface="Cambria Math" panose="02040503050406030204" pitchFamily="18" charset="0"/>
                      </a:rPr>
                      <m:t>𝑓𝑜𝑟</m:t>
                    </m:r>
                    <m:r>
                      <a:rPr lang="en-US" altLang="zh-TW" sz="900" i="1">
                        <a:latin typeface="Cambria Math" panose="02040503050406030204" pitchFamily="18" charset="0"/>
                      </a:rPr>
                      <m:t> </m:t>
                    </m:r>
                    <m:sSub>
                      <m:sSubPr>
                        <m:ctrlPr>
                          <a:rPr lang="en-US" altLang="zh-TW" sz="900" i="1">
                            <a:latin typeface="Cambria Math" panose="02040503050406030204" pitchFamily="18" charset="0"/>
                          </a:rPr>
                        </m:ctrlPr>
                      </m:sSubPr>
                      <m:e>
                        <m:r>
                          <a:rPr lang="en-US" altLang="zh-TW" sz="900" i="1">
                            <a:latin typeface="Cambria Math" panose="02040503050406030204" pitchFamily="18" charset="0"/>
                          </a:rPr>
                          <m:t>𝑇</m:t>
                        </m:r>
                      </m:e>
                      <m:sub>
                        <m:r>
                          <a:rPr lang="en-US" altLang="zh-TW" sz="900" i="1">
                            <a:latin typeface="Cambria Math" panose="02040503050406030204" pitchFamily="18" charset="0"/>
                          </a:rPr>
                          <m:t>𝑏</m:t>
                        </m:r>
                      </m:sub>
                    </m:sSub>
                    <m:r>
                      <a:rPr lang="en-US" altLang="zh-TW" sz="900" i="1">
                        <a:latin typeface="Cambria Math" panose="02040503050406030204" pitchFamily="18" charset="0"/>
                      </a:rPr>
                      <m:t>, </m:t>
                    </m:r>
                    <m:sSub>
                      <m:sSubPr>
                        <m:ctrlPr>
                          <a:rPr lang="en-US" altLang="zh-TW" sz="900" i="1">
                            <a:latin typeface="Cambria Math" panose="02040503050406030204" pitchFamily="18" charset="0"/>
                          </a:rPr>
                        </m:ctrlPr>
                      </m:sSubPr>
                      <m:e>
                        <m:r>
                          <a:rPr lang="en-US" altLang="zh-TW" sz="900" i="1">
                            <a:latin typeface="Cambria Math" panose="02040503050406030204" pitchFamily="18" charset="0"/>
                          </a:rPr>
                          <m:t>𝑇</m:t>
                        </m:r>
                      </m:e>
                      <m:sub>
                        <m:r>
                          <a:rPr lang="en-US" altLang="zh-TW" sz="900" i="1">
                            <a:latin typeface="Cambria Math" panose="02040503050406030204" pitchFamily="18" charset="0"/>
                          </a:rPr>
                          <m:t>𝑐</m:t>
                        </m:r>
                      </m:sub>
                    </m:sSub>
                    <m:r>
                      <a:rPr lang="en-US" altLang="zh-TW" sz="900" i="1">
                        <a:latin typeface="Cambria Math" panose="02040503050406030204" pitchFamily="18" charset="0"/>
                      </a:rPr>
                      <m:t>→20</m:t>
                    </m:r>
                    <m:r>
                      <a:rPr lang="en-US" altLang="zh-TW" sz="900" i="1">
                        <a:latin typeface="Cambria Math" panose="02040503050406030204" pitchFamily="18" charset="0"/>
                      </a:rPr>
                      <m:t>𝑚𝐾</m:t>
                    </m:r>
                  </m:oMath>
                </a14:m>
                <a:endParaRPr lang="en-US" altLang="zh-TW" sz="900" dirty="0"/>
              </a:p>
            </p:txBody>
          </p:sp>
        </mc:Choice>
        <mc:Fallback>
          <p:sp>
            <p:nvSpPr>
              <p:cNvPr id="178" name="矩形 177">
                <a:extLst>
                  <a:ext uri="{FF2B5EF4-FFF2-40B4-BE49-F238E27FC236}">
                    <a16:creationId xmlns:a16="http://schemas.microsoft.com/office/drawing/2014/main" id="{FBB0FD93-872A-4565-BB37-0A3B5DFE8542}"/>
                  </a:ext>
                </a:extLst>
              </p:cNvPr>
              <p:cNvSpPr>
                <a:spLocks noRot="1" noChangeAspect="1" noMove="1" noResize="1" noEditPoints="1" noAdjustHandles="1" noChangeArrowheads="1" noChangeShapeType="1" noTextEdit="1"/>
              </p:cNvSpPr>
              <p:nvPr/>
            </p:nvSpPr>
            <p:spPr>
              <a:xfrm>
                <a:off x="6360044" y="2757232"/>
                <a:ext cx="1260730" cy="230832"/>
              </a:xfrm>
              <a:prstGeom prst="rect">
                <a:avLst/>
              </a:prstGeom>
              <a:blipFill>
                <a:blip r:embed="rId14"/>
                <a:stretch>
                  <a:fillRect b="-13158"/>
                </a:stretch>
              </a:blipFill>
            </p:spPr>
            <p:txBody>
              <a:bodyPr/>
              <a:lstStyle/>
              <a:p>
                <a:r>
                  <a:rPr lang="zh-TW" altLang="en-US">
                    <a:noFill/>
                  </a:rPr>
                  <a:t> </a:t>
                </a:r>
              </a:p>
            </p:txBody>
          </p:sp>
        </mc:Fallback>
      </mc:AlternateContent>
      <p:cxnSp>
        <p:nvCxnSpPr>
          <p:cNvPr id="179" name="直線單箭頭接點 178">
            <a:extLst>
              <a:ext uri="{FF2B5EF4-FFF2-40B4-BE49-F238E27FC236}">
                <a16:creationId xmlns:a16="http://schemas.microsoft.com/office/drawing/2014/main" id="{023F3847-30FD-4A0C-8735-F2A86DA4223B}"/>
              </a:ext>
            </a:extLst>
          </p:cNvPr>
          <p:cNvCxnSpPr/>
          <p:nvPr/>
        </p:nvCxnSpPr>
        <p:spPr>
          <a:xfrm flipV="1">
            <a:off x="6787891" y="2964147"/>
            <a:ext cx="1025537" cy="950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1" name="直線單箭頭接點 180">
            <a:extLst>
              <a:ext uri="{FF2B5EF4-FFF2-40B4-BE49-F238E27FC236}">
                <a16:creationId xmlns:a16="http://schemas.microsoft.com/office/drawing/2014/main" id="{CE5F745E-5880-4765-8C7C-F4AE75FACFEF}"/>
              </a:ext>
            </a:extLst>
          </p:cNvPr>
          <p:cNvCxnSpPr>
            <a:cxnSpLocks/>
          </p:cNvCxnSpPr>
          <p:nvPr/>
        </p:nvCxnSpPr>
        <p:spPr>
          <a:xfrm flipV="1">
            <a:off x="4676955" y="3050770"/>
            <a:ext cx="588373" cy="5737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直線單箭頭接點 184">
            <a:extLst>
              <a:ext uri="{FF2B5EF4-FFF2-40B4-BE49-F238E27FC236}">
                <a16:creationId xmlns:a16="http://schemas.microsoft.com/office/drawing/2014/main" id="{E4F158AB-D3B6-4520-8CD6-43774ABACA73}"/>
              </a:ext>
            </a:extLst>
          </p:cNvPr>
          <p:cNvCxnSpPr>
            <a:cxnSpLocks/>
          </p:cNvCxnSpPr>
          <p:nvPr/>
        </p:nvCxnSpPr>
        <p:spPr>
          <a:xfrm flipV="1">
            <a:off x="6493704" y="3035695"/>
            <a:ext cx="588373" cy="5737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86" name="矩形 185">
                <a:extLst>
                  <a:ext uri="{FF2B5EF4-FFF2-40B4-BE49-F238E27FC236}">
                    <a16:creationId xmlns:a16="http://schemas.microsoft.com/office/drawing/2014/main" id="{AF87C80A-97F1-4A20-9D43-65CBDAD648E3}"/>
                  </a:ext>
                </a:extLst>
              </p:cNvPr>
              <p:cNvSpPr/>
              <p:nvPr/>
            </p:nvSpPr>
            <p:spPr>
              <a:xfrm>
                <a:off x="4751273" y="2753277"/>
                <a:ext cx="845744" cy="230832"/>
              </a:xfrm>
              <a:prstGeom prst="rect">
                <a:avLst/>
              </a:prstGeom>
              <a:solidFill>
                <a:srgbClr val="FF9999"/>
              </a:solidFill>
            </p:spPr>
            <p:txBody>
              <a:bodyPr wrap="none">
                <a:spAutoFit/>
              </a:bodyPr>
              <a:lstStyle/>
              <a:p>
                <a:r>
                  <a:rPr lang="en-US" altLang="zh-TW" sz="900" dirty="0"/>
                  <a:t>0 : </a:t>
                </a:r>
                <a14:m>
                  <m:oMath xmlns:m="http://schemas.openxmlformats.org/officeDocument/2006/math">
                    <m:r>
                      <a:rPr lang="en-US" altLang="zh-TW" sz="900" i="1">
                        <a:latin typeface="Cambria Math" panose="02040503050406030204" pitchFamily="18" charset="0"/>
                      </a:rPr>
                      <m:t>𝑓𝑜𝑟</m:t>
                    </m:r>
                    <m:r>
                      <a:rPr lang="en-US" altLang="zh-TW" sz="900" i="1">
                        <a:latin typeface="Cambria Math" panose="02040503050406030204" pitchFamily="18" charset="0"/>
                      </a:rPr>
                      <m:t> </m:t>
                    </m:r>
                    <m:sSub>
                      <m:sSubPr>
                        <m:ctrlPr>
                          <a:rPr lang="en-US" altLang="zh-TW" sz="900" i="1">
                            <a:latin typeface="Cambria Math" panose="02040503050406030204" pitchFamily="18" charset="0"/>
                          </a:rPr>
                        </m:ctrlPr>
                      </m:sSubPr>
                      <m:e>
                        <m:r>
                          <a:rPr lang="en-US" altLang="zh-TW" sz="900" i="1">
                            <a:latin typeface="Cambria Math" panose="02040503050406030204" pitchFamily="18" charset="0"/>
                          </a:rPr>
                          <m:t>𝜅</m:t>
                        </m:r>
                      </m:e>
                      <m:sub>
                        <m:r>
                          <a:rPr lang="en-US" altLang="zh-TW" sz="900" i="1">
                            <a:latin typeface="Cambria Math" panose="02040503050406030204" pitchFamily="18" charset="0"/>
                          </a:rPr>
                          <m:t>𝑖</m:t>
                        </m:r>
                      </m:sub>
                    </m:sSub>
                    <m:r>
                      <a:rPr lang="en-US" altLang="zh-TW" sz="900" i="1">
                        <a:latin typeface="Cambria Math" panose="02040503050406030204" pitchFamily="18" charset="0"/>
                      </a:rPr>
                      <m:t>=0</m:t>
                    </m:r>
                  </m:oMath>
                </a14:m>
                <a:endParaRPr lang="en-US" altLang="zh-TW" sz="900" dirty="0"/>
              </a:p>
            </p:txBody>
          </p:sp>
        </mc:Choice>
        <mc:Fallback>
          <p:sp>
            <p:nvSpPr>
              <p:cNvPr id="186" name="矩形 185">
                <a:extLst>
                  <a:ext uri="{FF2B5EF4-FFF2-40B4-BE49-F238E27FC236}">
                    <a16:creationId xmlns:a16="http://schemas.microsoft.com/office/drawing/2014/main" id="{AF87C80A-97F1-4A20-9D43-65CBDAD648E3}"/>
                  </a:ext>
                </a:extLst>
              </p:cNvPr>
              <p:cNvSpPr>
                <a:spLocks noRot="1" noChangeAspect="1" noMove="1" noResize="1" noEditPoints="1" noAdjustHandles="1" noChangeArrowheads="1" noChangeShapeType="1" noTextEdit="1"/>
              </p:cNvSpPr>
              <p:nvPr/>
            </p:nvSpPr>
            <p:spPr>
              <a:xfrm>
                <a:off x="4751273" y="2753277"/>
                <a:ext cx="845744" cy="230832"/>
              </a:xfrm>
              <a:prstGeom prst="rect">
                <a:avLst/>
              </a:prstGeom>
              <a:blipFill>
                <a:blip r:embed="rId15"/>
                <a:stretch>
                  <a:fillRect b="-10526"/>
                </a:stretch>
              </a:blipFill>
            </p:spPr>
            <p:txBody>
              <a:bodyPr/>
              <a:lstStyle/>
              <a:p>
                <a:r>
                  <a:rPr lang="zh-TW" altLang="en-US">
                    <a:noFill/>
                  </a:rPr>
                  <a:t> </a:t>
                </a:r>
              </a:p>
            </p:txBody>
          </p:sp>
        </mc:Fallback>
      </mc:AlternateContent>
      <p:grpSp>
        <p:nvGrpSpPr>
          <p:cNvPr id="194" name="群組 193">
            <a:extLst>
              <a:ext uri="{FF2B5EF4-FFF2-40B4-BE49-F238E27FC236}">
                <a16:creationId xmlns:a16="http://schemas.microsoft.com/office/drawing/2014/main" id="{36269FFE-0028-41DC-BE4A-8ADFF0DD6C6B}"/>
              </a:ext>
            </a:extLst>
          </p:cNvPr>
          <p:cNvGrpSpPr/>
          <p:nvPr/>
        </p:nvGrpSpPr>
        <p:grpSpPr>
          <a:xfrm>
            <a:off x="4653403" y="4260532"/>
            <a:ext cx="1146917" cy="1416310"/>
            <a:chOff x="6467885" y="4369744"/>
            <a:chExt cx="1529223" cy="1888414"/>
          </a:xfrm>
        </p:grpSpPr>
        <mc:AlternateContent xmlns:mc="http://schemas.openxmlformats.org/markup-compatibility/2006">
          <mc:Choice xmlns:a14="http://schemas.microsoft.com/office/drawing/2010/main" Requires="a14">
            <p:sp>
              <p:nvSpPr>
                <p:cNvPr id="187" name="矩形 186">
                  <a:extLst>
                    <a:ext uri="{FF2B5EF4-FFF2-40B4-BE49-F238E27FC236}">
                      <a16:creationId xmlns:a16="http://schemas.microsoft.com/office/drawing/2014/main" id="{5ABC7A39-53AC-43A2-9195-30B032B24560}"/>
                    </a:ext>
                  </a:extLst>
                </p:cNvPr>
                <p:cNvSpPr/>
                <p:nvPr/>
              </p:nvSpPr>
              <p:spPr>
                <a:xfrm>
                  <a:off x="6467885" y="5399991"/>
                  <a:ext cx="1529223" cy="307776"/>
                </a:xfrm>
                <a:prstGeom prst="rect">
                  <a:avLst/>
                </a:prstGeom>
                <a:solidFill>
                  <a:schemeClr val="accent1">
                    <a:lumMod val="20000"/>
                    <a:lumOff val="80000"/>
                  </a:schemeClr>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900" i="1">
                            <a:latin typeface="Cambria Math" panose="02040503050406030204" pitchFamily="18" charset="0"/>
                          </a:rPr>
                          <m:t>𝑓𝑜𝑟</m:t>
                        </m:r>
                        <m:r>
                          <a:rPr lang="en-US" altLang="zh-TW" sz="900" i="1">
                            <a:latin typeface="Cambria Math" panose="02040503050406030204" pitchFamily="18" charset="0"/>
                          </a:rPr>
                          <m:t> </m:t>
                        </m:r>
                        <m:sSub>
                          <m:sSubPr>
                            <m:ctrlPr>
                              <a:rPr lang="en-US" altLang="zh-TW" sz="900" i="1">
                                <a:latin typeface="Cambria Math" panose="02040503050406030204" pitchFamily="18" charset="0"/>
                              </a:rPr>
                            </m:ctrlPr>
                          </m:sSubPr>
                          <m:e>
                            <m:r>
                              <a:rPr lang="en-US" altLang="zh-TW" sz="900" i="1">
                                <a:latin typeface="Cambria Math" panose="02040503050406030204" pitchFamily="18" charset="0"/>
                              </a:rPr>
                              <m:t>𝑇</m:t>
                            </m:r>
                          </m:e>
                          <m:sub>
                            <m:r>
                              <a:rPr lang="en-US" altLang="zh-TW" sz="900" i="1">
                                <a:latin typeface="Cambria Math" panose="02040503050406030204" pitchFamily="18" charset="0"/>
                              </a:rPr>
                              <m:t>𝑏</m:t>
                            </m:r>
                          </m:sub>
                        </m:sSub>
                        <m:r>
                          <a:rPr lang="en-US" altLang="zh-TW" sz="900" i="1">
                            <a:latin typeface="Cambria Math" panose="02040503050406030204" pitchFamily="18" charset="0"/>
                          </a:rPr>
                          <m:t>, </m:t>
                        </m:r>
                        <m:sSub>
                          <m:sSubPr>
                            <m:ctrlPr>
                              <a:rPr lang="en-US" altLang="zh-TW" sz="900" i="1">
                                <a:latin typeface="Cambria Math" panose="02040503050406030204" pitchFamily="18" charset="0"/>
                              </a:rPr>
                            </m:ctrlPr>
                          </m:sSubPr>
                          <m:e>
                            <m:r>
                              <a:rPr lang="en-US" altLang="zh-TW" sz="900" i="1">
                                <a:latin typeface="Cambria Math" panose="02040503050406030204" pitchFamily="18" charset="0"/>
                              </a:rPr>
                              <m:t>𝑇</m:t>
                            </m:r>
                          </m:e>
                          <m:sub>
                            <m:r>
                              <a:rPr lang="en-US" altLang="zh-TW" sz="900" i="1">
                                <a:latin typeface="Cambria Math" panose="02040503050406030204" pitchFamily="18" charset="0"/>
                              </a:rPr>
                              <m:t>𝑐</m:t>
                            </m:r>
                          </m:sub>
                        </m:sSub>
                        <m:r>
                          <a:rPr lang="en-US" altLang="zh-TW" sz="900" i="1">
                            <a:latin typeface="Cambria Math" panose="02040503050406030204" pitchFamily="18" charset="0"/>
                          </a:rPr>
                          <m:t>→20</m:t>
                        </m:r>
                        <m:r>
                          <a:rPr lang="en-US" altLang="zh-TW" sz="900" i="1">
                            <a:latin typeface="Cambria Math" panose="02040503050406030204" pitchFamily="18" charset="0"/>
                          </a:rPr>
                          <m:t>𝑚𝐾</m:t>
                        </m:r>
                      </m:oMath>
                    </m:oMathPara>
                  </a14:m>
                  <a:endParaRPr lang="en-US" altLang="zh-TW" sz="900" dirty="0"/>
                </a:p>
              </p:txBody>
            </p:sp>
          </mc:Choice>
          <mc:Fallback>
            <p:sp>
              <p:nvSpPr>
                <p:cNvPr id="187" name="矩形 186">
                  <a:extLst>
                    <a:ext uri="{FF2B5EF4-FFF2-40B4-BE49-F238E27FC236}">
                      <a16:creationId xmlns:a16="http://schemas.microsoft.com/office/drawing/2014/main" id="{5ABC7A39-53AC-43A2-9195-30B032B24560}"/>
                    </a:ext>
                  </a:extLst>
                </p:cNvPr>
                <p:cNvSpPr>
                  <a:spLocks noRot="1" noChangeAspect="1" noMove="1" noResize="1" noEditPoints="1" noAdjustHandles="1" noChangeArrowheads="1" noChangeShapeType="1" noTextEdit="1"/>
                </p:cNvSpPr>
                <p:nvPr/>
              </p:nvSpPr>
              <p:spPr>
                <a:xfrm>
                  <a:off x="6467885" y="5399991"/>
                  <a:ext cx="1529223" cy="307776"/>
                </a:xfrm>
                <a:prstGeom prst="rect">
                  <a:avLst/>
                </a:prstGeom>
                <a:blipFill>
                  <a:blip r:embed="rId16"/>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88" name="矩形 187">
                  <a:extLst>
                    <a:ext uri="{FF2B5EF4-FFF2-40B4-BE49-F238E27FC236}">
                      <a16:creationId xmlns:a16="http://schemas.microsoft.com/office/drawing/2014/main" id="{CDBC0CE4-88C5-4186-840F-E821A998F850}"/>
                    </a:ext>
                  </a:extLst>
                </p:cNvPr>
                <p:cNvSpPr/>
                <p:nvPr/>
              </p:nvSpPr>
              <p:spPr>
                <a:xfrm>
                  <a:off x="6602989" y="4369744"/>
                  <a:ext cx="1127659" cy="307776"/>
                </a:xfrm>
                <a:prstGeom prst="rect">
                  <a:avLst/>
                </a:prstGeom>
                <a:solidFill>
                  <a:srgbClr val="FF9999"/>
                </a:solidFill>
              </p:spPr>
              <p:txBody>
                <a:bodyPr wrap="none">
                  <a:spAutoFit/>
                </a:bodyPr>
                <a:lstStyle/>
                <a:p>
                  <a:r>
                    <a:rPr lang="en-US" altLang="zh-TW" sz="900" dirty="0"/>
                    <a:t>0 : </a:t>
                  </a:r>
                  <a14:m>
                    <m:oMath xmlns:m="http://schemas.openxmlformats.org/officeDocument/2006/math">
                      <m:r>
                        <a:rPr lang="en-US" altLang="zh-TW" sz="900" i="1">
                          <a:latin typeface="Cambria Math" panose="02040503050406030204" pitchFamily="18" charset="0"/>
                        </a:rPr>
                        <m:t>𝑓𝑜𝑟</m:t>
                      </m:r>
                      <m:r>
                        <a:rPr lang="en-US" altLang="zh-TW" sz="900" i="1">
                          <a:latin typeface="Cambria Math" panose="02040503050406030204" pitchFamily="18" charset="0"/>
                        </a:rPr>
                        <m:t> </m:t>
                      </m:r>
                      <m:sSub>
                        <m:sSubPr>
                          <m:ctrlPr>
                            <a:rPr lang="en-US" altLang="zh-TW" sz="900" i="1">
                              <a:latin typeface="Cambria Math" panose="02040503050406030204" pitchFamily="18" charset="0"/>
                            </a:rPr>
                          </m:ctrlPr>
                        </m:sSubPr>
                        <m:e>
                          <m:r>
                            <a:rPr lang="en-US" altLang="zh-TW" sz="900" i="1">
                              <a:latin typeface="Cambria Math" panose="02040503050406030204" pitchFamily="18" charset="0"/>
                            </a:rPr>
                            <m:t>𝜅</m:t>
                          </m:r>
                        </m:e>
                        <m:sub>
                          <m:r>
                            <a:rPr lang="en-US" altLang="zh-TW" sz="900" i="1">
                              <a:latin typeface="Cambria Math" panose="02040503050406030204" pitchFamily="18" charset="0"/>
                            </a:rPr>
                            <m:t>𝑖</m:t>
                          </m:r>
                        </m:sub>
                      </m:sSub>
                      <m:r>
                        <a:rPr lang="en-US" altLang="zh-TW" sz="900" i="1">
                          <a:latin typeface="Cambria Math" panose="02040503050406030204" pitchFamily="18" charset="0"/>
                        </a:rPr>
                        <m:t>=0</m:t>
                      </m:r>
                    </m:oMath>
                  </a14:m>
                  <a:endParaRPr lang="en-US" altLang="zh-TW" sz="900" dirty="0"/>
                </a:p>
              </p:txBody>
            </p:sp>
          </mc:Choice>
          <mc:Fallback>
            <p:sp>
              <p:nvSpPr>
                <p:cNvPr id="188" name="矩形 187">
                  <a:extLst>
                    <a:ext uri="{FF2B5EF4-FFF2-40B4-BE49-F238E27FC236}">
                      <a16:creationId xmlns:a16="http://schemas.microsoft.com/office/drawing/2014/main" id="{CDBC0CE4-88C5-4186-840F-E821A998F850}"/>
                    </a:ext>
                  </a:extLst>
                </p:cNvPr>
                <p:cNvSpPr>
                  <a:spLocks noRot="1" noChangeAspect="1" noMove="1" noResize="1" noEditPoints="1" noAdjustHandles="1" noChangeArrowheads="1" noChangeShapeType="1" noTextEdit="1"/>
                </p:cNvSpPr>
                <p:nvPr/>
              </p:nvSpPr>
              <p:spPr>
                <a:xfrm>
                  <a:off x="6602989" y="4369744"/>
                  <a:ext cx="1127659" cy="307776"/>
                </a:xfrm>
                <a:prstGeom prst="rect">
                  <a:avLst/>
                </a:prstGeom>
                <a:blipFill>
                  <a:blip r:embed="rId15"/>
                  <a:stretch>
                    <a:fillRect b="-10526"/>
                  </a:stretch>
                </a:blipFill>
              </p:spPr>
              <p:txBody>
                <a:bodyPr/>
                <a:lstStyle/>
                <a:p>
                  <a:r>
                    <a:rPr lang="zh-TW" altLang="en-US">
                      <a:noFill/>
                    </a:rPr>
                    <a:t> </a:t>
                  </a:r>
                </a:p>
              </p:txBody>
            </p:sp>
          </mc:Fallback>
        </mc:AlternateContent>
        <p:cxnSp>
          <p:nvCxnSpPr>
            <p:cNvPr id="190" name="直線單箭頭接點 189">
              <a:extLst>
                <a:ext uri="{FF2B5EF4-FFF2-40B4-BE49-F238E27FC236}">
                  <a16:creationId xmlns:a16="http://schemas.microsoft.com/office/drawing/2014/main" id="{A3478312-E0C8-4157-ADA9-7C0916666333}"/>
                </a:ext>
              </a:extLst>
            </p:cNvPr>
            <p:cNvCxnSpPr/>
            <p:nvPr/>
          </p:nvCxnSpPr>
          <p:spPr>
            <a:xfrm>
              <a:off x="6656744" y="4835355"/>
              <a:ext cx="25612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1" name="矩形 190">
              <a:extLst>
                <a:ext uri="{FF2B5EF4-FFF2-40B4-BE49-F238E27FC236}">
                  <a16:creationId xmlns:a16="http://schemas.microsoft.com/office/drawing/2014/main" id="{D35F76E2-BC03-4498-9344-7855C7F5ACEB}"/>
                </a:ext>
              </a:extLst>
            </p:cNvPr>
            <p:cNvSpPr/>
            <p:nvPr/>
          </p:nvSpPr>
          <p:spPr>
            <a:xfrm>
              <a:off x="6859258" y="5765715"/>
              <a:ext cx="1131474" cy="492443"/>
            </a:xfrm>
            <a:prstGeom prst="rect">
              <a:avLst/>
            </a:prstGeom>
            <a:noFill/>
          </p:spPr>
          <p:txBody>
            <a:bodyPr wrap="square">
              <a:spAutoFit/>
            </a:bodyPr>
            <a:lstStyle/>
            <a:p>
              <a:r>
                <a:rPr lang="en-US" altLang="zh-TW" sz="900" dirty="0"/>
                <a:t>Fine thermal equilibrium</a:t>
              </a:r>
            </a:p>
          </p:txBody>
        </p:sp>
        <p:cxnSp>
          <p:nvCxnSpPr>
            <p:cNvPr id="192" name="直線單箭頭接點 191">
              <a:extLst>
                <a:ext uri="{FF2B5EF4-FFF2-40B4-BE49-F238E27FC236}">
                  <a16:creationId xmlns:a16="http://schemas.microsoft.com/office/drawing/2014/main" id="{57C39E24-6AAF-417B-8C91-E49B99F43BE2}"/>
                </a:ext>
              </a:extLst>
            </p:cNvPr>
            <p:cNvCxnSpPr/>
            <p:nvPr/>
          </p:nvCxnSpPr>
          <p:spPr>
            <a:xfrm>
              <a:off x="6580498" y="5983401"/>
              <a:ext cx="25612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3" name="矩形 192">
              <a:extLst>
                <a:ext uri="{FF2B5EF4-FFF2-40B4-BE49-F238E27FC236}">
                  <a16:creationId xmlns:a16="http://schemas.microsoft.com/office/drawing/2014/main" id="{45D743A8-DDB8-40EE-B408-EB25306A2834}"/>
                </a:ext>
              </a:extLst>
            </p:cNvPr>
            <p:cNvSpPr/>
            <p:nvPr/>
          </p:nvSpPr>
          <p:spPr>
            <a:xfrm>
              <a:off x="6586010" y="4926002"/>
              <a:ext cx="1385920" cy="307776"/>
            </a:xfrm>
            <a:prstGeom prst="rect">
              <a:avLst/>
            </a:prstGeom>
            <a:noFill/>
          </p:spPr>
          <p:txBody>
            <a:bodyPr wrap="square">
              <a:spAutoFit/>
            </a:bodyPr>
            <a:lstStyle/>
            <a:p>
              <a:r>
                <a:rPr lang="en-US" altLang="zh-TW" sz="900" dirty="0"/>
                <a:t>superconductivity</a:t>
              </a:r>
            </a:p>
          </p:txBody>
        </p:sp>
      </p:grpSp>
      <mc:AlternateContent xmlns:mc="http://schemas.openxmlformats.org/markup-compatibility/2006">
        <mc:Choice xmlns:a14="http://schemas.microsoft.com/office/drawing/2010/main" Requires="a14">
          <p:sp>
            <p:nvSpPr>
              <p:cNvPr id="195" name="矩形 194">
                <a:extLst>
                  <a:ext uri="{FF2B5EF4-FFF2-40B4-BE49-F238E27FC236}">
                    <a16:creationId xmlns:a16="http://schemas.microsoft.com/office/drawing/2014/main" id="{0D8CA788-591A-4E90-8CFC-C53B9AF680E1}"/>
                  </a:ext>
                </a:extLst>
              </p:cNvPr>
              <p:cNvSpPr/>
              <p:nvPr/>
            </p:nvSpPr>
            <p:spPr>
              <a:xfrm>
                <a:off x="5624145" y="4205726"/>
                <a:ext cx="3556230" cy="5696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200" i="1">
                              <a:latin typeface="Cambria Math" panose="02040503050406030204" pitchFamily="18" charset="0"/>
                            </a:rPr>
                          </m:ctrlPr>
                        </m:sSubPr>
                        <m:e>
                          <m:r>
                            <m:rPr>
                              <m:sty m:val="p"/>
                            </m:rPr>
                            <a:rPr lang="en-US" altLang="zh-TW" sz="1200">
                              <a:latin typeface="Cambria Math" panose="02040503050406030204" pitchFamily="18" charset="0"/>
                            </a:rPr>
                            <m:t>N</m:t>
                          </m:r>
                        </m:e>
                        <m:sub>
                          <m:r>
                            <m:rPr>
                              <m:sty m:val="p"/>
                            </m:rPr>
                            <a:rPr lang="en-US" altLang="zh-TW" sz="1200">
                              <a:latin typeface="Cambria Math" panose="02040503050406030204" pitchFamily="18" charset="0"/>
                            </a:rPr>
                            <m:t>f</m:t>
                          </m:r>
                        </m:sub>
                      </m:sSub>
                      <m:d>
                        <m:dPr>
                          <m:ctrlPr>
                            <a:rPr lang="en-US" altLang="zh-TW" sz="1200" i="1">
                              <a:latin typeface="Cambria Math" panose="02040503050406030204" pitchFamily="18" charset="0"/>
                            </a:rPr>
                          </m:ctrlPr>
                        </m:dPr>
                        <m:e>
                          <m:r>
                            <a:rPr lang="en-US" altLang="zh-TW" sz="1200" i="1">
                              <a:latin typeface="Cambria Math" panose="02040503050406030204" pitchFamily="18" charset="0"/>
                            </a:rPr>
                            <m:t>𝜔</m:t>
                          </m:r>
                        </m:e>
                      </m:d>
                      <m:r>
                        <a:rPr lang="en-US" altLang="zh-TW" sz="1200">
                          <a:latin typeface="Cambria Math" panose="02040503050406030204" pitchFamily="18" charset="0"/>
                        </a:rPr>
                        <m:t>=</m:t>
                      </m:r>
                      <m:sSub>
                        <m:sSubPr>
                          <m:ctrlPr>
                            <a:rPr lang="en-US" altLang="zh-TW" sz="1200" i="1">
                              <a:latin typeface="Cambria Math" panose="02040503050406030204" pitchFamily="18" charset="0"/>
                            </a:rPr>
                          </m:ctrlPr>
                        </m:sSubPr>
                        <m:e>
                          <m:sSub>
                            <m:sSubPr>
                              <m:ctrlPr>
                                <a:rPr lang="en-US" altLang="zh-TW" sz="1200" i="1">
                                  <a:latin typeface="Cambria Math" panose="02040503050406030204" pitchFamily="18" charset="0"/>
                                </a:rPr>
                              </m:ctrlPr>
                            </m:sSubPr>
                            <m:e>
                              <m:r>
                                <m:rPr>
                                  <m:sty m:val="p"/>
                                </m:rPr>
                                <a:rPr lang="en-US" altLang="zh-TW" sz="1200">
                                  <a:latin typeface="Cambria Math" panose="02040503050406030204" pitchFamily="18" charset="0"/>
                                </a:rPr>
                                <m:t>S</m:t>
                              </m:r>
                            </m:e>
                            <m:sub>
                              <m:r>
                                <m:rPr>
                                  <m:sty m:val="p"/>
                                </m:rPr>
                                <a:rPr lang="en-US" altLang="zh-TW" sz="1200">
                                  <a:latin typeface="Cambria Math" panose="02040503050406030204" pitchFamily="18" charset="0"/>
                                </a:rPr>
                                <m:t>f</m:t>
                              </m:r>
                            </m:sub>
                          </m:sSub>
                          <m:d>
                            <m:dPr>
                              <m:ctrlPr>
                                <a:rPr lang="en-US" altLang="zh-TW" sz="1200" i="1">
                                  <a:latin typeface="Cambria Math" panose="02040503050406030204" pitchFamily="18" charset="0"/>
                                </a:rPr>
                              </m:ctrlPr>
                            </m:dPr>
                            <m:e>
                              <m:r>
                                <a:rPr lang="en-US" altLang="zh-TW" sz="1200" i="1">
                                  <a:latin typeface="Cambria Math" panose="02040503050406030204" pitchFamily="18" charset="0"/>
                                </a:rPr>
                                <m:t>𝜔</m:t>
                              </m:r>
                            </m:e>
                          </m:d>
                          <m:r>
                            <a:rPr lang="en-US" altLang="zh-TW" sz="1200">
                              <a:latin typeface="Cambria Math" panose="02040503050406030204" pitchFamily="18" charset="0"/>
                            </a:rPr>
                            <m:t>/</m:t>
                          </m:r>
                          <m:r>
                            <m:rPr>
                              <m:sty m:val="p"/>
                            </m:rPr>
                            <a:rPr lang="en-US" altLang="zh-TW" sz="1200">
                              <a:latin typeface="Cambria Math" panose="02040503050406030204" pitchFamily="18" charset="0"/>
                            </a:rPr>
                            <m:t>G</m:t>
                          </m:r>
                        </m:e>
                        <m:sub>
                          <m:r>
                            <m:rPr>
                              <m:sty m:val="p"/>
                            </m:rPr>
                            <a:rPr lang="en-US" altLang="zh-TW" sz="1200">
                              <a:latin typeface="Cambria Math" panose="02040503050406030204" pitchFamily="18" charset="0"/>
                            </a:rPr>
                            <m:t>sb</m:t>
                          </m:r>
                        </m:sub>
                      </m:sSub>
                      <m:r>
                        <a:rPr lang="en-US" altLang="zh-TW" sz="1200">
                          <a:latin typeface="Cambria Math" panose="02040503050406030204" pitchFamily="18" charset="0"/>
                        </a:rPr>
                        <m:t>=</m:t>
                      </m:r>
                      <m:d>
                        <m:dPr>
                          <m:ctrlPr>
                            <a:rPr lang="en-US" altLang="zh-TW" sz="1200" i="1">
                              <a:latin typeface="Cambria Math" panose="02040503050406030204" pitchFamily="18" charset="0"/>
                            </a:rPr>
                          </m:ctrlPr>
                        </m:dPr>
                        <m:e>
                          <m:d>
                            <m:dPr>
                              <m:ctrlPr>
                                <a:rPr lang="en-US" altLang="zh-TW" sz="1200" i="1">
                                  <a:latin typeface="Cambria Math" panose="02040503050406030204" pitchFamily="18" charset="0"/>
                                </a:rPr>
                              </m:ctrlPr>
                            </m:dPr>
                            <m:e>
                              <m:f>
                                <m:fPr>
                                  <m:ctrlPr>
                                    <a:rPr lang="en-US" altLang="zh-TW" sz="1200" i="1">
                                      <a:latin typeface="Cambria Math" panose="02040503050406030204" pitchFamily="18" charset="0"/>
                                    </a:rPr>
                                  </m:ctrlPr>
                                </m:fPr>
                                <m:num>
                                  <m:r>
                                    <a:rPr lang="en-US" altLang="zh-TW" sz="1200">
                                      <a:latin typeface="Cambria Math" panose="02040503050406030204" pitchFamily="18" charset="0"/>
                                    </a:rPr>
                                    <m:t>1</m:t>
                                  </m:r>
                                </m:num>
                                <m:den>
                                  <m:r>
                                    <a:rPr lang="en-US" altLang="zh-TW" sz="1200">
                                      <a:latin typeface="Cambria Math" panose="02040503050406030204" pitchFamily="18" charset="0"/>
                                    </a:rPr>
                                    <m:t>2</m:t>
                                  </m:r>
                                </m:den>
                              </m:f>
                              <m:r>
                                <a:rPr lang="zh-TW" altLang="en-US" sz="1200" dirty="0">
                                  <a:latin typeface="Cambria Math" panose="02040503050406030204" pitchFamily="18" charset="0"/>
                                </a:rPr>
                                <m:t>ℏ</m:t>
                              </m:r>
                              <m:r>
                                <a:rPr lang="en-US" altLang="zh-TW" sz="1200" i="1" dirty="0">
                                  <a:latin typeface="Cambria Math" panose="02040503050406030204" pitchFamily="18" charset="0"/>
                                </a:rPr>
                                <m:t>𝜔</m:t>
                              </m:r>
                            </m:e>
                          </m:d>
                          <m:r>
                            <a:rPr lang="en-US" altLang="zh-TW" sz="1200" i="1" dirty="0">
                              <a:latin typeface="Cambria Math" panose="02040503050406030204" pitchFamily="18" charset="0"/>
                            </a:rPr>
                            <m:t>+</m:t>
                          </m:r>
                          <m:f>
                            <m:fPr>
                              <m:ctrlPr>
                                <a:rPr lang="en-US" altLang="zh-TW" sz="1200" i="1" dirty="0">
                                  <a:latin typeface="Cambria Math" panose="02040503050406030204" pitchFamily="18" charset="0"/>
                                </a:rPr>
                              </m:ctrlPr>
                            </m:fPr>
                            <m:num>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𝐺</m:t>
                                  </m:r>
                                </m:e>
                                <m:sub>
                                  <m:r>
                                    <a:rPr lang="en-US" altLang="zh-TW" sz="1200" i="1" dirty="0">
                                      <a:latin typeface="Cambria Math" panose="02040503050406030204" pitchFamily="18" charset="0"/>
                                    </a:rPr>
                                    <m:t>𝑠𝑏</m:t>
                                  </m:r>
                                </m:sub>
                              </m:sSub>
                              <m:r>
                                <a:rPr lang="en-US" altLang="zh-TW" sz="1200" i="1" dirty="0">
                                  <a:latin typeface="Cambria Math" panose="02040503050406030204" pitchFamily="18" charset="0"/>
                                </a:rPr>
                                <m:t>−1</m:t>
                              </m:r>
                            </m:num>
                            <m:den>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𝐺</m:t>
                                  </m:r>
                                </m:e>
                                <m:sub>
                                  <m:r>
                                    <a:rPr lang="en-US" altLang="zh-TW" sz="1200" i="1" dirty="0">
                                      <a:latin typeface="Cambria Math" panose="02040503050406030204" pitchFamily="18" charset="0"/>
                                    </a:rPr>
                                    <m:t>𝑠𝑏</m:t>
                                  </m:r>
                                </m:sub>
                              </m:sSub>
                            </m:den>
                          </m:f>
                          <m:d>
                            <m:dPr>
                              <m:ctrlPr>
                                <a:rPr lang="en-US" altLang="zh-TW" sz="1200" i="1">
                                  <a:latin typeface="Cambria Math" panose="02040503050406030204" pitchFamily="18" charset="0"/>
                                </a:rPr>
                              </m:ctrlPr>
                            </m:dPr>
                            <m:e>
                              <m:f>
                                <m:fPr>
                                  <m:ctrlPr>
                                    <a:rPr lang="en-US" altLang="zh-TW" sz="1200" i="1">
                                      <a:latin typeface="Cambria Math" panose="02040503050406030204" pitchFamily="18" charset="0"/>
                                    </a:rPr>
                                  </m:ctrlPr>
                                </m:fPr>
                                <m:num>
                                  <m:r>
                                    <a:rPr lang="en-US" altLang="zh-TW" sz="1200">
                                      <a:latin typeface="Cambria Math" panose="02040503050406030204" pitchFamily="18" charset="0"/>
                                    </a:rPr>
                                    <m:t>1</m:t>
                                  </m:r>
                                </m:num>
                                <m:den>
                                  <m:r>
                                    <a:rPr lang="en-US" altLang="zh-TW" sz="1200">
                                      <a:latin typeface="Cambria Math" panose="02040503050406030204" pitchFamily="18" charset="0"/>
                                    </a:rPr>
                                    <m:t>2</m:t>
                                  </m:r>
                                </m:den>
                              </m:f>
                              <m:r>
                                <a:rPr lang="zh-TW" altLang="en-US" sz="1200" dirty="0">
                                  <a:latin typeface="Cambria Math" panose="02040503050406030204" pitchFamily="18" charset="0"/>
                                </a:rPr>
                                <m:t>ℏ</m:t>
                              </m:r>
                              <m:r>
                                <a:rPr lang="en-US" altLang="zh-TW" sz="1200" i="1" dirty="0">
                                  <a:latin typeface="Cambria Math" panose="02040503050406030204" pitchFamily="18" charset="0"/>
                                </a:rPr>
                                <m:t>𝜔</m:t>
                              </m:r>
                            </m:e>
                          </m:d>
                        </m:e>
                      </m:d>
                    </m:oMath>
                  </m:oMathPara>
                </a14:m>
                <a:endParaRPr lang="zh-TW" altLang="en-US" sz="1200" dirty="0"/>
              </a:p>
            </p:txBody>
          </p:sp>
        </mc:Choice>
        <mc:Fallback>
          <p:sp>
            <p:nvSpPr>
              <p:cNvPr id="195" name="矩形 194">
                <a:extLst>
                  <a:ext uri="{FF2B5EF4-FFF2-40B4-BE49-F238E27FC236}">
                    <a16:creationId xmlns:a16="http://schemas.microsoft.com/office/drawing/2014/main" id="{0D8CA788-591A-4E90-8CFC-C53B9AF680E1}"/>
                  </a:ext>
                </a:extLst>
              </p:cNvPr>
              <p:cNvSpPr>
                <a:spLocks noRot="1" noChangeAspect="1" noMove="1" noResize="1" noEditPoints="1" noAdjustHandles="1" noChangeArrowheads="1" noChangeShapeType="1" noTextEdit="1"/>
              </p:cNvSpPr>
              <p:nvPr/>
            </p:nvSpPr>
            <p:spPr>
              <a:xfrm>
                <a:off x="5624145" y="4205726"/>
                <a:ext cx="3556230" cy="569643"/>
              </a:xfrm>
              <a:prstGeom prst="rect">
                <a:avLst/>
              </a:prstGeom>
              <a:blipFill>
                <a:blip r:embed="rId17"/>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96" name="矩形 195">
                <a:extLst>
                  <a:ext uri="{FF2B5EF4-FFF2-40B4-BE49-F238E27FC236}">
                    <a16:creationId xmlns:a16="http://schemas.microsoft.com/office/drawing/2014/main" id="{3F7BDDF8-51DF-48F2-8027-68BDD298FD4B}"/>
                  </a:ext>
                </a:extLst>
              </p:cNvPr>
              <p:cNvSpPr/>
              <p:nvPr/>
            </p:nvSpPr>
            <p:spPr>
              <a:xfrm>
                <a:off x="3314589" y="3771328"/>
                <a:ext cx="995850"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m:rPr>
                              <m:sty m:val="p"/>
                            </m:rPr>
                            <a:rPr lang="en-US" altLang="zh-TW" sz="1050">
                              <a:latin typeface="Cambria Math" panose="02040503050406030204" pitchFamily="18" charset="0"/>
                            </a:rPr>
                            <m:t>G</m:t>
                          </m:r>
                        </m:e>
                        <m:sub>
                          <m:r>
                            <m:rPr>
                              <m:sty m:val="p"/>
                            </m:rPr>
                            <a:rPr lang="en-US" altLang="zh-TW" sz="1050">
                              <a:latin typeface="Cambria Math" panose="02040503050406030204" pitchFamily="18" charset="0"/>
                            </a:rPr>
                            <m:t>sb</m:t>
                          </m:r>
                        </m:sub>
                      </m:sSub>
                      <m:r>
                        <a:rPr lang="en-US" altLang="zh-TW" sz="1050" i="1">
                          <a:latin typeface="Cambria Math" panose="02040503050406030204" pitchFamily="18" charset="0"/>
                        </a:rPr>
                        <m:t>−</m:t>
                      </m:r>
                      <m:sSub>
                        <m:sSubPr>
                          <m:ctrlPr>
                            <a:rPr lang="en-US" altLang="zh-TW" sz="1050" i="1">
                              <a:latin typeface="Cambria Math" panose="02040503050406030204" pitchFamily="18" charset="0"/>
                            </a:rPr>
                          </m:ctrlPr>
                        </m:sSubPr>
                        <m:e>
                          <m:r>
                            <m:rPr>
                              <m:sty m:val="p"/>
                            </m:rPr>
                            <a:rPr lang="en-US" altLang="zh-TW" sz="1050">
                              <a:latin typeface="Cambria Math" panose="02040503050406030204" pitchFamily="18" charset="0"/>
                            </a:rPr>
                            <m:t>G</m:t>
                          </m:r>
                        </m:e>
                        <m:sub>
                          <m:r>
                            <m:rPr>
                              <m:sty m:val="p"/>
                            </m:rPr>
                            <a:rPr lang="en-US" altLang="zh-TW" sz="1050">
                              <a:latin typeface="Cambria Math" panose="02040503050406030204" pitchFamily="18" charset="0"/>
                            </a:rPr>
                            <m:t>s</m:t>
                          </m:r>
                          <m:r>
                            <a:rPr lang="en-US" altLang="zh-TW" sz="1050" i="1">
                              <a:latin typeface="Cambria Math" panose="02040503050406030204" pitchFamily="18" charset="0"/>
                            </a:rPr>
                            <m:t>𝑖</m:t>
                          </m:r>
                        </m:sub>
                      </m:sSub>
                      <m:r>
                        <a:rPr lang="en-US" altLang="zh-TW" sz="1050" i="1">
                          <a:latin typeface="Cambria Math" panose="02040503050406030204" pitchFamily="18" charset="0"/>
                        </a:rPr>
                        <m:t>=1</m:t>
                      </m:r>
                    </m:oMath>
                  </m:oMathPara>
                </a14:m>
                <a:endParaRPr lang="zh-TW" altLang="en-US" sz="1350" dirty="0"/>
              </a:p>
            </p:txBody>
          </p:sp>
        </mc:Choice>
        <mc:Fallback>
          <p:sp>
            <p:nvSpPr>
              <p:cNvPr id="196" name="矩形 195">
                <a:extLst>
                  <a:ext uri="{FF2B5EF4-FFF2-40B4-BE49-F238E27FC236}">
                    <a16:creationId xmlns:a16="http://schemas.microsoft.com/office/drawing/2014/main" id="{3F7BDDF8-51DF-48F2-8027-68BDD298FD4B}"/>
                  </a:ext>
                </a:extLst>
              </p:cNvPr>
              <p:cNvSpPr>
                <a:spLocks noRot="1" noChangeAspect="1" noMove="1" noResize="1" noEditPoints="1" noAdjustHandles="1" noChangeArrowheads="1" noChangeShapeType="1" noTextEdit="1"/>
              </p:cNvSpPr>
              <p:nvPr/>
            </p:nvSpPr>
            <p:spPr>
              <a:xfrm>
                <a:off x="3314589" y="3771328"/>
                <a:ext cx="995850" cy="253916"/>
              </a:xfrm>
              <a:prstGeom prst="rect">
                <a:avLst/>
              </a:prstGeom>
              <a:blipFill>
                <a:blip r:embed="rId18"/>
                <a:stretch>
                  <a:fillRect/>
                </a:stretch>
              </a:blipFill>
            </p:spPr>
            <p:txBody>
              <a:bodyPr/>
              <a:lstStyle/>
              <a:p>
                <a:r>
                  <a:rPr lang="zh-TW" altLang="en-US">
                    <a:noFill/>
                  </a:rPr>
                  <a:t> </a:t>
                </a:r>
              </a:p>
            </p:txBody>
          </p:sp>
        </mc:Fallback>
      </mc:AlternateContent>
      <p:sp>
        <p:nvSpPr>
          <p:cNvPr id="199" name="文字方塊 198">
            <a:extLst>
              <a:ext uri="{FF2B5EF4-FFF2-40B4-BE49-F238E27FC236}">
                <a16:creationId xmlns:a16="http://schemas.microsoft.com/office/drawing/2014/main" id="{3A90A035-243B-4617-8761-E49AF961C802}"/>
              </a:ext>
            </a:extLst>
          </p:cNvPr>
          <p:cNvSpPr txBox="1"/>
          <p:nvPr/>
        </p:nvSpPr>
        <p:spPr>
          <a:xfrm>
            <a:off x="6006377" y="4905362"/>
            <a:ext cx="2588565" cy="900246"/>
          </a:xfrm>
          <a:prstGeom prst="rect">
            <a:avLst/>
          </a:prstGeom>
          <a:noFill/>
        </p:spPr>
        <p:txBody>
          <a:bodyPr wrap="square" rtlCol="0">
            <a:spAutoFit/>
          </a:bodyPr>
          <a:lstStyle/>
          <a:p>
            <a:r>
              <a:rPr lang="en-US" altLang="zh-TW" sz="1050" b="1" dirty="0"/>
              <a:t>From theoretical prediction , JPA could only add half photon noise, system noise could be 1 photon strength (half from vacuum, half from complex conjugated mode.</a:t>
            </a:r>
          </a:p>
        </p:txBody>
      </p:sp>
    </p:spTree>
    <p:extLst>
      <p:ext uri="{BB962C8B-B14F-4D97-AF65-F5344CB8AC3E}">
        <p14:creationId xmlns:p14="http://schemas.microsoft.com/office/powerpoint/2010/main" val="1957745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AE75E6C1-9FF7-49EB-8FC8-1082321A1B34}"/>
              </a:ext>
            </a:extLst>
          </p:cNvPr>
          <p:cNvSpPr>
            <a:spLocks noGrp="1"/>
          </p:cNvSpPr>
          <p:nvPr>
            <p:ph type="dt" sz="half" idx="10"/>
          </p:nvPr>
        </p:nvSpPr>
        <p:spPr/>
        <p:txBody>
          <a:bodyPr/>
          <a:lstStyle/>
          <a:p>
            <a:r>
              <a:rPr lang="en-US" altLang="zh-TW" dirty="0"/>
              <a:t>2023</a:t>
            </a:r>
            <a:endParaRPr lang="zh-TW" altLang="en-US" dirty="0"/>
          </a:p>
        </p:txBody>
      </p:sp>
      <p:sp>
        <p:nvSpPr>
          <p:cNvPr id="3" name="投影片編號版面配置區 2">
            <a:extLst>
              <a:ext uri="{FF2B5EF4-FFF2-40B4-BE49-F238E27FC236}">
                <a16:creationId xmlns:a16="http://schemas.microsoft.com/office/drawing/2014/main" id="{D476DFC2-5190-46C7-BB90-63DDDEA1AF5E}"/>
              </a:ext>
            </a:extLst>
          </p:cNvPr>
          <p:cNvSpPr>
            <a:spLocks noGrp="1"/>
          </p:cNvSpPr>
          <p:nvPr>
            <p:ph type="sldNum" sz="quarter" idx="12"/>
          </p:nvPr>
        </p:nvSpPr>
        <p:spPr/>
        <p:txBody>
          <a:bodyPr/>
          <a:lstStyle/>
          <a:p>
            <a:pPr algn="l"/>
            <a:fld id="{8C00C658-7D5C-4B4E-BBF7-4EE267FA3875}" type="slidenum">
              <a:rPr lang="zh-TW" altLang="en-US" smtClean="0"/>
              <a:pPr algn="l"/>
              <a:t>3</a:t>
            </a:fld>
            <a:endParaRPr lang="zh-TW" altLang="en-US" dirty="0"/>
          </a:p>
        </p:txBody>
      </p:sp>
      <p:sp>
        <p:nvSpPr>
          <p:cNvPr id="4" name="標題 3">
            <a:extLst>
              <a:ext uri="{FF2B5EF4-FFF2-40B4-BE49-F238E27FC236}">
                <a16:creationId xmlns:a16="http://schemas.microsoft.com/office/drawing/2014/main" id="{5331F212-5612-4D1E-8AD7-320910D0349C}"/>
              </a:ext>
            </a:extLst>
          </p:cNvPr>
          <p:cNvSpPr>
            <a:spLocks noGrp="1"/>
          </p:cNvSpPr>
          <p:nvPr>
            <p:ph type="title"/>
          </p:nvPr>
        </p:nvSpPr>
        <p:spPr/>
        <p:txBody>
          <a:bodyPr/>
          <a:lstStyle/>
          <a:p>
            <a:r>
              <a:rPr lang="en-US" altLang="zh-TW" dirty="0"/>
              <a:t>Noise in Amplification/Detection Chain </a:t>
            </a:r>
            <a:endParaRPr lang="zh-TW" altLang="en-US" dirty="0"/>
          </a:p>
        </p:txBody>
      </p:sp>
      <mc:AlternateContent xmlns:mc="http://schemas.openxmlformats.org/markup-compatibility/2006">
        <mc:Choice xmlns:a14="http://schemas.microsoft.com/office/drawing/2010/main" Requires="a14">
          <p:sp>
            <p:nvSpPr>
              <p:cNvPr id="105" name="文字方塊 104">
                <a:extLst>
                  <a:ext uri="{FF2B5EF4-FFF2-40B4-BE49-F238E27FC236}">
                    <a16:creationId xmlns:a16="http://schemas.microsoft.com/office/drawing/2014/main" id="{AA661FC5-69D1-4DEF-B1F8-86769E8A6106}"/>
                  </a:ext>
                </a:extLst>
              </p:cNvPr>
              <p:cNvSpPr txBox="1"/>
              <p:nvPr/>
            </p:nvSpPr>
            <p:spPr>
              <a:xfrm>
                <a:off x="269209" y="3251357"/>
                <a:ext cx="6310624" cy="621389"/>
              </a:xfrm>
              <a:prstGeom prst="rect">
                <a:avLst/>
              </a:prstGeom>
              <a:noFill/>
            </p:spPr>
            <p:txBody>
              <a:bodyPr wrap="square" rtlCol="0">
                <a:spAutoFit/>
              </a:bodyPr>
              <a:lstStyle/>
              <a:p>
                <a:r>
                  <a:rPr lang="en-US" altLang="zh-TW" sz="1600" dirty="0"/>
                  <a:t>Noise power after sequential Amplifiers: </a:t>
                </a:r>
                <a:endParaRPr lang="en-US" altLang="zh-TW" sz="1600" dirty="0" smtClean="0"/>
              </a:p>
              <a:p>
                <a14:m>
                  <m:oMathPara xmlns:m="http://schemas.openxmlformats.org/officeDocument/2006/math">
                    <m:oMathParaPr>
                      <m:jc m:val="centerGroup"/>
                    </m:oMathParaPr>
                    <m:oMath xmlns:m="http://schemas.openxmlformats.org/officeDocument/2006/math">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𝑃</m:t>
                          </m:r>
                        </m:e>
                        <m:sub>
                          <m:r>
                            <a:rPr lang="en-US" altLang="zh-TW" sz="1600" i="1">
                              <a:latin typeface="Cambria Math" panose="02040503050406030204" pitchFamily="18" charset="0"/>
                            </a:rPr>
                            <m:t>𝑜𝑢𝑡</m:t>
                          </m:r>
                        </m:sub>
                      </m:sSub>
                      <m:r>
                        <a:rPr lang="en-US" altLang="zh-TW"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𝐺</m:t>
                          </m:r>
                        </m:e>
                        <m:sub>
                          <m:r>
                            <a:rPr lang="en-US" altLang="zh-TW" sz="1600" i="1">
                              <a:latin typeface="Cambria Math" panose="02040503050406030204" pitchFamily="18" charset="0"/>
                            </a:rPr>
                            <m:t>𝑝</m:t>
                          </m:r>
                        </m:sub>
                      </m:sSub>
                      <m:r>
                        <a:rPr lang="en-US" altLang="zh-TW"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𝐺</m:t>
                          </m:r>
                        </m:e>
                        <m:sub>
                          <m:r>
                            <a:rPr lang="en-US" altLang="zh-TW" sz="1600" i="1">
                              <a:latin typeface="Cambria Math" panose="02040503050406030204" pitchFamily="18" charset="0"/>
                            </a:rPr>
                            <m:t>𝐻</m:t>
                          </m:r>
                        </m:sub>
                      </m:sSub>
                      <m:d>
                        <m:dPr>
                          <m:ctrlPr>
                            <a:rPr lang="en-US" altLang="zh-TW" sz="1600" i="1">
                              <a:latin typeface="Cambria Math" panose="02040503050406030204" pitchFamily="18" charset="0"/>
                            </a:rPr>
                          </m:ctrlPr>
                        </m:dPr>
                        <m:e>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𝐺</m:t>
                              </m:r>
                            </m:e>
                            <m:sub>
                              <m:r>
                                <a:rPr lang="en-US" altLang="zh-TW" sz="1600" i="1">
                                  <a:latin typeface="Cambria Math" panose="02040503050406030204" pitchFamily="18" charset="0"/>
                                </a:rPr>
                                <m:t>𝐽</m:t>
                              </m:r>
                            </m:sub>
                          </m:sSub>
                          <m:d>
                            <m:dPr>
                              <m:ctrlPr>
                                <a:rPr lang="en-US" altLang="zh-TW" sz="1600" i="1">
                                  <a:latin typeface="Cambria Math" panose="02040503050406030204" pitchFamily="18" charset="0"/>
                                </a:rPr>
                              </m:ctrlPr>
                            </m:dPr>
                            <m:e>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𝑃</m:t>
                                  </m:r>
                                </m:e>
                                <m:sub>
                                  <m:r>
                                    <a:rPr lang="en-US" altLang="zh-TW" sz="1600" i="1">
                                      <a:latin typeface="Cambria Math" panose="02040503050406030204" pitchFamily="18" charset="0"/>
                                    </a:rPr>
                                    <m:t>𝑣𝑐</m:t>
                                  </m:r>
                                </m:sub>
                              </m:sSub>
                              <m:r>
                                <a:rPr lang="en-US" altLang="zh-TW"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𝑃</m:t>
                                  </m:r>
                                </m:e>
                                <m:sub>
                                  <m:r>
                                    <a:rPr lang="en-US" altLang="zh-TW" sz="1600" i="1">
                                      <a:latin typeface="Cambria Math" panose="02040503050406030204" pitchFamily="18" charset="0"/>
                                    </a:rPr>
                                    <m:t>𝑎𝑑𝑑</m:t>
                                  </m:r>
                                  <m:r>
                                    <a:rPr lang="en-US" altLang="zh-TW" sz="1600" i="1">
                                      <a:latin typeface="Cambria Math" panose="02040503050406030204" pitchFamily="18" charset="0"/>
                                    </a:rPr>
                                    <m:t>,</m:t>
                                  </m:r>
                                  <m:r>
                                    <a:rPr lang="en-US" altLang="zh-TW" sz="1600" i="1">
                                      <a:latin typeface="Cambria Math" panose="02040503050406030204" pitchFamily="18" charset="0"/>
                                    </a:rPr>
                                    <m:t>𝐽</m:t>
                                  </m:r>
                                </m:sub>
                              </m:sSub>
                            </m:e>
                          </m:d>
                          <m:r>
                            <a:rPr lang="en-US" altLang="zh-TW"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𝑃</m:t>
                              </m:r>
                            </m:e>
                            <m:sub>
                              <m:r>
                                <a:rPr lang="en-US" altLang="zh-TW" sz="1600" i="1">
                                  <a:latin typeface="Cambria Math" panose="02040503050406030204" pitchFamily="18" charset="0"/>
                                </a:rPr>
                                <m:t>𝑎𝑑𝑑</m:t>
                              </m:r>
                              <m:r>
                                <a:rPr lang="en-US" altLang="zh-TW" sz="1600" i="1">
                                  <a:latin typeface="Cambria Math" panose="02040503050406030204" pitchFamily="18" charset="0"/>
                                </a:rPr>
                                <m:t>,</m:t>
                              </m:r>
                              <m:r>
                                <a:rPr lang="en-US" altLang="zh-TW" sz="1600" i="1">
                                  <a:latin typeface="Cambria Math" panose="02040503050406030204" pitchFamily="18" charset="0"/>
                                </a:rPr>
                                <m:t>𝐻</m:t>
                              </m:r>
                            </m:sub>
                          </m:sSub>
                        </m:e>
                      </m:d>
                      <m:r>
                        <a:rPr lang="en-US" altLang="zh-TW"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𝑃</m:t>
                          </m:r>
                        </m:e>
                        <m:sub>
                          <m:r>
                            <a:rPr lang="en-US" altLang="zh-TW" sz="1600" i="1">
                              <a:latin typeface="Cambria Math" panose="02040503050406030204" pitchFamily="18" charset="0"/>
                            </a:rPr>
                            <m:t>𝑎𝑑𝑑</m:t>
                          </m:r>
                          <m:r>
                            <a:rPr lang="en-US" altLang="zh-TW" sz="1600" i="1">
                              <a:latin typeface="Cambria Math" panose="02040503050406030204" pitchFamily="18" charset="0"/>
                            </a:rPr>
                            <m:t>,</m:t>
                          </m:r>
                          <m:r>
                            <a:rPr lang="en-US" altLang="zh-TW" sz="1600" i="1">
                              <a:latin typeface="Cambria Math" panose="02040503050406030204" pitchFamily="18" charset="0"/>
                            </a:rPr>
                            <m:t>𝑃</m:t>
                          </m:r>
                        </m:sub>
                      </m:sSub>
                      <m:r>
                        <a:rPr lang="en-US" altLang="zh-TW" sz="1600" i="1">
                          <a:latin typeface="Cambria Math" panose="02040503050406030204" pitchFamily="18" charset="0"/>
                        </a:rPr>
                        <m:t>)</m:t>
                      </m:r>
                    </m:oMath>
                  </m:oMathPara>
                </a14:m>
                <a:endParaRPr lang="zh-TW" altLang="en-US" sz="1600" dirty="0"/>
              </a:p>
            </p:txBody>
          </p:sp>
        </mc:Choice>
        <mc:Fallback>
          <p:sp>
            <p:nvSpPr>
              <p:cNvPr id="105" name="文字方塊 104">
                <a:extLst>
                  <a:ext uri="{FF2B5EF4-FFF2-40B4-BE49-F238E27FC236}">
                    <a16:creationId xmlns:a16="http://schemas.microsoft.com/office/drawing/2014/main" id="{AA661FC5-69D1-4DEF-B1F8-86769E8A6106}"/>
                  </a:ext>
                </a:extLst>
              </p:cNvPr>
              <p:cNvSpPr txBox="1">
                <a:spLocks noRot="1" noChangeAspect="1" noMove="1" noResize="1" noEditPoints="1" noAdjustHandles="1" noChangeArrowheads="1" noChangeShapeType="1" noTextEdit="1"/>
              </p:cNvSpPr>
              <p:nvPr/>
            </p:nvSpPr>
            <p:spPr>
              <a:xfrm>
                <a:off x="269209" y="3251357"/>
                <a:ext cx="6310624" cy="621389"/>
              </a:xfrm>
              <a:prstGeom prst="rect">
                <a:avLst/>
              </a:prstGeom>
              <a:blipFill>
                <a:blip r:embed="rId2"/>
                <a:stretch>
                  <a:fillRect l="-483" t="-2941" b="-2941"/>
                </a:stretch>
              </a:blipFill>
            </p:spPr>
            <p:txBody>
              <a:bodyPr/>
              <a:lstStyle/>
              <a:p>
                <a:r>
                  <a:rPr lang="zh-TW" altLang="en-US">
                    <a:noFill/>
                  </a:rPr>
                  <a:t> </a:t>
                </a:r>
              </a:p>
            </p:txBody>
          </p:sp>
        </mc:Fallback>
      </mc:AlternateContent>
      <p:grpSp>
        <p:nvGrpSpPr>
          <p:cNvPr id="169" name="群組 168">
            <a:extLst>
              <a:ext uri="{FF2B5EF4-FFF2-40B4-BE49-F238E27FC236}">
                <a16:creationId xmlns:a16="http://schemas.microsoft.com/office/drawing/2014/main" id="{870A8222-CCD9-4879-825B-70B4990B65A2}"/>
              </a:ext>
            </a:extLst>
          </p:cNvPr>
          <p:cNvGrpSpPr/>
          <p:nvPr/>
        </p:nvGrpSpPr>
        <p:grpSpPr>
          <a:xfrm>
            <a:off x="189412" y="1282328"/>
            <a:ext cx="6372574" cy="1707576"/>
            <a:chOff x="188595" y="1278775"/>
            <a:chExt cx="8496765" cy="2276767"/>
          </a:xfrm>
        </p:grpSpPr>
        <p:grpSp>
          <p:nvGrpSpPr>
            <p:cNvPr id="104" name="群組 103">
              <a:extLst>
                <a:ext uri="{FF2B5EF4-FFF2-40B4-BE49-F238E27FC236}">
                  <a16:creationId xmlns:a16="http://schemas.microsoft.com/office/drawing/2014/main" id="{530EC6C9-07CE-4B65-9851-460BDB23DB93}"/>
                </a:ext>
              </a:extLst>
            </p:cNvPr>
            <p:cNvGrpSpPr/>
            <p:nvPr/>
          </p:nvGrpSpPr>
          <p:grpSpPr>
            <a:xfrm>
              <a:off x="188595" y="1278775"/>
              <a:ext cx="8496765" cy="2276767"/>
              <a:chOff x="-241125" y="1074198"/>
              <a:chExt cx="8509768" cy="2425038"/>
            </a:xfrm>
          </p:grpSpPr>
          <mc:AlternateContent xmlns:mc="http://schemas.openxmlformats.org/markup-compatibility/2006">
            <mc:Choice xmlns:a14="http://schemas.microsoft.com/office/drawing/2010/main" Requires="a14">
              <p:sp>
                <p:nvSpPr>
                  <p:cNvPr id="63" name="文字方塊 62">
                    <a:extLst>
                      <a:ext uri="{FF2B5EF4-FFF2-40B4-BE49-F238E27FC236}">
                        <a16:creationId xmlns:a16="http://schemas.microsoft.com/office/drawing/2014/main" id="{4068E01B-5DF9-4330-9FFF-AB919CABCB25}"/>
                      </a:ext>
                    </a:extLst>
                  </p:cNvPr>
                  <p:cNvSpPr txBox="1"/>
                  <p:nvPr/>
                </p:nvSpPr>
                <p:spPr>
                  <a:xfrm>
                    <a:off x="570537" y="1408929"/>
                    <a:ext cx="804155" cy="3766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𝑃</m:t>
                              </m:r>
                            </m:e>
                            <m:sub>
                              <m:r>
                                <a:rPr lang="en-US" altLang="zh-TW" sz="1050" i="1">
                                  <a:latin typeface="Cambria Math" panose="02040503050406030204" pitchFamily="18" charset="0"/>
                                </a:rPr>
                                <m:t>𝑎𝑑𝑑</m:t>
                              </m:r>
                              <m:r>
                                <a:rPr lang="en-US" altLang="zh-TW" sz="1050" i="1">
                                  <a:latin typeface="Cambria Math" panose="02040503050406030204" pitchFamily="18" charset="0"/>
                                </a:rPr>
                                <m:t>,</m:t>
                              </m:r>
                              <m:r>
                                <a:rPr lang="en-US" altLang="zh-TW" sz="1050" i="1">
                                  <a:latin typeface="Cambria Math" panose="02040503050406030204" pitchFamily="18" charset="0"/>
                                </a:rPr>
                                <m:t>𝐽</m:t>
                              </m:r>
                            </m:sub>
                          </m:sSub>
                        </m:oMath>
                      </m:oMathPara>
                    </a14:m>
                    <a:endParaRPr lang="zh-TW" altLang="en-US" sz="1050" dirty="0"/>
                  </a:p>
                </p:txBody>
              </p:sp>
            </mc:Choice>
            <mc:Fallback>
              <p:sp>
                <p:nvSpPr>
                  <p:cNvPr id="63" name="文字方塊 62">
                    <a:extLst>
                      <a:ext uri="{FF2B5EF4-FFF2-40B4-BE49-F238E27FC236}">
                        <a16:creationId xmlns:a16="http://schemas.microsoft.com/office/drawing/2014/main" id="{4068E01B-5DF9-4330-9FFF-AB919CABCB25}"/>
                      </a:ext>
                    </a:extLst>
                  </p:cNvPr>
                  <p:cNvSpPr txBox="1">
                    <a:spLocks noRot="1" noChangeAspect="1" noMove="1" noResize="1" noEditPoints="1" noAdjustHandles="1" noChangeArrowheads="1" noChangeShapeType="1" noTextEdit="1"/>
                  </p:cNvSpPr>
                  <p:nvPr/>
                </p:nvSpPr>
                <p:spPr>
                  <a:xfrm>
                    <a:off x="570537" y="1408929"/>
                    <a:ext cx="804155" cy="376629"/>
                  </a:xfrm>
                  <a:prstGeom prst="rect">
                    <a:avLst/>
                  </a:prstGeom>
                  <a:blipFill>
                    <a:blip r:embed="rId3"/>
                    <a:stretch>
                      <a:fillRect/>
                    </a:stretch>
                  </a:blipFill>
                </p:spPr>
                <p:txBody>
                  <a:bodyPr/>
                  <a:lstStyle/>
                  <a:p>
                    <a:r>
                      <a:rPr lang="zh-TW" altLang="en-US">
                        <a:noFill/>
                      </a:rPr>
                      <a:t> </a:t>
                    </a:r>
                  </a:p>
                </p:txBody>
              </p:sp>
            </mc:Fallback>
          </mc:AlternateContent>
          <p:grpSp>
            <p:nvGrpSpPr>
              <p:cNvPr id="77" name="群組 76">
                <a:extLst>
                  <a:ext uri="{FF2B5EF4-FFF2-40B4-BE49-F238E27FC236}">
                    <a16:creationId xmlns:a16="http://schemas.microsoft.com/office/drawing/2014/main" id="{EFA9F67A-51BE-4985-92E8-8D8041FB5FAA}"/>
                  </a:ext>
                </a:extLst>
              </p:cNvPr>
              <p:cNvGrpSpPr/>
              <p:nvPr/>
            </p:nvGrpSpPr>
            <p:grpSpPr>
              <a:xfrm>
                <a:off x="1210718" y="1465287"/>
                <a:ext cx="628516" cy="706354"/>
                <a:chOff x="2735118" y="1465136"/>
                <a:chExt cx="628516" cy="706355"/>
              </a:xfrm>
            </p:grpSpPr>
            <p:sp>
              <p:nvSpPr>
                <p:cNvPr id="98" name="等腰三角形 97">
                  <a:extLst>
                    <a:ext uri="{FF2B5EF4-FFF2-40B4-BE49-F238E27FC236}">
                      <a16:creationId xmlns:a16="http://schemas.microsoft.com/office/drawing/2014/main" id="{0B6F33E3-6ABC-44AE-8C24-F716EAF073AA}"/>
                    </a:ext>
                  </a:extLst>
                </p:cNvPr>
                <p:cNvSpPr/>
                <p:nvPr/>
              </p:nvSpPr>
              <p:spPr>
                <a:xfrm rot="5400000">
                  <a:off x="2705993" y="1513850"/>
                  <a:ext cx="706355" cy="608927"/>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9" name="文字方塊 98">
                  <a:extLst>
                    <a:ext uri="{FF2B5EF4-FFF2-40B4-BE49-F238E27FC236}">
                      <a16:creationId xmlns:a16="http://schemas.microsoft.com/office/drawing/2014/main" id="{D2019728-9301-4294-91FA-D9FBFEBA59D6}"/>
                    </a:ext>
                  </a:extLst>
                </p:cNvPr>
                <p:cNvSpPr txBox="1"/>
                <p:nvPr/>
              </p:nvSpPr>
              <p:spPr>
                <a:xfrm>
                  <a:off x="2735118" y="1664419"/>
                  <a:ext cx="568957" cy="360603"/>
                </a:xfrm>
                <a:prstGeom prst="rect">
                  <a:avLst/>
                </a:prstGeom>
                <a:noFill/>
              </p:spPr>
              <p:txBody>
                <a:bodyPr wrap="square" rtlCol="0">
                  <a:spAutoFit/>
                </a:bodyPr>
                <a:lstStyle/>
                <a:p>
                  <a:pPr algn="ctr"/>
                  <a:r>
                    <a:rPr lang="en-US" altLang="zh-TW" sz="1050" dirty="0">
                      <a:highlight>
                        <a:srgbClr val="00FFFF"/>
                      </a:highlight>
                    </a:rPr>
                    <a:t>JPAs</a:t>
                  </a:r>
                  <a:endParaRPr lang="zh-TW" altLang="en-US" sz="1050" dirty="0">
                    <a:highlight>
                      <a:srgbClr val="00FFFF"/>
                    </a:highlight>
                  </a:endParaRPr>
                </a:p>
              </p:txBody>
            </p:sp>
          </p:grpSp>
          <p:grpSp>
            <p:nvGrpSpPr>
              <p:cNvPr id="78" name="群組 77">
                <a:extLst>
                  <a:ext uri="{FF2B5EF4-FFF2-40B4-BE49-F238E27FC236}">
                    <a16:creationId xmlns:a16="http://schemas.microsoft.com/office/drawing/2014/main" id="{C012EFCC-6D87-41E3-97E3-D373B829E398}"/>
                  </a:ext>
                </a:extLst>
              </p:cNvPr>
              <p:cNvGrpSpPr/>
              <p:nvPr/>
            </p:nvGrpSpPr>
            <p:grpSpPr>
              <a:xfrm>
                <a:off x="3388944" y="1471874"/>
                <a:ext cx="706115" cy="706354"/>
                <a:chOff x="5351784" y="1472755"/>
                <a:chExt cx="706114" cy="706355"/>
              </a:xfrm>
            </p:grpSpPr>
            <p:sp>
              <p:nvSpPr>
                <p:cNvPr id="96" name="等腰三角形 95">
                  <a:extLst>
                    <a:ext uri="{FF2B5EF4-FFF2-40B4-BE49-F238E27FC236}">
                      <a16:creationId xmlns:a16="http://schemas.microsoft.com/office/drawing/2014/main" id="{CCD5D879-66CE-4933-AC59-891F7E202E52}"/>
                    </a:ext>
                  </a:extLst>
                </p:cNvPr>
                <p:cNvSpPr/>
                <p:nvPr/>
              </p:nvSpPr>
              <p:spPr>
                <a:xfrm rot="5400000">
                  <a:off x="5400257" y="1521469"/>
                  <a:ext cx="706355" cy="608927"/>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7" name="文字方塊 96">
                  <a:extLst>
                    <a:ext uri="{FF2B5EF4-FFF2-40B4-BE49-F238E27FC236}">
                      <a16:creationId xmlns:a16="http://schemas.microsoft.com/office/drawing/2014/main" id="{A860CFAD-92B7-48B8-8278-A16ECCF43CA2}"/>
                    </a:ext>
                  </a:extLst>
                </p:cNvPr>
                <p:cNvSpPr txBox="1"/>
                <p:nvPr/>
              </p:nvSpPr>
              <p:spPr>
                <a:xfrm>
                  <a:off x="5351784" y="1664421"/>
                  <a:ext cx="690009" cy="360603"/>
                </a:xfrm>
                <a:prstGeom prst="rect">
                  <a:avLst/>
                </a:prstGeom>
                <a:noFill/>
              </p:spPr>
              <p:txBody>
                <a:bodyPr wrap="square" rtlCol="0">
                  <a:spAutoFit/>
                </a:bodyPr>
                <a:lstStyle/>
                <a:p>
                  <a:pPr algn="ctr"/>
                  <a:r>
                    <a:rPr lang="en-US" altLang="zh-TW" sz="1050" dirty="0">
                      <a:highlight>
                        <a:srgbClr val="00FF00"/>
                      </a:highlight>
                    </a:rPr>
                    <a:t>HEMT</a:t>
                  </a:r>
                  <a:endParaRPr lang="zh-TW" altLang="en-US" sz="1050" dirty="0">
                    <a:highlight>
                      <a:srgbClr val="00FF00"/>
                    </a:highlight>
                  </a:endParaRPr>
                </a:p>
              </p:txBody>
            </p:sp>
          </p:grpSp>
          <p:grpSp>
            <p:nvGrpSpPr>
              <p:cNvPr id="79" name="群組 78">
                <a:extLst>
                  <a:ext uri="{FF2B5EF4-FFF2-40B4-BE49-F238E27FC236}">
                    <a16:creationId xmlns:a16="http://schemas.microsoft.com/office/drawing/2014/main" id="{84C0D0C3-1486-4304-8849-FB4883D9E233}"/>
                  </a:ext>
                </a:extLst>
              </p:cNvPr>
              <p:cNvGrpSpPr/>
              <p:nvPr/>
            </p:nvGrpSpPr>
            <p:grpSpPr>
              <a:xfrm>
                <a:off x="5151085" y="1471874"/>
                <a:ext cx="690009" cy="706354"/>
                <a:chOff x="6921251" y="1465134"/>
                <a:chExt cx="690009" cy="706355"/>
              </a:xfrm>
            </p:grpSpPr>
            <p:sp>
              <p:nvSpPr>
                <p:cNvPr id="94" name="等腰三角形 93">
                  <a:extLst>
                    <a:ext uri="{FF2B5EF4-FFF2-40B4-BE49-F238E27FC236}">
                      <a16:creationId xmlns:a16="http://schemas.microsoft.com/office/drawing/2014/main" id="{DF4766FE-A43D-4459-83C7-4507885B413A}"/>
                    </a:ext>
                  </a:extLst>
                </p:cNvPr>
                <p:cNvSpPr/>
                <p:nvPr/>
              </p:nvSpPr>
              <p:spPr>
                <a:xfrm rot="5400000">
                  <a:off x="6953619" y="1513848"/>
                  <a:ext cx="706355" cy="608927"/>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5" name="文字方塊 94">
                  <a:extLst>
                    <a:ext uri="{FF2B5EF4-FFF2-40B4-BE49-F238E27FC236}">
                      <a16:creationId xmlns:a16="http://schemas.microsoft.com/office/drawing/2014/main" id="{1B92DF0D-1F09-4799-8CF7-8320FDB557BE}"/>
                    </a:ext>
                  </a:extLst>
                </p:cNvPr>
                <p:cNvSpPr txBox="1"/>
                <p:nvPr/>
              </p:nvSpPr>
              <p:spPr>
                <a:xfrm>
                  <a:off x="6921251" y="1664420"/>
                  <a:ext cx="690009" cy="360603"/>
                </a:xfrm>
                <a:prstGeom prst="rect">
                  <a:avLst/>
                </a:prstGeom>
                <a:noFill/>
              </p:spPr>
              <p:txBody>
                <a:bodyPr wrap="square" rtlCol="0">
                  <a:spAutoFit/>
                </a:bodyPr>
                <a:lstStyle/>
                <a:p>
                  <a:pPr algn="ctr"/>
                  <a:r>
                    <a:rPr lang="en-US" altLang="zh-TW" sz="1050" dirty="0"/>
                    <a:t>post</a:t>
                  </a:r>
                  <a:endParaRPr lang="zh-TW" altLang="en-US" sz="1050" dirty="0"/>
                </a:p>
              </p:txBody>
            </p:sp>
          </p:grpSp>
          <p:grpSp>
            <p:nvGrpSpPr>
              <p:cNvPr id="80" name="群組 79">
                <a:extLst>
                  <a:ext uri="{FF2B5EF4-FFF2-40B4-BE49-F238E27FC236}">
                    <a16:creationId xmlns:a16="http://schemas.microsoft.com/office/drawing/2014/main" id="{72BA3CBE-F084-4735-8C47-57D287F8142C}"/>
                  </a:ext>
                </a:extLst>
              </p:cNvPr>
              <p:cNvGrpSpPr/>
              <p:nvPr/>
            </p:nvGrpSpPr>
            <p:grpSpPr>
              <a:xfrm>
                <a:off x="5773270" y="1471874"/>
                <a:ext cx="690009" cy="706354"/>
                <a:chOff x="6921251" y="1465134"/>
                <a:chExt cx="690009" cy="706355"/>
              </a:xfrm>
            </p:grpSpPr>
            <p:sp>
              <p:nvSpPr>
                <p:cNvPr id="92" name="等腰三角形 91">
                  <a:extLst>
                    <a:ext uri="{FF2B5EF4-FFF2-40B4-BE49-F238E27FC236}">
                      <a16:creationId xmlns:a16="http://schemas.microsoft.com/office/drawing/2014/main" id="{A3C75EAD-80B3-4D19-AB0C-B1B6DF7AF1E0}"/>
                    </a:ext>
                  </a:extLst>
                </p:cNvPr>
                <p:cNvSpPr/>
                <p:nvPr/>
              </p:nvSpPr>
              <p:spPr>
                <a:xfrm rot="5400000">
                  <a:off x="6953619" y="1513848"/>
                  <a:ext cx="706355" cy="608927"/>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3" name="文字方塊 92">
                  <a:extLst>
                    <a:ext uri="{FF2B5EF4-FFF2-40B4-BE49-F238E27FC236}">
                      <a16:creationId xmlns:a16="http://schemas.microsoft.com/office/drawing/2014/main" id="{563835E8-8951-414E-AA36-3DD1F004EF6D}"/>
                    </a:ext>
                  </a:extLst>
                </p:cNvPr>
                <p:cNvSpPr txBox="1"/>
                <p:nvPr/>
              </p:nvSpPr>
              <p:spPr>
                <a:xfrm>
                  <a:off x="6921251" y="1664420"/>
                  <a:ext cx="690009" cy="360603"/>
                </a:xfrm>
                <a:prstGeom prst="rect">
                  <a:avLst/>
                </a:prstGeom>
                <a:noFill/>
              </p:spPr>
              <p:txBody>
                <a:bodyPr wrap="square" rtlCol="0">
                  <a:spAutoFit/>
                </a:bodyPr>
                <a:lstStyle/>
                <a:p>
                  <a:pPr algn="ctr"/>
                  <a:r>
                    <a:rPr lang="en-US" altLang="zh-TW" sz="1050" dirty="0"/>
                    <a:t>post</a:t>
                  </a:r>
                  <a:endParaRPr lang="zh-TW" altLang="en-US" sz="1050" dirty="0"/>
                </a:p>
              </p:txBody>
            </p:sp>
          </p:grpSp>
          <p:grpSp>
            <p:nvGrpSpPr>
              <p:cNvPr id="81" name="群組 80">
                <a:extLst>
                  <a:ext uri="{FF2B5EF4-FFF2-40B4-BE49-F238E27FC236}">
                    <a16:creationId xmlns:a16="http://schemas.microsoft.com/office/drawing/2014/main" id="{0E5F1141-4098-4486-A733-E0964878486F}"/>
                  </a:ext>
                </a:extLst>
              </p:cNvPr>
              <p:cNvGrpSpPr/>
              <p:nvPr/>
            </p:nvGrpSpPr>
            <p:grpSpPr>
              <a:xfrm>
                <a:off x="6411209" y="1471874"/>
                <a:ext cx="690009" cy="706354"/>
                <a:chOff x="6921251" y="1465134"/>
                <a:chExt cx="690009" cy="706355"/>
              </a:xfrm>
            </p:grpSpPr>
            <p:sp>
              <p:nvSpPr>
                <p:cNvPr id="90" name="等腰三角形 89">
                  <a:extLst>
                    <a:ext uri="{FF2B5EF4-FFF2-40B4-BE49-F238E27FC236}">
                      <a16:creationId xmlns:a16="http://schemas.microsoft.com/office/drawing/2014/main" id="{F2FD32AB-7B51-45D2-A098-D57F6C8BB814}"/>
                    </a:ext>
                  </a:extLst>
                </p:cNvPr>
                <p:cNvSpPr/>
                <p:nvPr/>
              </p:nvSpPr>
              <p:spPr>
                <a:xfrm rot="5400000">
                  <a:off x="6953619" y="1513848"/>
                  <a:ext cx="706355" cy="608927"/>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1" name="文字方塊 90">
                  <a:extLst>
                    <a:ext uri="{FF2B5EF4-FFF2-40B4-BE49-F238E27FC236}">
                      <a16:creationId xmlns:a16="http://schemas.microsoft.com/office/drawing/2014/main" id="{2B3EA5B8-D57D-4058-8F75-113B3D44B3B6}"/>
                    </a:ext>
                  </a:extLst>
                </p:cNvPr>
                <p:cNvSpPr txBox="1"/>
                <p:nvPr/>
              </p:nvSpPr>
              <p:spPr>
                <a:xfrm>
                  <a:off x="6921251" y="1664420"/>
                  <a:ext cx="690009" cy="360603"/>
                </a:xfrm>
                <a:prstGeom prst="rect">
                  <a:avLst/>
                </a:prstGeom>
                <a:noFill/>
              </p:spPr>
              <p:txBody>
                <a:bodyPr wrap="square" rtlCol="0">
                  <a:spAutoFit/>
                </a:bodyPr>
                <a:lstStyle/>
                <a:p>
                  <a:pPr algn="ctr"/>
                  <a:r>
                    <a:rPr lang="en-US" altLang="zh-TW" sz="1050" dirty="0"/>
                    <a:t>post</a:t>
                  </a:r>
                  <a:endParaRPr lang="zh-TW" altLang="en-US" sz="1050" dirty="0"/>
                </a:p>
              </p:txBody>
            </p:sp>
          </p:grpSp>
          <p:cxnSp>
            <p:nvCxnSpPr>
              <p:cNvPr id="83" name="直線接點 82">
                <a:extLst>
                  <a:ext uri="{FF2B5EF4-FFF2-40B4-BE49-F238E27FC236}">
                    <a16:creationId xmlns:a16="http://schemas.microsoft.com/office/drawing/2014/main" id="{692369D8-99BC-4C49-940A-3AC9510BE347}"/>
                  </a:ext>
                </a:extLst>
              </p:cNvPr>
              <p:cNvCxnSpPr>
                <a:cxnSpLocks/>
              </p:cNvCxnSpPr>
              <p:nvPr/>
            </p:nvCxnSpPr>
            <p:spPr>
              <a:xfrm>
                <a:off x="1813864" y="1818458"/>
                <a:ext cx="168506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接點 84">
                <a:extLst>
                  <a:ext uri="{FF2B5EF4-FFF2-40B4-BE49-F238E27FC236}">
                    <a16:creationId xmlns:a16="http://schemas.microsoft.com/office/drawing/2014/main" id="{B9667F13-42F3-4019-B614-97856D5C756F}"/>
                  </a:ext>
                </a:extLst>
              </p:cNvPr>
              <p:cNvCxnSpPr>
                <a:cxnSpLocks/>
              </p:cNvCxnSpPr>
              <p:nvPr/>
            </p:nvCxnSpPr>
            <p:spPr>
              <a:xfrm>
                <a:off x="4095059" y="1816662"/>
                <a:ext cx="11516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接點 85">
                <a:extLst>
                  <a:ext uri="{FF2B5EF4-FFF2-40B4-BE49-F238E27FC236}">
                    <a16:creationId xmlns:a16="http://schemas.microsoft.com/office/drawing/2014/main" id="{AC98A9E9-FE14-4B46-976B-AAF54F611A32}"/>
                  </a:ext>
                </a:extLst>
              </p:cNvPr>
              <p:cNvCxnSpPr>
                <a:cxnSpLocks/>
              </p:cNvCxnSpPr>
              <p:nvPr/>
            </p:nvCxnSpPr>
            <p:spPr>
              <a:xfrm>
                <a:off x="7081568" y="1831638"/>
                <a:ext cx="11870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09877E66-FA10-476F-9952-9686B76C2FE1}"/>
                  </a:ext>
                </a:extLst>
              </p:cNvPr>
              <p:cNvCxnSpPr>
                <a:cxnSpLocks/>
              </p:cNvCxnSpPr>
              <p:nvPr/>
            </p:nvCxnSpPr>
            <p:spPr>
              <a:xfrm>
                <a:off x="226777" y="1816662"/>
                <a:ext cx="10017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ADE51AFC-514E-4690-B2B0-54B9BEAE64D7}"/>
                  </a:ext>
                </a:extLst>
              </p:cNvPr>
              <p:cNvSpPr/>
              <p:nvPr/>
            </p:nvSpPr>
            <p:spPr>
              <a:xfrm>
                <a:off x="-92141" y="1255454"/>
                <a:ext cx="2734553" cy="1427620"/>
              </a:xfrm>
              <a:prstGeom prst="rect">
                <a:avLst/>
              </a:pr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p>
            </p:txBody>
          </p:sp>
          <p:sp>
            <p:nvSpPr>
              <p:cNvPr id="32" name="矩形 31">
                <a:extLst>
                  <a:ext uri="{FF2B5EF4-FFF2-40B4-BE49-F238E27FC236}">
                    <a16:creationId xmlns:a16="http://schemas.microsoft.com/office/drawing/2014/main" id="{F64A4BED-4B8C-46FF-9296-96333F63008B}"/>
                  </a:ext>
                </a:extLst>
              </p:cNvPr>
              <p:cNvSpPr/>
              <p:nvPr/>
            </p:nvSpPr>
            <p:spPr>
              <a:xfrm>
                <a:off x="-241125" y="1074198"/>
                <a:ext cx="4719091" cy="2064432"/>
              </a:xfrm>
              <a:prstGeom prst="rect">
                <a:avLst/>
              </a:prstGeom>
              <a:noFill/>
              <a:ln w="3810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mc:AlternateContent xmlns:mc="http://schemas.openxmlformats.org/markup-compatibility/2006">
            <mc:Choice xmlns:a14="http://schemas.microsoft.com/office/drawing/2010/main" Requires="a14">
              <p:sp>
                <p:nvSpPr>
                  <p:cNvPr id="33" name="文字方塊 32">
                    <a:extLst>
                      <a:ext uri="{FF2B5EF4-FFF2-40B4-BE49-F238E27FC236}">
                        <a16:creationId xmlns:a16="http://schemas.microsoft.com/office/drawing/2014/main" id="{BCEDE2FC-EDBF-4F40-BDF5-5A9C14349C57}"/>
                      </a:ext>
                    </a:extLst>
                  </p:cNvPr>
                  <p:cNvSpPr txBox="1"/>
                  <p:nvPr/>
                </p:nvSpPr>
                <p:spPr>
                  <a:xfrm>
                    <a:off x="58726" y="2285091"/>
                    <a:ext cx="1063962" cy="3606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050" i="1">
                              <a:latin typeface="Cambria Math" panose="02040503050406030204" pitchFamily="18" charset="0"/>
                            </a:rPr>
                            <m:t>20</m:t>
                          </m:r>
                          <m:r>
                            <a:rPr lang="en-US" altLang="zh-TW" sz="1050" i="1">
                              <a:latin typeface="Cambria Math" panose="02040503050406030204" pitchFamily="18" charset="0"/>
                            </a:rPr>
                            <m:t>𝑚𝐾</m:t>
                          </m:r>
                        </m:oMath>
                      </m:oMathPara>
                    </a14:m>
                    <a:endParaRPr lang="zh-TW" altLang="en-US" sz="1050" dirty="0"/>
                  </a:p>
                </p:txBody>
              </p:sp>
            </mc:Choice>
            <mc:Fallback>
              <p:sp>
                <p:nvSpPr>
                  <p:cNvPr id="33" name="文字方塊 32">
                    <a:extLst>
                      <a:ext uri="{FF2B5EF4-FFF2-40B4-BE49-F238E27FC236}">
                        <a16:creationId xmlns:a16="http://schemas.microsoft.com/office/drawing/2014/main" id="{BCEDE2FC-EDBF-4F40-BDF5-5A9C14349C57}"/>
                      </a:ext>
                    </a:extLst>
                  </p:cNvPr>
                  <p:cNvSpPr txBox="1">
                    <a:spLocks noRot="1" noChangeAspect="1" noMove="1" noResize="1" noEditPoints="1" noAdjustHandles="1" noChangeArrowheads="1" noChangeShapeType="1" noTextEdit="1"/>
                  </p:cNvSpPr>
                  <p:nvPr/>
                </p:nvSpPr>
                <p:spPr>
                  <a:xfrm>
                    <a:off x="58726" y="2285091"/>
                    <a:ext cx="1063962" cy="360602"/>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34" name="文字方塊 33">
                    <a:extLst>
                      <a:ext uri="{FF2B5EF4-FFF2-40B4-BE49-F238E27FC236}">
                        <a16:creationId xmlns:a16="http://schemas.microsoft.com/office/drawing/2014/main" id="{F20E8263-364C-42C2-B1E5-B426023DAFAD}"/>
                      </a:ext>
                    </a:extLst>
                  </p:cNvPr>
                  <p:cNvSpPr txBox="1"/>
                  <p:nvPr/>
                </p:nvSpPr>
                <p:spPr>
                  <a:xfrm>
                    <a:off x="13176" y="2746870"/>
                    <a:ext cx="1063962" cy="3606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050" i="1">
                              <a:latin typeface="Cambria Math" panose="02040503050406030204" pitchFamily="18" charset="0"/>
                            </a:rPr>
                            <m:t>4</m:t>
                          </m:r>
                          <m:r>
                            <a:rPr lang="en-US" altLang="zh-TW" sz="1050" i="1">
                              <a:latin typeface="Cambria Math" panose="02040503050406030204" pitchFamily="18" charset="0"/>
                            </a:rPr>
                            <m:t>𝐾</m:t>
                          </m:r>
                        </m:oMath>
                      </m:oMathPara>
                    </a14:m>
                    <a:endParaRPr lang="zh-TW" altLang="en-US" sz="1050" dirty="0"/>
                  </a:p>
                </p:txBody>
              </p:sp>
            </mc:Choice>
            <mc:Fallback>
              <p:sp>
                <p:nvSpPr>
                  <p:cNvPr id="34" name="文字方塊 33">
                    <a:extLst>
                      <a:ext uri="{FF2B5EF4-FFF2-40B4-BE49-F238E27FC236}">
                        <a16:creationId xmlns:a16="http://schemas.microsoft.com/office/drawing/2014/main" id="{F20E8263-364C-42C2-B1E5-B426023DAFAD}"/>
                      </a:ext>
                    </a:extLst>
                  </p:cNvPr>
                  <p:cNvSpPr txBox="1">
                    <a:spLocks noRot="1" noChangeAspect="1" noMove="1" noResize="1" noEditPoints="1" noAdjustHandles="1" noChangeArrowheads="1" noChangeShapeType="1" noTextEdit="1"/>
                  </p:cNvSpPr>
                  <p:nvPr/>
                </p:nvSpPr>
                <p:spPr>
                  <a:xfrm>
                    <a:off x="13176" y="2746870"/>
                    <a:ext cx="1063962" cy="360602"/>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35" name="文字方塊 34">
                    <a:extLst>
                      <a:ext uri="{FF2B5EF4-FFF2-40B4-BE49-F238E27FC236}">
                        <a16:creationId xmlns:a16="http://schemas.microsoft.com/office/drawing/2014/main" id="{C450C140-D536-4560-BA0F-FEF0E1573131}"/>
                      </a:ext>
                    </a:extLst>
                  </p:cNvPr>
                  <p:cNvSpPr txBox="1"/>
                  <p:nvPr/>
                </p:nvSpPr>
                <p:spPr>
                  <a:xfrm>
                    <a:off x="-4990" y="3138634"/>
                    <a:ext cx="1063962" cy="3606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050" i="1">
                              <a:latin typeface="Cambria Math" panose="02040503050406030204" pitchFamily="18" charset="0"/>
                            </a:rPr>
                            <m:t>𝑅𝑇</m:t>
                          </m:r>
                        </m:oMath>
                      </m:oMathPara>
                    </a14:m>
                    <a:endParaRPr lang="zh-TW" altLang="en-US" sz="1050" dirty="0"/>
                  </a:p>
                </p:txBody>
              </p:sp>
            </mc:Choice>
            <mc:Fallback>
              <p:sp>
                <p:nvSpPr>
                  <p:cNvPr id="35" name="文字方塊 34">
                    <a:extLst>
                      <a:ext uri="{FF2B5EF4-FFF2-40B4-BE49-F238E27FC236}">
                        <a16:creationId xmlns:a16="http://schemas.microsoft.com/office/drawing/2014/main" id="{C450C140-D536-4560-BA0F-FEF0E1573131}"/>
                      </a:ext>
                    </a:extLst>
                  </p:cNvPr>
                  <p:cNvSpPr txBox="1">
                    <a:spLocks noRot="1" noChangeAspect="1" noMove="1" noResize="1" noEditPoints="1" noAdjustHandles="1" noChangeArrowheads="1" noChangeShapeType="1" noTextEdit="1"/>
                  </p:cNvSpPr>
                  <p:nvPr/>
                </p:nvSpPr>
                <p:spPr>
                  <a:xfrm>
                    <a:off x="-4990" y="3138634"/>
                    <a:ext cx="1063962" cy="360602"/>
                  </a:xfrm>
                  <a:prstGeom prst="rect">
                    <a:avLst/>
                  </a:prstGeom>
                  <a:blipFill>
                    <a:blip r:embed="rId6"/>
                    <a:stretch>
                      <a:fillRect/>
                    </a:stretch>
                  </a:blipFill>
                </p:spPr>
                <p:txBody>
                  <a:bodyPr/>
                  <a:lstStyle/>
                  <a:p>
                    <a:r>
                      <a:rPr lang="zh-TW" altLang="en-US">
                        <a:noFill/>
                      </a:rPr>
                      <a:t> </a:t>
                    </a:r>
                  </a:p>
                </p:txBody>
              </p:sp>
            </mc:Fallback>
          </mc:AlternateContent>
        </p:grpSp>
        <mc:AlternateContent xmlns:mc="http://schemas.openxmlformats.org/markup-compatibility/2006">
          <mc:Choice xmlns:a14="http://schemas.microsoft.com/office/drawing/2010/main" Requires="a14">
            <p:sp>
              <p:nvSpPr>
                <p:cNvPr id="106" name="矩形 105">
                  <a:extLst>
                    <a:ext uri="{FF2B5EF4-FFF2-40B4-BE49-F238E27FC236}">
                      <a16:creationId xmlns:a16="http://schemas.microsoft.com/office/drawing/2014/main" id="{C68DBBBA-B6F4-4A1F-8D14-2D19DB367325}"/>
                    </a:ext>
                  </a:extLst>
                </p:cNvPr>
                <p:cNvSpPr/>
                <p:nvPr/>
              </p:nvSpPr>
              <p:spPr>
                <a:xfrm>
                  <a:off x="7816557" y="1519528"/>
                  <a:ext cx="609740" cy="3385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𝑃</m:t>
                            </m:r>
                          </m:e>
                          <m:sub>
                            <m:r>
                              <a:rPr lang="en-US" altLang="zh-TW" sz="1050" i="1">
                                <a:latin typeface="Cambria Math" panose="02040503050406030204" pitchFamily="18" charset="0"/>
                              </a:rPr>
                              <m:t>𝑜𝑢𝑡</m:t>
                            </m:r>
                          </m:sub>
                        </m:sSub>
                      </m:oMath>
                    </m:oMathPara>
                  </a14:m>
                  <a:endParaRPr lang="zh-TW" altLang="en-US" sz="1050" dirty="0"/>
                </a:p>
              </p:txBody>
            </p:sp>
          </mc:Choice>
          <mc:Fallback>
            <p:sp>
              <p:nvSpPr>
                <p:cNvPr id="106" name="矩形 105">
                  <a:extLst>
                    <a:ext uri="{FF2B5EF4-FFF2-40B4-BE49-F238E27FC236}">
                      <a16:creationId xmlns:a16="http://schemas.microsoft.com/office/drawing/2014/main" id="{C68DBBBA-B6F4-4A1F-8D14-2D19DB367325}"/>
                    </a:ext>
                  </a:extLst>
                </p:cNvPr>
                <p:cNvSpPr>
                  <a:spLocks noRot="1" noChangeAspect="1" noMove="1" noResize="1" noEditPoints="1" noAdjustHandles="1" noChangeArrowheads="1" noChangeShapeType="1" noTextEdit="1"/>
                </p:cNvSpPr>
                <p:nvPr/>
              </p:nvSpPr>
              <p:spPr>
                <a:xfrm>
                  <a:off x="7816557" y="1519528"/>
                  <a:ext cx="609740" cy="338555"/>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07" name="矩形 106">
                  <a:extLst>
                    <a:ext uri="{FF2B5EF4-FFF2-40B4-BE49-F238E27FC236}">
                      <a16:creationId xmlns:a16="http://schemas.microsoft.com/office/drawing/2014/main" id="{206A6533-40D5-400A-BECC-FCF0B8A6F1F5}"/>
                    </a:ext>
                  </a:extLst>
                </p:cNvPr>
                <p:cNvSpPr/>
                <p:nvPr/>
              </p:nvSpPr>
              <p:spPr>
                <a:xfrm>
                  <a:off x="2074698" y="2057865"/>
                  <a:ext cx="460297" cy="3536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𝐺</m:t>
                            </m:r>
                          </m:e>
                          <m:sub>
                            <m:r>
                              <a:rPr lang="en-US" altLang="zh-TW" sz="1050" i="1">
                                <a:latin typeface="Cambria Math" panose="02040503050406030204" pitchFamily="18" charset="0"/>
                              </a:rPr>
                              <m:t>𝐽</m:t>
                            </m:r>
                          </m:sub>
                        </m:sSub>
                      </m:oMath>
                    </m:oMathPara>
                  </a14:m>
                  <a:endParaRPr lang="zh-TW" altLang="en-US" sz="1350" dirty="0"/>
                </a:p>
              </p:txBody>
            </p:sp>
          </mc:Choice>
          <mc:Fallback>
            <p:sp>
              <p:nvSpPr>
                <p:cNvPr id="107" name="矩形 106">
                  <a:extLst>
                    <a:ext uri="{FF2B5EF4-FFF2-40B4-BE49-F238E27FC236}">
                      <a16:creationId xmlns:a16="http://schemas.microsoft.com/office/drawing/2014/main" id="{206A6533-40D5-400A-BECC-FCF0B8A6F1F5}"/>
                    </a:ext>
                  </a:extLst>
                </p:cNvPr>
                <p:cNvSpPr>
                  <a:spLocks noRot="1" noChangeAspect="1" noMove="1" noResize="1" noEditPoints="1" noAdjustHandles="1" noChangeArrowheads="1" noChangeShapeType="1" noTextEdit="1"/>
                </p:cNvSpPr>
                <p:nvPr/>
              </p:nvSpPr>
              <p:spPr>
                <a:xfrm>
                  <a:off x="2074698" y="2057865"/>
                  <a:ext cx="460297" cy="353601"/>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08" name="文字方塊 107">
                  <a:extLst>
                    <a:ext uri="{FF2B5EF4-FFF2-40B4-BE49-F238E27FC236}">
                      <a16:creationId xmlns:a16="http://schemas.microsoft.com/office/drawing/2014/main" id="{920949B4-A73D-49F3-A807-0364165C8C14}"/>
                    </a:ext>
                  </a:extLst>
                </p:cNvPr>
                <p:cNvSpPr txBox="1"/>
                <p:nvPr/>
              </p:nvSpPr>
              <p:spPr>
                <a:xfrm>
                  <a:off x="455859" y="1995968"/>
                  <a:ext cx="492767" cy="3385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𝑃</m:t>
                            </m:r>
                          </m:e>
                          <m:sub>
                            <m:r>
                              <a:rPr lang="en-US" altLang="zh-TW" sz="1050" i="1">
                                <a:latin typeface="Cambria Math" panose="02040503050406030204" pitchFamily="18" charset="0"/>
                              </a:rPr>
                              <m:t>𝑖𝑛</m:t>
                            </m:r>
                          </m:sub>
                        </m:sSub>
                      </m:oMath>
                    </m:oMathPara>
                  </a14:m>
                  <a:endParaRPr lang="zh-TW" altLang="en-US" sz="1050" dirty="0"/>
                </a:p>
              </p:txBody>
            </p:sp>
          </mc:Choice>
          <mc:Fallback>
            <p:sp>
              <p:nvSpPr>
                <p:cNvPr id="108" name="文字方塊 107">
                  <a:extLst>
                    <a:ext uri="{FF2B5EF4-FFF2-40B4-BE49-F238E27FC236}">
                      <a16:creationId xmlns:a16="http://schemas.microsoft.com/office/drawing/2014/main" id="{920949B4-A73D-49F3-A807-0364165C8C14}"/>
                    </a:ext>
                  </a:extLst>
                </p:cNvPr>
                <p:cNvSpPr txBox="1">
                  <a:spLocks noRot="1" noChangeAspect="1" noMove="1" noResize="1" noEditPoints="1" noAdjustHandles="1" noChangeArrowheads="1" noChangeShapeType="1" noTextEdit="1"/>
                </p:cNvSpPr>
                <p:nvPr/>
              </p:nvSpPr>
              <p:spPr>
                <a:xfrm>
                  <a:off x="455859" y="1995968"/>
                  <a:ext cx="492767" cy="338555"/>
                </a:xfrm>
                <a:prstGeom prst="rect">
                  <a:avLst/>
                </a:prstGeom>
                <a:blipFill>
                  <a:blip r:embed="rId9"/>
                  <a:stretch>
                    <a:fillRect/>
                  </a:stretch>
                </a:blipFill>
              </p:spPr>
              <p:txBody>
                <a:bodyPr/>
                <a:lstStyle/>
                <a:p>
                  <a:r>
                    <a:rPr lang="zh-TW" altLang="en-US">
                      <a:noFill/>
                    </a:rPr>
                    <a:t> </a:t>
                  </a:r>
                </a:p>
              </p:txBody>
            </p:sp>
          </mc:Fallback>
        </mc:AlternateContent>
        <p:grpSp>
          <p:nvGrpSpPr>
            <p:cNvPr id="116" name="群組 115">
              <a:extLst>
                <a:ext uri="{FF2B5EF4-FFF2-40B4-BE49-F238E27FC236}">
                  <a16:creationId xmlns:a16="http://schemas.microsoft.com/office/drawing/2014/main" id="{90D274E2-FBCA-4C95-9228-468826D08323}"/>
                </a:ext>
              </a:extLst>
            </p:cNvPr>
            <p:cNvGrpSpPr/>
            <p:nvPr/>
          </p:nvGrpSpPr>
          <p:grpSpPr>
            <a:xfrm>
              <a:off x="864057" y="1976787"/>
              <a:ext cx="109619" cy="430089"/>
              <a:chOff x="3927092" y="5239144"/>
              <a:chExt cx="119943" cy="470593"/>
            </a:xfrm>
          </p:grpSpPr>
          <p:grpSp>
            <p:nvGrpSpPr>
              <p:cNvPr id="136" name="群組 135">
                <a:extLst>
                  <a:ext uri="{FF2B5EF4-FFF2-40B4-BE49-F238E27FC236}">
                    <a16:creationId xmlns:a16="http://schemas.microsoft.com/office/drawing/2014/main" id="{AF8D3196-4FD1-4799-B2D9-36BF4105F3BC}"/>
                  </a:ext>
                </a:extLst>
              </p:cNvPr>
              <p:cNvGrpSpPr/>
              <p:nvPr/>
            </p:nvGrpSpPr>
            <p:grpSpPr>
              <a:xfrm>
                <a:off x="3927092" y="5357345"/>
                <a:ext cx="119943" cy="352392"/>
                <a:chOff x="7107449" y="5649018"/>
                <a:chExt cx="144891" cy="425687"/>
              </a:xfrm>
            </p:grpSpPr>
            <p:grpSp>
              <p:nvGrpSpPr>
                <p:cNvPr id="138" name="群組 137">
                  <a:extLst>
                    <a:ext uri="{FF2B5EF4-FFF2-40B4-BE49-F238E27FC236}">
                      <a16:creationId xmlns:a16="http://schemas.microsoft.com/office/drawing/2014/main" id="{BCE636BA-38DD-4E9A-8F01-4A39FEFE5A16}"/>
                    </a:ext>
                  </a:extLst>
                </p:cNvPr>
                <p:cNvGrpSpPr/>
                <p:nvPr/>
              </p:nvGrpSpPr>
              <p:grpSpPr>
                <a:xfrm>
                  <a:off x="7107449" y="5921922"/>
                  <a:ext cx="144891" cy="152783"/>
                  <a:chOff x="7045180" y="6351529"/>
                  <a:chExt cx="144891" cy="152783"/>
                </a:xfrm>
              </p:grpSpPr>
              <p:cxnSp>
                <p:nvCxnSpPr>
                  <p:cNvPr id="152" name="直線接點 151">
                    <a:extLst>
                      <a:ext uri="{FF2B5EF4-FFF2-40B4-BE49-F238E27FC236}">
                        <a16:creationId xmlns:a16="http://schemas.microsoft.com/office/drawing/2014/main" id="{FDEE593A-5AD0-481C-A678-951757422EF4}"/>
                      </a:ext>
                    </a:extLst>
                  </p:cNvPr>
                  <p:cNvCxnSpPr/>
                  <p:nvPr/>
                </p:nvCxnSpPr>
                <p:spPr>
                  <a:xfrm flipV="1">
                    <a:off x="7122190" y="6351529"/>
                    <a:ext cx="0" cy="1466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接點 152">
                    <a:extLst>
                      <a:ext uri="{FF2B5EF4-FFF2-40B4-BE49-F238E27FC236}">
                        <a16:creationId xmlns:a16="http://schemas.microsoft.com/office/drawing/2014/main" id="{DF7E9B51-F204-452C-8C00-3790921BE7C2}"/>
                      </a:ext>
                    </a:extLst>
                  </p:cNvPr>
                  <p:cNvCxnSpPr/>
                  <p:nvPr/>
                </p:nvCxnSpPr>
                <p:spPr>
                  <a:xfrm>
                    <a:off x="7045180" y="6504312"/>
                    <a:ext cx="1448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群組 138">
                  <a:extLst>
                    <a:ext uri="{FF2B5EF4-FFF2-40B4-BE49-F238E27FC236}">
                      <a16:creationId xmlns:a16="http://schemas.microsoft.com/office/drawing/2014/main" id="{1EA2E70F-AF93-494D-BFCD-C68A509B6843}"/>
                    </a:ext>
                  </a:extLst>
                </p:cNvPr>
                <p:cNvGrpSpPr/>
                <p:nvPr/>
              </p:nvGrpSpPr>
              <p:grpSpPr>
                <a:xfrm flipV="1">
                  <a:off x="7107449" y="5649018"/>
                  <a:ext cx="144890" cy="274717"/>
                  <a:chOff x="2283140" y="910942"/>
                  <a:chExt cx="360000" cy="360000"/>
                </a:xfrm>
              </p:grpSpPr>
              <p:grpSp>
                <p:nvGrpSpPr>
                  <p:cNvPr id="140" name="群組 139">
                    <a:extLst>
                      <a:ext uri="{FF2B5EF4-FFF2-40B4-BE49-F238E27FC236}">
                        <a16:creationId xmlns:a16="http://schemas.microsoft.com/office/drawing/2014/main" id="{1CCEA2A4-1E3F-43AD-B3C4-E8169EB6C4F4}"/>
                      </a:ext>
                    </a:extLst>
                  </p:cNvPr>
                  <p:cNvGrpSpPr/>
                  <p:nvPr/>
                </p:nvGrpSpPr>
                <p:grpSpPr>
                  <a:xfrm>
                    <a:off x="2373140" y="910942"/>
                    <a:ext cx="180000" cy="360000"/>
                    <a:chOff x="5324719" y="3140379"/>
                    <a:chExt cx="460920" cy="1112757"/>
                  </a:xfrm>
                </p:grpSpPr>
                <p:grpSp>
                  <p:nvGrpSpPr>
                    <p:cNvPr id="142" name="群組 141">
                      <a:extLst>
                        <a:ext uri="{FF2B5EF4-FFF2-40B4-BE49-F238E27FC236}">
                          <a16:creationId xmlns:a16="http://schemas.microsoft.com/office/drawing/2014/main" id="{ACBCA205-42C2-4D67-B6CA-5E6AD4BF107F}"/>
                        </a:ext>
                      </a:extLst>
                    </p:cNvPr>
                    <p:cNvGrpSpPr/>
                    <p:nvPr/>
                  </p:nvGrpSpPr>
                  <p:grpSpPr>
                    <a:xfrm>
                      <a:off x="5324720" y="3601298"/>
                      <a:ext cx="460919" cy="381838"/>
                      <a:chOff x="4778404" y="2581583"/>
                      <a:chExt cx="460919" cy="381838"/>
                    </a:xfrm>
                  </p:grpSpPr>
                  <p:cxnSp>
                    <p:nvCxnSpPr>
                      <p:cNvPr id="150" name="直線接點 149">
                        <a:extLst>
                          <a:ext uri="{FF2B5EF4-FFF2-40B4-BE49-F238E27FC236}">
                            <a16:creationId xmlns:a16="http://schemas.microsoft.com/office/drawing/2014/main" id="{6D386A4A-4E85-402C-8600-56C0EA6EF1B3}"/>
                          </a:ext>
                        </a:extLst>
                      </p:cNvPr>
                      <p:cNvCxnSpPr/>
                      <p:nvPr/>
                    </p:nvCxnSpPr>
                    <p:spPr>
                      <a:xfrm flipH="1">
                        <a:off x="4778404" y="2581583"/>
                        <a:ext cx="460919" cy="190919"/>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直線接點 150">
                        <a:extLst>
                          <a:ext uri="{FF2B5EF4-FFF2-40B4-BE49-F238E27FC236}">
                            <a16:creationId xmlns:a16="http://schemas.microsoft.com/office/drawing/2014/main" id="{6AB7B1F1-0D61-46F0-9823-03F8D2074A1E}"/>
                          </a:ext>
                        </a:extLst>
                      </p:cNvPr>
                      <p:cNvCxnSpPr/>
                      <p:nvPr/>
                    </p:nvCxnSpPr>
                    <p:spPr>
                      <a:xfrm flipH="1" flipV="1">
                        <a:off x="4778404" y="2772502"/>
                        <a:ext cx="460919" cy="190919"/>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3" name="群組 142">
                      <a:extLst>
                        <a:ext uri="{FF2B5EF4-FFF2-40B4-BE49-F238E27FC236}">
                          <a16:creationId xmlns:a16="http://schemas.microsoft.com/office/drawing/2014/main" id="{6A34AF65-20E5-4BA6-9930-862C949365BE}"/>
                        </a:ext>
                      </a:extLst>
                    </p:cNvPr>
                    <p:cNvGrpSpPr/>
                    <p:nvPr/>
                  </p:nvGrpSpPr>
                  <p:grpSpPr>
                    <a:xfrm>
                      <a:off x="5324719" y="3140379"/>
                      <a:ext cx="460919" cy="460919"/>
                      <a:chOff x="4778404" y="2502502"/>
                      <a:chExt cx="460919" cy="460919"/>
                    </a:xfrm>
                  </p:grpSpPr>
                  <p:cxnSp>
                    <p:nvCxnSpPr>
                      <p:cNvPr id="147" name="直線接點 146">
                        <a:extLst>
                          <a:ext uri="{FF2B5EF4-FFF2-40B4-BE49-F238E27FC236}">
                            <a16:creationId xmlns:a16="http://schemas.microsoft.com/office/drawing/2014/main" id="{98067EAF-0115-4F43-BF6A-838CA49611CC}"/>
                          </a:ext>
                        </a:extLst>
                      </p:cNvPr>
                      <p:cNvCxnSpPr/>
                      <p:nvPr/>
                    </p:nvCxnSpPr>
                    <p:spPr>
                      <a:xfrm flipH="1" flipV="1">
                        <a:off x="5048404" y="2502502"/>
                        <a:ext cx="190919" cy="79081"/>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直線接點 147">
                        <a:extLst>
                          <a:ext uri="{FF2B5EF4-FFF2-40B4-BE49-F238E27FC236}">
                            <a16:creationId xmlns:a16="http://schemas.microsoft.com/office/drawing/2014/main" id="{20E83890-FB4D-4876-86EC-E19E39FD5656}"/>
                          </a:ext>
                        </a:extLst>
                      </p:cNvPr>
                      <p:cNvCxnSpPr/>
                      <p:nvPr/>
                    </p:nvCxnSpPr>
                    <p:spPr>
                      <a:xfrm flipH="1">
                        <a:off x="4778404" y="2581583"/>
                        <a:ext cx="460919" cy="190919"/>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接點 148">
                        <a:extLst>
                          <a:ext uri="{FF2B5EF4-FFF2-40B4-BE49-F238E27FC236}">
                            <a16:creationId xmlns:a16="http://schemas.microsoft.com/office/drawing/2014/main" id="{D936382B-F1AD-4CDC-B913-6AE642483E89}"/>
                          </a:ext>
                        </a:extLst>
                      </p:cNvPr>
                      <p:cNvCxnSpPr/>
                      <p:nvPr/>
                    </p:nvCxnSpPr>
                    <p:spPr>
                      <a:xfrm flipH="1" flipV="1">
                        <a:off x="4778404" y="2772502"/>
                        <a:ext cx="460919" cy="190919"/>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4" name="群組 143">
                      <a:extLst>
                        <a:ext uri="{FF2B5EF4-FFF2-40B4-BE49-F238E27FC236}">
                          <a16:creationId xmlns:a16="http://schemas.microsoft.com/office/drawing/2014/main" id="{2A121BFD-682B-49F4-9D60-659E14FFD44E}"/>
                        </a:ext>
                      </a:extLst>
                    </p:cNvPr>
                    <p:cNvGrpSpPr/>
                    <p:nvPr/>
                  </p:nvGrpSpPr>
                  <p:grpSpPr>
                    <a:xfrm>
                      <a:off x="5324719" y="3983136"/>
                      <a:ext cx="460919" cy="270000"/>
                      <a:chOff x="4857485" y="2772502"/>
                      <a:chExt cx="460919" cy="270000"/>
                    </a:xfrm>
                  </p:grpSpPr>
                  <p:cxnSp>
                    <p:nvCxnSpPr>
                      <p:cNvPr id="145" name="直線接點 144">
                        <a:extLst>
                          <a:ext uri="{FF2B5EF4-FFF2-40B4-BE49-F238E27FC236}">
                            <a16:creationId xmlns:a16="http://schemas.microsoft.com/office/drawing/2014/main" id="{E0C47BBC-E1DF-47FD-AB2D-B98D58E39C0D}"/>
                          </a:ext>
                        </a:extLst>
                      </p:cNvPr>
                      <p:cNvCxnSpPr/>
                      <p:nvPr/>
                    </p:nvCxnSpPr>
                    <p:spPr>
                      <a:xfrm flipH="1">
                        <a:off x="4857485" y="2772502"/>
                        <a:ext cx="460919" cy="190919"/>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接點 145">
                        <a:extLst>
                          <a:ext uri="{FF2B5EF4-FFF2-40B4-BE49-F238E27FC236}">
                            <a16:creationId xmlns:a16="http://schemas.microsoft.com/office/drawing/2014/main" id="{5E4054A3-55A8-44B9-9916-9DC2CFBA967E}"/>
                          </a:ext>
                        </a:extLst>
                      </p:cNvPr>
                      <p:cNvCxnSpPr/>
                      <p:nvPr/>
                    </p:nvCxnSpPr>
                    <p:spPr>
                      <a:xfrm flipH="1" flipV="1">
                        <a:off x="4857485" y="2963421"/>
                        <a:ext cx="190919" cy="79081"/>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1" name="矩形 140">
                    <a:extLst>
                      <a:ext uri="{FF2B5EF4-FFF2-40B4-BE49-F238E27FC236}">
                        <a16:creationId xmlns:a16="http://schemas.microsoft.com/office/drawing/2014/main" id="{24DDAE53-EC2A-4B6C-82CA-C8625D2AFDED}"/>
                      </a:ext>
                    </a:extLst>
                  </p:cNvPr>
                  <p:cNvSpPr/>
                  <p:nvPr/>
                </p:nvSpPr>
                <p:spPr>
                  <a:xfrm>
                    <a:off x="2283140" y="910942"/>
                    <a:ext cx="360000" cy="36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p:grpSp>
          <p:cxnSp>
            <p:nvCxnSpPr>
              <p:cNvPr id="137" name="直線接點 136">
                <a:extLst>
                  <a:ext uri="{FF2B5EF4-FFF2-40B4-BE49-F238E27FC236}">
                    <a16:creationId xmlns:a16="http://schemas.microsoft.com/office/drawing/2014/main" id="{3540D1A4-9F0E-453D-B847-B732125ECEB2}"/>
                  </a:ext>
                </a:extLst>
              </p:cNvPr>
              <p:cNvCxnSpPr/>
              <p:nvPr/>
            </p:nvCxnSpPr>
            <p:spPr>
              <a:xfrm flipV="1">
                <a:off x="3985240" y="5239144"/>
                <a:ext cx="0" cy="1213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165" name="矩形 164">
                  <a:extLst>
                    <a:ext uri="{FF2B5EF4-FFF2-40B4-BE49-F238E27FC236}">
                      <a16:creationId xmlns:a16="http://schemas.microsoft.com/office/drawing/2014/main" id="{62374802-8AFA-40D9-BEBE-B63B49A79EE9}"/>
                    </a:ext>
                  </a:extLst>
                </p:cNvPr>
                <p:cNvSpPr/>
                <p:nvPr/>
              </p:nvSpPr>
              <p:spPr>
                <a:xfrm>
                  <a:off x="4496577" y="2094456"/>
                  <a:ext cx="397225" cy="33855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𝐺</m:t>
                            </m:r>
                          </m:e>
                          <m:sub>
                            <m:r>
                              <m:rPr>
                                <m:sty m:val="p"/>
                              </m:rPr>
                              <a:rPr lang="en-US" altLang="zh-TW" sz="1050" i="1">
                                <a:latin typeface="Cambria Math" panose="02040503050406030204" pitchFamily="18" charset="0"/>
                              </a:rPr>
                              <m:t>H</m:t>
                            </m:r>
                          </m:sub>
                        </m:sSub>
                      </m:oMath>
                    </m:oMathPara>
                  </a14:m>
                  <a:endParaRPr lang="zh-TW" altLang="en-US" sz="1350" dirty="0"/>
                </a:p>
              </p:txBody>
            </p:sp>
          </mc:Choice>
          <mc:Fallback>
            <p:sp>
              <p:nvSpPr>
                <p:cNvPr id="165" name="矩形 164">
                  <a:extLst>
                    <a:ext uri="{FF2B5EF4-FFF2-40B4-BE49-F238E27FC236}">
                      <a16:creationId xmlns:a16="http://schemas.microsoft.com/office/drawing/2014/main" id="{62374802-8AFA-40D9-BEBE-B63B49A79EE9}"/>
                    </a:ext>
                  </a:extLst>
                </p:cNvPr>
                <p:cNvSpPr>
                  <a:spLocks noRot="1" noChangeAspect="1" noMove="1" noResize="1" noEditPoints="1" noAdjustHandles="1" noChangeArrowheads="1" noChangeShapeType="1" noTextEdit="1"/>
                </p:cNvSpPr>
                <p:nvPr/>
              </p:nvSpPr>
              <p:spPr>
                <a:xfrm>
                  <a:off x="4496577" y="2094456"/>
                  <a:ext cx="397225" cy="338555"/>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66" name="文字方塊 165">
                  <a:extLst>
                    <a:ext uri="{FF2B5EF4-FFF2-40B4-BE49-F238E27FC236}">
                      <a16:creationId xmlns:a16="http://schemas.microsoft.com/office/drawing/2014/main" id="{845A153E-1147-4EE0-B22D-D80E48C5E51C}"/>
                    </a:ext>
                  </a:extLst>
                </p:cNvPr>
                <p:cNvSpPr txBox="1"/>
                <p:nvPr/>
              </p:nvSpPr>
              <p:spPr>
                <a:xfrm>
                  <a:off x="3170666" y="1598747"/>
                  <a:ext cx="802927" cy="34795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𝑃</m:t>
                            </m:r>
                          </m:e>
                          <m:sub>
                            <m:r>
                              <a:rPr lang="en-US" altLang="zh-TW" sz="1050" i="1">
                                <a:latin typeface="Cambria Math" panose="02040503050406030204" pitchFamily="18" charset="0"/>
                              </a:rPr>
                              <m:t>𝑎𝑑𝑑</m:t>
                            </m:r>
                            <m:r>
                              <a:rPr lang="en-US" altLang="zh-TW" sz="1050" i="1">
                                <a:latin typeface="Cambria Math" panose="02040503050406030204" pitchFamily="18" charset="0"/>
                              </a:rPr>
                              <m:t>,</m:t>
                            </m:r>
                            <m:r>
                              <m:rPr>
                                <m:sty m:val="p"/>
                              </m:rPr>
                              <a:rPr lang="en-US" altLang="zh-TW" sz="1050" i="1">
                                <a:latin typeface="Cambria Math" panose="02040503050406030204" pitchFamily="18" charset="0"/>
                              </a:rPr>
                              <m:t>H</m:t>
                            </m:r>
                          </m:sub>
                        </m:sSub>
                      </m:oMath>
                    </m:oMathPara>
                  </a14:m>
                  <a:endParaRPr lang="zh-TW" altLang="en-US" sz="1050" dirty="0"/>
                </a:p>
              </p:txBody>
            </p:sp>
          </mc:Choice>
          <mc:Fallback>
            <p:sp>
              <p:nvSpPr>
                <p:cNvPr id="166" name="文字方塊 165">
                  <a:extLst>
                    <a:ext uri="{FF2B5EF4-FFF2-40B4-BE49-F238E27FC236}">
                      <a16:creationId xmlns:a16="http://schemas.microsoft.com/office/drawing/2014/main" id="{845A153E-1147-4EE0-B22D-D80E48C5E51C}"/>
                    </a:ext>
                  </a:extLst>
                </p:cNvPr>
                <p:cNvSpPr txBox="1">
                  <a:spLocks noRot="1" noChangeAspect="1" noMove="1" noResize="1" noEditPoints="1" noAdjustHandles="1" noChangeArrowheads="1" noChangeShapeType="1" noTextEdit="1"/>
                </p:cNvSpPr>
                <p:nvPr/>
              </p:nvSpPr>
              <p:spPr>
                <a:xfrm>
                  <a:off x="3170666" y="1598747"/>
                  <a:ext cx="802927" cy="347959"/>
                </a:xfrm>
                <a:prstGeom prst="rect">
                  <a:avLst/>
                </a:prstGeom>
                <a:blipFill>
                  <a:blip r:embed="rId11"/>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67" name="矩形 166">
                  <a:extLst>
                    <a:ext uri="{FF2B5EF4-FFF2-40B4-BE49-F238E27FC236}">
                      <a16:creationId xmlns:a16="http://schemas.microsoft.com/office/drawing/2014/main" id="{ACCD0062-D225-43A9-A153-E4FC192D7EFC}"/>
                    </a:ext>
                  </a:extLst>
                </p:cNvPr>
                <p:cNvSpPr/>
                <p:nvPr/>
              </p:nvSpPr>
              <p:spPr>
                <a:xfrm>
                  <a:off x="7408513" y="2131383"/>
                  <a:ext cx="397225" cy="33855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𝐺</m:t>
                            </m:r>
                          </m:e>
                          <m:sub>
                            <m:r>
                              <a:rPr lang="en-US" altLang="zh-TW" sz="1050" i="1">
                                <a:latin typeface="Cambria Math" panose="02040503050406030204" pitchFamily="18" charset="0"/>
                              </a:rPr>
                              <m:t>𝑃</m:t>
                            </m:r>
                          </m:sub>
                        </m:sSub>
                      </m:oMath>
                    </m:oMathPara>
                  </a14:m>
                  <a:endParaRPr lang="zh-TW" altLang="en-US" sz="1350" dirty="0"/>
                </a:p>
              </p:txBody>
            </p:sp>
          </mc:Choice>
          <mc:Fallback>
            <p:sp>
              <p:nvSpPr>
                <p:cNvPr id="167" name="矩形 166">
                  <a:extLst>
                    <a:ext uri="{FF2B5EF4-FFF2-40B4-BE49-F238E27FC236}">
                      <a16:creationId xmlns:a16="http://schemas.microsoft.com/office/drawing/2014/main" id="{ACCD0062-D225-43A9-A153-E4FC192D7EFC}"/>
                    </a:ext>
                  </a:extLst>
                </p:cNvPr>
                <p:cNvSpPr>
                  <a:spLocks noRot="1" noChangeAspect="1" noMove="1" noResize="1" noEditPoints="1" noAdjustHandles="1" noChangeArrowheads="1" noChangeShapeType="1" noTextEdit="1"/>
                </p:cNvSpPr>
                <p:nvPr/>
              </p:nvSpPr>
              <p:spPr>
                <a:xfrm>
                  <a:off x="7408513" y="2131383"/>
                  <a:ext cx="397225" cy="338555"/>
                </a:xfrm>
                <a:prstGeom prst="rect">
                  <a:avLst/>
                </a:prstGeom>
                <a:blipFill>
                  <a:blip r:embed="rId12"/>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68" name="文字方塊 167">
                  <a:extLst>
                    <a:ext uri="{FF2B5EF4-FFF2-40B4-BE49-F238E27FC236}">
                      <a16:creationId xmlns:a16="http://schemas.microsoft.com/office/drawing/2014/main" id="{384D319C-BE08-4F64-8EDD-F4328B7EEAAB}"/>
                    </a:ext>
                  </a:extLst>
                </p:cNvPr>
                <p:cNvSpPr txBox="1"/>
                <p:nvPr/>
              </p:nvSpPr>
              <p:spPr>
                <a:xfrm>
                  <a:off x="4914884" y="1514879"/>
                  <a:ext cx="802927" cy="34795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𝑃</m:t>
                            </m:r>
                          </m:e>
                          <m:sub>
                            <m:r>
                              <a:rPr lang="en-US" altLang="zh-TW" sz="1050" i="1">
                                <a:latin typeface="Cambria Math" panose="02040503050406030204" pitchFamily="18" charset="0"/>
                              </a:rPr>
                              <m:t>𝑎𝑑𝑑</m:t>
                            </m:r>
                            <m:r>
                              <a:rPr lang="en-US" altLang="zh-TW" sz="1050" i="1">
                                <a:latin typeface="Cambria Math" panose="02040503050406030204" pitchFamily="18" charset="0"/>
                              </a:rPr>
                              <m:t>,</m:t>
                            </m:r>
                            <m:r>
                              <a:rPr lang="en-US" altLang="zh-TW" sz="1050" i="1">
                                <a:latin typeface="Cambria Math" panose="02040503050406030204" pitchFamily="18" charset="0"/>
                              </a:rPr>
                              <m:t>𝑃</m:t>
                            </m:r>
                          </m:sub>
                        </m:sSub>
                      </m:oMath>
                    </m:oMathPara>
                  </a14:m>
                  <a:endParaRPr lang="zh-TW" altLang="en-US" sz="1050" dirty="0"/>
                </a:p>
              </p:txBody>
            </p:sp>
          </mc:Choice>
          <mc:Fallback>
            <p:sp>
              <p:nvSpPr>
                <p:cNvPr id="168" name="文字方塊 167">
                  <a:extLst>
                    <a:ext uri="{FF2B5EF4-FFF2-40B4-BE49-F238E27FC236}">
                      <a16:creationId xmlns:a16="http://schemas.microsoft.com/office/drawing/2014/main" id="{384D319C-BE08-4F64-8EDD-F4328B7EEAAB}"/>
                    </a:ext>
                  </a:extLst>
                </p:cNvPr>
                <p:cNvSpPr txBox="1">
                  <a:spLocks noRot="1" noChangeAspect="1" noMove="1" noResize="1" noEditPoints="1" noAdjustHandles="1" noChangeArrowheads="1" noChangeShapeType="1" noTextEdit="1"/>
                </p:cNvSpPr>
                <p:nvPr/>
              </p:nvSpPr>
              <p:spPr>
                <a:xfrm>
                  <a:off x="4914884" y="1514879"/>
                  <a:ext cx="802927" cy="347959"/>
                </a:xfrm>
                <a:prstGeom prst="rect">
                  <a:avLst/>
                </a:prstGeom>
                <a:blipFill>
                  <a:blip r:embed="rId13"/>
                  <a:stretch>
                    <a:fillRect/>
                  </a:stretch>
                </a:blipFill>
              </p:spPr>
              <p:txBody>
                <a:bodyPr/>
                <a:lstStyle/>
                <a:p>
                  <a:r>
                    <a:rPr lang="zh-TW" altLang="en-US">
                      <a:noFill/>
                    </a:rPr>
                    <a:t> </a:t>
                  </a:r>
                </a:p>
              </p:txBody>
            </p:sp>
          </mc:Fallback>
        </mc:AlternateContent>
      </p:grpSp>
      <mc:AlternateContent xmlns:mc="http://schemas.openxmlformats.org/markup-compatibility/2006">
        <mc:Choice xmlns:a14="http://schemas.microsoft.com/office/drawing/2010/main" Requires="a14">
          <p:sp>
            <p:nvSpPr>
              <p:cNvPr id="170" name="文字方塊 169">
                <a:extLst>
                  <a:ext uri="{FF2B5EF4-FFF2-40B4-BE49-F238E27FC236}">
                    <a16:creationId xmlns:a16="http://schemas.microsoft.com/office/drawing/2014/main" id="{4B47AE13-CEE8-4679-87D2-C9B60C85201B}"/>
                  </a:ext>
                </a:extLst>
              </p:cNvPr>
              <p:cNvSpPr txBox="1"/>
              <p:nvPr/>
            </p:nvSpPr>
            <p:spPr>
              <a:xfrm>
                <a:off x="73664" y="4084094"/>
                <a:ext cx="5813836" cy="728726"/>
              </a:xfrm>
              <a:prstGeom prst="rect">
                <a:avLst/>
              </a:prstGeom>
              <a:noFill/>
            </p:spPr>
            <p:txBody>
              <a:bodyPr wrap="square" rtlCol="0">
                <a:spAutoFit/>
              </a:bodyPr>
              <a:lstStyle/>
              <a:p>
                <a:r>
                  <a:rPr lang="en-US" altLang="zh-TW" sz="1600" dirty="0"/>
                  <a:t> </a:t>
                </a:r>
                <a14:m>
                  <m:oMath xmlns:m="http://schemas.openxmlformats.org/officeDocument/2006/math">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𝑃</m:t>
                        </m:r>
                      </m:e>
                      <m:sub>
                        <m:r>
                          <a:rPr lang="en-US" altLang="zh-TW" sz="1600" i="1">
                            <a:latin typeface="Cambria Math" panose="02040503050406030204" pitchFamily="18" charset="0"/>
                          </a:rPr>
                          <m:t>𝑜𝑢𝑡</m:t>
                        </m:r>
                      </m:sub>
                    </m:sSub>
                    <m:r>
                      <a:rPr lang="en-US" altLang="zh-TW"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𝐺</m:t>
                        </m:r>
                      </m:e>
                      <m:sub>
                        <m:r>
                          <a:rPr lang="en-US" altLang="zh-TW" sz="1600" i="1">
                            <a:latin typeface="Cambria Math" panose="02040503050406030204" pitchFamily="18" charset="0"/>
                          </a:rPr>
                          <m:t>𝑝</m:t>
                        </m:r>
                      </m:sub>
                    </m:sSub>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𝐺</m:t>
                        </m:r>
                      </m:e>
                      <m:sub>
                        <m:r>
                          <a:rPr lang="en-US" altLang="zh-TW" sz="1600" i="1">
                            <a:latin typeface="Cambria Math" panose="02040503050406030204" pitchFamily="18" charset="0"/>
                          </a:rPr>
                          <m:t>𝐻</m:t>
                        </m:r>
                      </m:sub>
                    </m:sSub>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𝐺</m:t>
                        </m:r>
                      </m:e>
                      <m:sub>
                        <m:r>
                          <a:rPr lang="en-US" altLang="zh-TW" sz="1600" i="1">
                            <a:latin typeface="Cambria Math" panose="02040503050406030204" pitchFamily="18" charset="0"/>
                          </a:rPr>
                          <m:t>𝐽</m:t>
                        </m:r>
                      </m:sub>
                    </m:sSub>
                    <m:d>
                      <m:dPr>
                        <m:ctrlPr>
                          <a:rPr lang="en-US" altLang="zh-TW" sz="1600" i="1">
                            <a:latin typeface="Cambria Math" panose="02040503050406030204" pitchFamily="18" charset="0"/>
                          </a:rPr>
                        </m:ctrlPr>
                      </m:dPr>
                      <m:e>
                        <m:d>
                          <m:dPr>
                            <m:ctrlPr>
                              <a:rPr lang="en-US" altLang="zh-TW" sz="1600" i="1">
                                <a:latin typeface="Cambria Math" panose="02040503050406030204" pitchFamily="18" charset="0"/>
                              </a:rPr>
                            </m:ctrlPr>
                          </m:dPr>
                          <m:e>
                            <m:d>
                              <m:dPr>
                                <m:ctrlPr>
                                  <a:rPr lang="en-US" altLang="zh-TW" sz="1600" i="1">
                                    <a:latin typeface="Cambria Math" panose="02040503050406030204" pitchFamily="18" charset="0"/>
                                  </a:rPr>
                                </m:ctrlPr>
                              </m:dPr>
                              <m:e>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𝑃</m:t>
                                    </m:r>
                                  </m:e>
                                  <m:sub>
                                    <m:r>
                                      <a:rPr lang="en-US" altLang="zh-TW" sz="1600" i="1">
                                        <a:latin typeface="Cambria Math" panose="02040503050406030204" pitchFamily="18" charset="0"/>
                                      </a:rPr>
                                      <m:t>𝑖𝑛</m:t>
                                    </m:r>
                                  </m:sub>
                                </m:sSub>
                                <m:r>
                                  <a:rPr lang="en-US" altLang="zh-TW"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𝑃</m:t>
                                    </m:r>
                                  </m:e>
                                  <m:sub>
                                    <m:r>
                                      <a:rPr lang="en-US" altLang="zh-TW" sz="1600" i="1">
                                        <a:latin typeface="Cambria Math" panose="02040503050406030204" pitchFamily="18" charset="0"/>
                                      </a:rPr>
                                      <m:t>𝑎𝑑𝑑</m:t>
                                    </m:r>
                                    <m:r>
                                      <a:rPr lang="en-US" altLang="zh-TW" sz="1600" i="1">
                                        <a:latin typeface="Cambria Math" panose="02040503050406030204" pitchFamily="18" charset="0"/>
                                      </a:rPr>
                                      <m:t>,</m:t>
                                    </m:r>
                                    <m:r>
                                      <a:rPr lang="en-US" altLang="zh-TW" sz="1600" i="1">
                                        <a:latin typeface="Cambria Math" panose="02040503050406030204" pitchFamily="18" charset="0"/>
                                      </a:rPr>
                                      <m:t>𝐽</m:t>
                                    </m:r>
                                  </m:sub>
                                </m:sSub>
                              </m:e>
                            </m:d>
                            <m:r>
                              <a:rPr lang="en-US" altLang="zh-TW" sz="1600" i="1">
                                <a:latin typeface="Cambria Math" panose="02040503050406030204" pitchFamily="18" charset="0"/>
                              </a:rPr>
                              <m:t>+</m:t>
                            </m:r>
                            <m:f>
                              <m:fPr>
                                <m:ctrlPr>
                                  <a:rPr lang="en-US" altLang="zh-TW" sz="1600" i="1">
                                    <a:latin typeface="Cambria Math" panose="02040503050406030204" pitchFamily="18" charset="0"/>
                                  </a:rPr>
                                </m:ctrlPr>
                              </m:fPr>
                              <m:num>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𝑃</m:t>
                                    </m:r>
                                  </m:e>
                                  <m:sub>
                                    <m:r>
                                      <a:rPr lang="en-US" altLang="zh-TW" sz="1600" i="1">
                                        <a:latin typeface="Cambria Math" panose="02040503050406030204" pitchFamily="18" charset="0"/>
                                      </a:rPr>
                                      <m:t>𝑎𝑑𝑑</m:t>
                                    </m:r>
                                    <m:r>
                                      <a:rPr lang="en-US" altLang="zh-TW" sz="1600" i="1">
                                        <a:latin typeface="Cambria Math" panose="02040503050406030204" pitchFamily="18" charset="0"/>
                                      </a:rPr>
                                      <m:t>,</m:t>
                                    </m:r>
                                    <m:r>
                                      <a:rPr lang="en-US" altLang="zh-TW" sz="1600" i="1">
                                        <a:latin typeface="Cambria Math" panose="02040503050406030204" pitchFamily="18" charset="0"/>
                                      </a:rPr>
                                      <m:t>𝐻</m:t>
                                    </m:r>
                                  </m:sub>
                                </m:sSub>
                              </m:num>
                              <m:den>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𝐺</m:t>
                                    </m:r>
                                  </m:e>
                                  <m:sub>
                                    <m:r>
                                      <a:rPr lang="en-US" altLang="zh-TW" sz="1600" i="1">
                                        <a:latin typeface="Cambria Math" panose="02040503050406030204" pitchFamily="18" charset="0"/>
                                      </a:rPr>
                                      <m:t>𝐽</m:t>
                                    </m:r>
                                  </m:sub>
                                </m:sSub>
                              </m:den>
                            </m:f>
                          </m:e>
                        </m:d>
                        <m:r>
                          <a:rPr lang="en-US" altLang="zh-TW" sz="1600" i="1">
                            <a:latin typeface="Cambria Math" panose="02040503050406030204" pitchFamily="18" charset="0"/>
                          </a:rPr>
                          <m:t>+</m:t>
                        </m:r>
                        <m:f>
                          <m:fPr>
                            <m:ctrlPr>
                              <a:rPr lang="en-US" altLang="zh-TW" sz="1600" i="1">
                                <a:latin typeface="Cambria Math" panose="02040503050406030204" pitchFamily="18" charset="0"/>
                              </a:rPr>
                            </m:ctrlPr>
                          </m:fPr>
                          <m:num>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𝑃</m:t>
                                </m:r>
                              </m:e>
                              <m:sub>
                                <m:r>
                                  <a:rPr lang="en-US" altLang="zh-TW" sz="1600" i="1">
                                    <a:latin typeface="Cambria Math" panose="02040503050406030204" pitchFamily="18" charset="0"/>
                                  </a:rPr>
                                  <m:t>𝑎𝑑𝑑</m:t>
                                </m:r>
                                <m:r>
                                  <a:rPr lang="en-US" altLang="zh-TW" sz="1600" i="1">
                                    <a:latin typeface="Cambria Math" panose="02040503050406030204" pitchFamily="18" charset="0"/>
                                  </a:rPr>
                                  <m:t>,</m:t>
                                </m:r>
                                <m:r>
                                  <a:rPr lang="en-US" altLang="zh-TW" sz="1600" i="1">
                                    <a:latin typeface="Cambria Math" panose="02040503050406030204" pitchFamily="18" charset="0"/>
                                  </a:rPr>
                                  <m:t>𝑃</m:t>
                                </m:r>
                              </m:sub>
                            </m:sSub>
                          </m:num>
                          <m:den>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𝐺</m:t>
                                </m:r>
                              </m:e>
                              <m:sub>
                                <m:r>
                                  <a:rPr lang="en-US" altLang="zh-TW" sz="1600" i="1">
                                    <a:latin typeface="Cambria Math" panose="02040503050406030204" pitchFamily="18" charset="0"/>
                                  </a:rPr>
                                  <m:t>𝐽</m:t>
                                </m:r>
                              </m:sub>
                            </m:sSub>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𝐺</m:t>
                                </m:r>
                              </m:e>
                              <m:sub>
                                <m:r>
                                  <a:rPr lang="en-US" altLang="zh-TW" sz="1600" i="1">
                                    <a:latin typeface="Cambria Math" panose="02040503050406030204" pitchFamily="18" charset="0"/>
                                  </a:rPr>
                                  <m:t>𝐻</m:t>
                                </m:r>
                              </m:sub>
                            </m:sSub>
                          </m:den>
                        </m:f>
                      </m:e>
                    </m:d>
                  </m:oMath>
                </a14:m>
                <a:endParaRPr lang="zh-TW" altLang="en-US" sz="1600" dirty="0"/>
              </a:p>
            </p:txBody>
          </p:sp>
        </mc:Choice>
        <mc:Fallback>
          <p:sp>
            <p:nvSpPr>
              <p:cNvPr id="170" name="文字方塊 169">
                <a:extLst>
                  <a:ext uri="{FF2B5EF4-FFF2-40B4-BE49-F238E27FC236}">
                    <a16:creationId xmlns:a16="http://schemas.microsoft.com/office/drawing/2014/main" id="{4B47AE13-CEE8-4679-87D2-C9B60C85201B}"/>
                  </a:ext>
                </a:extLst>
              </p:cNvPr>
              <p:cNvSpPr txBox="1">
                <a:spLocks noRot="1" noChangeAspect="1" noMove="1" noResize="1" noEditPoints="1" noAdjustHandles="1" noChangeArrowheads="1" noChangeShapeType="1" noTextEdit="1"/>
              </p:cNvSpPr>
              <p:nvPr/>
            </p:nvSpPr>
            <p:spPr>
              <a:xfrm>
                <a:off x="73664" y="4084094"/>
                <a:ext cx="5813836" cy="728726"/>
              </a:xfrm>
              <a:prstGeom prst="rect">
                <a:avLst/>
              </a:prstGeom>
              <a:blipFill>
                <a:blip r:embed="rId14"/>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71" name="文字方塊 170">
                <a:extLst>
                  <a:ext uri="{FF2B5EF4-FFF2-40B4-BE49-F238E27FC236}">
                    <a16:creationId xmlns:a16="http://schemas.microsoft.com/office/drawing/2014/main" id="{927552F9-596C-45A2-BE7B-B67F5C28571B}"/>
                  </a:ext>
                </a:extLst>
              </p:cNvPr>
              <p:cNvSpPr txBox="1"/>
              <p:nvPr/>
            </p:nvSpPr>
            <p:spPr>
              <a:xfrm>
                <a:off x="39523" y="5013876"/>
                <a:ext cx="5823852" cy="506998"/>
              </a:xfrm>
              <a:prstGeom prst="rect">
                <a:avLst/>
              </a:prstGeom>
              <a:noFill/>
            </p:spPr>
            <p:txBody>
              <a:bodyPr wrap="square" rtlCol="0">
                <a:spAutoFit/>
              </a:bodyPr>
              <a:lstStyle/>
              <a:p>
                <a:r>
                  <a:rPr lang="en-US" altLang="zh-TW" sz="1600" dirty="0"/>
                  <a:t> </a:t>
                </a:r>
                <a14:m>
                  <m:oMath xmlns:m="http://schemas.openxmlformats.org/officeDocument/2006/math">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𝑃</m:t>
                        </m:r>
                      </m:e>
                      <m:sub>
                        <m:r>
                          <a:rPr lang="en-US" altLang="zh-TW" sz="1600" i="1">
                            <a:latin typeface="Cambria Math" panose="02040503050406030204" pitchFamily="18" charset="0"/>
                          </a:rPr>
                          <m:t>𝑜𝑢𝑡</m:t>
                        </m:r>
                      </m:sub>
                    </m:sSub>
                    <m:r>
                      <a:rPr lang="en-US" altLang="zh-TW"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𝐺</m:t>
                        </m:r>
                      </m:e>
                      <m:sub>
                        <m:r>
                          <a:rPr lang="en-US" altLang="zh-TW" sz="1600" i="1">
                            <a:latin typeface="Cambria Math" panose="02040503050406030204" pitchFamily="18" charset="0"/>
                          </a:rPr>
                          <m:t>𝑡𝑜𝑡</m:t>
                        </m:r>
                      </m:sub>
                    </m:sSub>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𝑘</m:t>
                        </m:r>
                      </m:e>
                      <m:sub>
                        <m:r>
                          <a:rPr lang="en-US" altLang="zh-TW" sz="1600" i="1">
                            <a:latin typeface="Cambria Math" panose="02040503050406030204" pitchFamily="18" charset="0"/>
                          </a:rPr>
                          <m:t>𝐵</m:t>
                        </m:r>
                      </m:sub>
                    </m:sSub>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𝑇</m:t>
                        </m:r>
                      </m:e>
                      <m:sub>
                        <m:r>
                          <a:rPr lang="en-US" altLang="zh-TW" sz="1600" i="1">
                            <a:latin typeface="Cambria Math" panose="02040503050406030204" pitchFamily="18" charset="0"/>
                          </a:rPr>
                          <m:t>𝑠𝑦𝑠</m:t>
                        </m:r>
                      </m:sub>
                    </m:sSub>
                    <m:r>
                      <a:rPr lang="en-US" altLang="zh-TW" sz="1600" i="1">
                        <a:latin typeface="Cambria Math" panose="02040503050406030204" pitchFamily="18" charset="0"/>
                      </a:rPr>
                      <m:t>∆</m:t>
                    </m:r>
                    <m:r>
                      <a:rPr lang="en-US" altLang="zh-TW" sz="1600" i="1">
                        <a:latin typeface="Cambria Math" panose="02040503050406030204" pitchFamily="18" charset="0"/>
                      </a:rPr>
                      <m:t>𝑓</m:t>
                    </m:r>
                    <m:r>
                      <a:rPr lang="en-US" altLang="zh-TW" sz="1600" i="1">
                        <a:latin typeface="Cambria Math" panose="02040503050406030204" pitchFamily="18" charset="0"/>
                      </a:rPr>
                      <m:t>=</m:t>
                    </m:r>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𝐺</m:t>
                        </m:r>
                      </m:e>
                      <m:sub>
                        <m:r>
                          <a:rPr lang="en-US" altLang="zh-TW" sz="1600" i="1">
                            <a:latin typeface="Cambria Math" panose="02040503050406030204" pitchFamily="18" charset="0"/>
                          </a:rPr>
                          <m:t>𝑝</m:t>
                        </m:r>
                      </m:sub>
                    </m:sSub>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𝐺</m:t>
                        </m:r>
                      </m:e>
                      <m:sub>
                        <m:r>
                          <a:rPr lang="en-US" altLang="zh-TW" sz="1600" i="1">
                            <a:latin typeface="Cambria Math" panose="02040503050406030204" pitchFamily="18" charset="0"/>
                          </a:rPr>
                          <m:t>𝐻</m:t>
                        </m:r>
                      </m:sub>
                    </m:sSub>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𝐺</m:t>
                        </m:r>
                      </m:e>
                      <m:sub>
                        <m:r>
                          <a:rPr lang="en-US" altLang="zh-TW" sz="1600" i="1">
                            <a:latin typeface="Cambria Math" panose="02040503050406030204" pitchFamily="18" charset="0"/>
                          </a:rPr>
                          <m:t>𝐽</m:t>
                        </m:r>
                      </m:sub>
                    </m:sSub>
                    <m:r>
                      <a:rPr lang="en-US" altLang="zh-TW" sz="1600" i="1">
                        <a:latin typeface="Cambria Math" panose="02040503050406030204" pitchFamily="18" charset="0"/>
                      </a:rPr>
                      <m:t>∆</m:t>
                    </m:r>
                    <m:r>
                      <a:rPr lang="en-US" altLang="zh-TW" sz="1600" i="1">
                        <a:latin typeface="Cambria Math" panose="02040503050406030204" pitchFamily="18" charset="0"/>
                      </a:rPr>
                      <m:t>𝑓</m:t>
                    </m:r>
                    <m:r>
                      <a:rPr lang="en-US" altLang="zh-TW" sz="1600" i="1">
                        <a:latin typeface="Cambria Math" panose="02040503050406030204" pitchFamily="18" charset="0"/>
                      </a:rPr>
                      <m:t>(</m:t>
                    </m:r>
                    <m:sSub>
                      <m:sSubPr>
                        <m:ctrlPr>
                          <a:rPr lang="en-US" altLang="zh-TW" sz="1600" i="1">
                            <a:latin typeface="Cambria Math" panose="02040503050406030204" pitchFamily="18" charset="0"/>
                          </a:rPr>
                        </m:ctrlPr>
                      </m:sSubPr>
                      <m:e>
                        <m:r>
                          <m:rPr>
                            <m:sty m:val="p"/>
                          </m:rPr>
                          <a:rPr lang="en-US" altLang="zh-TW" sz="1600">
                            <a:latin typeface="Cambria Math" panose="02040503050406030204" pitchFamily="18" charset="0"/>
                          </a:rPr>
                          <m:t>T</m:t>
                        </m:r>
                      </m:e>
                      <m:sub>
                        <m:r>
                          <m:rPr>
                            <m:sty m:val="p"/>
                          </m:rPr>
                          <a:rPr lang="en-US" altLang="zh-TW" sz="1600">
                            <a:latin typeface="Cambria Math" panose="02040503050406030204" pitchFamily="18" charset="0"/>
                          </a:rPr>
                          <m:t>in</m:t>
                        </m:r>
                      </m:sub>
                    </m:sSub>
                    <m:r>
                      <a:rPr lang="en-US" altLang="zh-TW" sz="1600">
                        <a:latin typeface="Cambria Math" panose="02040503050406030204" pitchFamily="18" charset="0"/>
                      </a:rPr>
                      <m:t>+</m:t>
                    </m:r>
                    <m:sSub>
                      <m:sSubPr>
                        <m:ctrlPr>
                          <a:rPr lang="en-US" altLang="zh-TW" sz="1600" i="1">
                            <a:latin typeface="Cambria Math" panose="02040503050406030204" pitchFamily="18" charset="0"/>
                          </a:rPr>
                        </m:ctrlPr>
                      </m:sSubPr>
                      <m:e>
                        <m:r>
                          <m:rPr>
                            <m:sty m:val="p"/>
                          </m:rPr>
                          <a:rPr lang="en-US" altLang="zh-TW" sz="1600">
                            <a:latin typeface="Cambria Math" panose="02040503050406030204" pitchFamily="18" charset="0"/>
                          </a:rPr>
                          <m:t>T</m:t>
                        </m:r>
                      </m:e>
                      <m:sub>
                        <m:r>
                          <m:rPr>
                            <m:sty m:val="p"/>
                          </m:rPr>
                          <a:rPr lang="en-US" altLang="zh-TW" sz="1600">
                            <a:latin typeface="Cambria Math" panose="02040503050406030204" pitchFamily="18" charset="0"/>
                          </a:rPr>
                          <m:t>add</m:t>
                        </m:r>
                        <m:r>
                          <a:rPr lang="en-US" altLang="zh-TW" sz="1600">
                            <a:latin typeface="Cambria Math" panose="02040503050406030204" pitchFamily="18" charset="0"/>
                          </a:rPr>
                          <m:t>,</m:t>
                        </m:r>
                        <m:r>
                          <m:rPr>
                            <m:sty m:val="p"/>
                          </m:rPr>
                          <a:rPr lang="en-US" altLang="zh-TW" sz="1600">
                            <a:latin typeface="Cambria Math" panose="02040503050406030204" pitchFamily="18" charset="0"/>
                          </a:rPr>
                          <m:t>J</m:t>
                        </m:r>
                      </m:sub>
                    </m:sSub>
                    <m:r>
                      <a:rPr lang="en-US" altLang="zh-TW" sz="1600">
                        <a:latin typeface="Cambria Math" panose="02040503050406030204" pitchFamily="18" charset="0"/>
                      </a:rPr>
                      <m:t>+</m:t>
                    </m:r>
                    <m:f>
                      <m:fPr>
                        <m:ctrlPr>
                          <a:rPr lang="en-US" altLang="zh-TW" sz="1600" i="1">
                            <a:latin typeface="Cambria Math" panose="02040503050406030204" pitchFamily="18" charset="0"/>
                          </a:rPr>
                        </m:ctrlPr>
                      </m:fPr>
                      <m:num>
                        <m:sSub>
                          <m:sSubPr>
                            <m:ctrlPr>
                              <a:rPr lang="en-US" altLang="zh-TW" sz="1600" i="1">
                                <a:latin typeface="Cambria Math" panose="02040503050406030204" pitchFamily="18" charset="0"/>
                              </a:rPr>
                            </m:ctrlPr>
                          </m:sSubPr>
                          <m:e>
                            <m:r>
                              <m:rPr>
                                <m:sty m:val="p"/>
                              </m:rPr>
                              <a:rPr lang="en-US" altLang="zh-TW" sz="1600">
                                <a:latin typeface="Cambria Math" panose="02040503050406030204" pitchFamily="18" charset="0"/>
                              </a:rPr>
                              <m:t>T</m:t>
                            </m:r>
                          </m:e>
                          <m:sub>
                            <m:r>
                              <m:rPr>
                                <m:sty m:val="p"/>
                              </m:rPr>
                              <a:rPr lang="en-US" altLang="zh-TW" sz="1600">
                                <a:latin typeface="Cambria Math" panose="02040503050406030204" pitchFamily="18" charset="0"/>
                              </a:rPr>
                              <m:t>add</m:t>
                            </m:r>
                            <m:r>
                              <a:rPr lang="en-US" altLang="zh-TW" sz="1600">
                                <a:latin typeface="Cambria Math" panose="02040503050406030204" pitchFamily="18" charset="0"/>
                              </a:rPr>
                              <m:t>,</m:t>
                            </m:r>
                            <m:r>
                              <m:rPr>
                                <m:sty m:val="p"/>
                              </m:rPr>
                              <a:rPr lang="en-US" altLang="zh-TW" sz="1600">
                                <a:latin typeface="Cambria Math" panose="02040503050406030204" pitchFamily="18" charset="0"/>
                              </a:rPr>
                              <m:t>H</m:t>
                            </m:r>
                          </m:sub>
                        </m:sSub>
                      </m:num>
                      <m:den>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𝐺</m:t>
                            </m:r>
                          </m:e>
                          <m:sub>
                            <m:r>
                              <a:rPr lang="en-US" altLang="zh-TW" sz="1600" i="1">
                                <a:latin typeface="Cambria Math" panose="02040503050406030204" pitchFamily="18" charset="0"/>
                              </a:rPr>
                              <m:t>𝐽</m:t>
                            </m:r>
                          </m:sub>
                        </m:sSub>
                      </m:den>
                    </m:f>
                    <m:r>
                      <a:rPr lang="en-US" altLang="zh-TW" sz="1600">
                        <a:latin typeface="Cambria Math" panose="02040503050406030204" pitchFamily="18" charset="0"/>
                      </a:rPr>
                      <m:t>+</m:t>
                    </m:r>
                    <m:f>
                      <m:fPr>
                        <m:ctrlPr>
                          <a:rPr lang="en-US" altLang="zh-TW" sz="1600" i="1">
                            <a:latin typeface="Cambria Math" panose="02040503050406030204" pitchFamily="18" charset="0"/>
                          </a:rPr>
                        </m:ctrlPr>
                      </m:fPr>
                      <m:num>
                        <m:sSub>
                          <m:sSubPr>
                            <m:ctrlPr>
                              <a:rPr lang="en-US" altLang="zh-TW" sz="1600" i="1">
                                <a:latin typeface="Cambria Math" panose="02040503050406030204" pitchFamily="18" charset="0"/>
                              </a:rPr>
                            </m:ctrlPr>
                          </m:sSubPr>
                          <m:e>
                            <m:r>
                              <m:rPr>
                                <m:sty m:val="p"/>
                              </m:rPr>
                              <a:rPr lang="en-US" altLang="zh-TW" sz="1600">
                                <a:latin typeface="Cambria Math" panose="02040503050406030204" pitchFamily="18" charset="0"/>
                              </a:rPr>
                              <m:t>T</m:t>
                            </m:r>
                          </m:e>
                          <m:sub>
                            <m:r>
                              <m:rPr>
                                <m:sty m:val="p"/>
                              </m:rPr>
                              <a:rPr lang="en-US" altLang="zh-TW" sz="1600">
                                <a:latin typeface="Cambria Math" panose="02040503050406030204" pitchFamily="18" charset="0"/>
                              </a:rPr>
                              <m:t>add</m:t>
                            </m:r>
                            <m:r>
                              <a:rPr lang="en-US" altLang="zh-TW" sz="1600">
                                <a:latin typeface="Cambria Math" panose="02040503050406030204" pitchFamily="18" charset="0"/>
                              </a:rPr>
                              <m:t>,</m:t>
                            </m:r>
                            <m:r>
                              <a:rPr lang="en-US" altLang="zh-TW" sz="1600" i="1">
                                <a:latin typeface="Cambria Math" panose="02040503050406030204" pitchFamily="18" charset="0"/>
                              </a:rPr>
                              <m:t>𝑃</m:t>
                            </m:r>
                          </m:sub>
                        </m:sSub>
                      </m:num>
                      <m:den>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𝐺</m:t>
                            </m:r>
                          </m:e>
                          <m:sub>
                            <m:r>
                              <a:rPr lang="en-US" altLang="zh-TW" sz="1600" i="1">
                                <a:latin typeface="Cambria Math" panose="02040503050406030204" pitchFamily="18" charset="0"/>
                              </a:rPr>
                              <m:t>𝐽</m:t>
                            </m:r>
                          </m:sub>
                        </m:sSub>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𝐺</m:t>
                            </m:r>
                          </m:e>
                          <m:sub>
                            <m:r>
                              <a:rPr lang="en-US" altLang="zh-TW" sz="1600" i="1">
                                <a:latin typeface="Cambria Math" panose="02040503050406030204" pitchFamily="18" charset="0"/>
                              </a:rPr>
                              <m:t>𝐻</m:t>
                            </m:r>
                          </m:sub>
                        </m:sSub>
                      </m:den>
                    </m:f>
                    <m:r>
                      <a:rPr lang="en-US" altLang="zh-TW" sz="1600" i="1">
                        <a:latin typeface="Cambria Math" panose="02040503050406030204" pitchFamily="18" charset="0"/>
                      </a:rPr>
                      <m:t>)</m:t>
                    </m:r>
                  </m:oMath>
                </a14:m>
                <a:endParaRPr lang="zh-TW" altLang="en-US" sz="1600" dirty="0"/>
              </a:p>
            </p:txBody>
          </p:sp>
        </mc:Choice>
        <mc:Fallback>
          <p:sp>
            <p:nvSpPr>
              <p:cNvPr id="171" name="文字方塊 170">
                <a:extLst>
                  <a:ext uri="{FF2B5EF4-FFF2-40B4-BE49-F238E27FC236}">
                    <a16:creationId xmlns:a16="http://schemas.microsoft.com/office/drawing/2014/main" id="{927552F9-596C-45A2-BE7B-B67F5C28571B}"/>
                  </a:ext>
                </a:extLst>
              </p:cNvPr>
              <p:cNvSpPr txBox="1">
                <a:spLocks noRot="1" noChangeAspect="1" noMove="1" noResize="1" noEditPoints="1" noAdjustHandles="1" noChangeArrowheads="1" noChangeShapeType="1" noTextEdit="1"/>
              </p:cNvSpPr>
              <p:nvPr/>
            </p:nvSpPr>
            <p:spPr>
              <a:xfrm>
                <a:off x="39523" y="5013876"/>
                <a:ext cx="5823852" cy="506998"/>
              </a:xfrm>
              <a:prstGeom prst="rect">
                <a:avLst/>
              </a:prstGeom>
              <a:blipFill>
                <a:blip r:embed="rId15"/>
                <a:stretch>
                  <a:fillRect b="-1190"/>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72" name="矩形 171">
                <a:extLst>
                  <a:ext uri="{FF2B5EF4-FFF2-40B4-BE49-F238E27FC236}">
                    <a16:creationId xmlns:a16="http://schemas.microsoft.com/office/drawing/2014/main" id="{1FD42F3A-A650-4F3E-B9FD-7B68510C4324}"/>
                  </a:ext>
                </a:extLst>
              </p:cNvPr>
              <p:cNvSpPr/>
              <p:nvPr/>
            </p:nvSpPr>
            <p:spPr>
              <a:xfrm>
                <a:off x="1176598" y="5678091"/>
                <a:ext cx="3168431" cy="506998"/>
              </a:xfrm>
              <a:prstGeom prst="rect">
                <a:avLst/>
              </a:prstGeom>
            </p:spPr>
            <p:txBody>
              <a:bodyPr wrap="none">
                <a:spAutoFit/>
              </a:bodyPr>
              <a:lstStyle/>
              <a:p>
                <a14:m>
                  <m:oMath xmlns:m="http://schemas.openxmlformats.org/officeDocument/2006/math">
                    <m:sSub>
                      <m:sSubPr>
                        <m:ctrlPr>
                          <a:rPr lang="en-US" altLang="zh-TW" sz="1600" i="1">
                            <a:solidFill>
                              <a:srgbClr val="FF0000"/>
                            </a:solidFill>
                            <a:latin typeface="Cambria Math" panose="02040503050406030204" pitchFamily="18" charset="0"/>
                          </a:rPr>
                        </m:ctrlPr>
                      </m:sSubPr>
                      <m:e>
                        <m:r>
                          <a:rPr lang="en-US" altLang="zh-TW" sz="1600" i="1">
                            <a:solidFill>
                              <a:srgbClr val="FF0000"/>
                            </a:solidFill>
                            <a:latin typeface="Cambria Math" panose="02040503050406030204" pitchFamily="18" charset="0"/>
                          </a:rPr>
                          <m:t>𝑇</m:t>
                        </m:r>
                      </m:e>
                      <m:sub>
                        <m:r>
                          <a:rPr lang="en-US" altLang="zh-TW" sz="1600" i="1">
                            <a:solidFill>
                              <a:srgbClr val="FF0000"/>
                            </a:solidFill>
                            <a:latin typeface="Cambria Math" panose="02040503050406030204" pitchFamily="18" charset="0"/>
                          </a:rPr>
                          <m:t>𝑠𝑦𝑠</m:t>
                        </m:r>
                      </m:sub>
                    </m:sSub>
                    <m:r>
                      <a:rPr lang="en-US" altLang="zh-TW" sz="1600">
                        <a:latin typeface="Cambria Math" panose="02040503050406030204" pitchFamily="18" charset="0"/>
                      </a:rPr>
                      <m:t>=</m:t>
                    </m:r>
                  </m:oMath>
                </a14:m>
                <a:r>
                  <a:rPr lang="en-US" altLang="zh-TW" sz="1600" dirty="0"/>
                  <a:t> </a:t>
                </a:r>
                <a14:m>
                  <m:oMath xmlns:m="http://schemas.openxmlformats.org/officeDocument/2006/math">
                    <m:sSub>
                      <m:sSubPr>
                        <m:ctrlPr>
                          <a:rPr lang="en-US" altLang="zh-TW" sz="1600" i="1">
                            <a:solidFill>
                              <a:srgbClr val="FF0000"/>
                            </a:solidFill>
                            <a:latin typeface="Cambria Math" panose="02040503050406030204" pitchFamily="18" charset="0"/>
                          </a:rPr>
                        </m:ctrlPr>
                      </m:sSubPr>
                      <m:e>
                        <m:r>
                          <m:rPr>
                            <m:sty m:val="p"/>
                          </m:rPr>
                          <a:rPr lang="en-US" altLang="zh-TW" sz="1600">
                            <a:solidFill>
                              <a:srgbClr val="FF0000"/>
                            </a:solidFill>
                            <a:latin typeface="Cambria Math" panose="02040503050406030204" pitchFamily="18" charset="0"/>
                          </a:rPr>
                          <m:t>T</m:t>
                        </m:r>
                      </m:e>
                      <m:sub>
                        <m:r>
                          <m:rPr>
                            <m:sty m:val="p"/>
                          </m:rPr>
                          <a:rPr lang="en-US" altLang="zh-TW" sz="1600">
                            <a:solidFill>
                              <a:srgbClr val="FF0000"/>
                            </a:solidFill>
                            <a:latin typeface="Cambria Math" panose="02040503050406030204" pitchFamily="18" charset="0"/>
                          </a:rPr>
                          <m:t>in</m:t>
                        </m:r>
                      </m:sub>
                    </m:sSub>
                    <m:r>
                      <a:rPr lang="en-US" altLang="zh-TW" sz="1600">
                        <a:solidFill>
                          <a:srgbClr val="FF0000"/>
                        </a:solidFill>
                        <a:latin typeface="Cambria Math" panose="02040503050406030204" pitchFamily="18" charset="0"/>
                      </a:rPr>
                      <m:t>+</m:t>
                    </m:r>
                    <m:sSub>
                      <m:sSubPr>
                        <m:ctrlPr>
                          <a:rPr lang="en-US" altLang="zh-TW" sz="1600" i="1">
                            <a:solidFill>
                              <a:srgbClr val="FF0000"/>
                            </a:solidFill>
                            <a:latin typeface="Cambria Math" panose="02040503050406030204" pitchFamily="18" charset="0"/>
                          </a:rPr>
                        </m:ctrlPr>
                      </m:sSubPr>
                      <m:e>
                        <m:r>
                          <m:rPr>
                            <m:sty m:val="p"/>
                          </m:rPr>
                          <a:rPr lang="en-US" altLang="zh-TW" sz="1600">
                            <a:solidFill>
                              <a:srgbClr val="FF0000"/>
                            </a:solidFill>
                            <a:latin typeface="Cambria Math" panose="02040503050406030204" pitchFamily="18" charset="0"/>
                          </a:rPr>
                          <m:t>T</m:t>
                        </m:r>
                      </m:e>
                      <m:sub>
                        <m:r>
                          <m:rPr>
                            <m:sty m:val="p"/>
                          </m:rPr>
                          <a:rPr lang="en-US" altLang="zh-TW" sz="1600">
                            <a:solidFill>
                              <a:srgbClr val="FF0000"/>
                            </a:solidFill>
                            <a:latin typeface="Cambria Math" panose="02040503050406030204" pitchFamily="18" charset="0"/>
                          </a:rPr>
                          <m:t>add</m:t>
                        </m:r>
                        <m:r>
                          <a:rPr lang="en-US" altLang="zh-TW" sz="1600">
                            <a:solidFill>
                              <a:srgbClr val="FF0000"/>
                            </a:solidFill>
                            <a:latin typeface="Cambria Math" panose="02040503050406030204" pitchFamily="18" charset="0"/>
                          </a:rPr>
                          <m:t>,</m:t>
                        </m:r>
                        <m:r>
                          <m:rPr>
                            <m:sty m:val="p"/>
                          </m:rPr>
                          <a:rPr lang="en-US" altLang="zh-TW" sz="1600">
                            <a:solidFill>
                              <a:srgbClr val="FF0000"/>
                            </a:solidFill>
                            <a:latin typeface="Cambria Math" panose="02040503050406030204" pitchFamily="18" charset="0"/>
                          </a:rPr>
                          <m:t>J</m:t>
                        </m:r>
                      </m:sub>
                    </m:sSub>
                    <m:r>
                      <a:rPr lang="en-US" altLang="zh-TW" sz="1600">
                        <a:latin typeface="Cambria Math" panose="02040503050406030204" pitchFamily="18" charset="0"/>
                      </a:rPr>
                      <m:t>+</m:t>
                    </m:r>
                    <m:f>
                      <m:fPr>
                        <m:ctrlPr>
                          <a:rPr lang="en-US" altLang="zh-TW" sz="1600" i="1">
                            <a:latin typeface="Cambria Math" panose="02040503050406030204" pitchFamily="18" charset="0"/>
                          </a:rPr>
                        </m:ctrlPr>
                      </m:fPr>
                      <m:num>
                        <m:sSub>
                          <m:sSubPr>
                            <m:ctrlPr>
                              <a:rPr lang="en-US" altLang="zh-TW" sz="1600" i="1">
                                <a:latin typeface="Cambria Math" panose="02040503050406030204" pitchFamily="18" charset="0"/>
                              </a:rPr>
                            </m:ctrlPr>
                          </m:sSubPr>
                          <m:e>
                            <m:r>
                              <m:rPr>
                                <m:sty m:val="p"/>
                              </m:rPr>
                              <a:rPr lang="en-US" altLang="zh-TW" sz="1600">
                                <a:latin typeface="Cambria Math" panose="02040503050406030204" pitchFamily="18" charset="0"/>
                              </a:rPr>
                              <m:t>T</m:t>
                            </m:r>
                          </m:e>
                          <m:sub>
                            <m:r>
                              <m:rPr>
                                <m:sty m:val="p"/>
                              </m:rPr>
                              <a:rPr lang="en-US" altLang="zh-TW" sz="1600">
                                <a:latin typeface="Cambria Math" panose="02040503050406030204" pitchFamily="18" charset="0"/>
                              </a:rPr>
                              <m:t>add</m:t>
                            </m:r>
                            <m:r>
                              <a:rPr lang="en-US" altLang="zh-TW" sz="1600">
                                <a:latin typeface="Cambria Math" panose="02040503050406030204" pitchFamily="18" charset="0"/>
                              </a:rPr>
                              <m:t>,</m:t>
                            </m:r>
                            <m:r>
                              <m:rPr>
                                <m:sty m:val="p"/>
                              </m:rPr>
                              <a:rPr lang="en-US" altLang="zh-TW" sz="1600">
                                <a:latin typeface="Cambria Math" panose="02040503050406030204" pitchFamily="18" charset="0"/>
                              </a:rPr>
                              <m:t>H</m:t>
                            </m:r>
                          </m:sub>
                        </m:sSub>
                      </m:num>
                      <m:den>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𝐺</m:t>
                            </m:r>
                          </m:e>
                          <m:sub>
                            <m:r>
                              <a:rPr lang="en-US" altLang="zh-TW" sz="1600" i="1">
                                <a:latin typeface="Cambria Math" panose="02040503050406030204" pitchFamily="18" charset="0"/>
                              </a:rPr>
                              <m:t>𝐽</m:t>
                            </m:r>
                          </m:sub>
                        </m:sSub>
                      </m:den>
                    </m:f>
                    <m:r>
                      <a:rPr lang="en-US" altLang="zh-TW" sz="1600">
                        <a:latin typeface="Cambria Math" panose="02040503050406030204" pitchFamily="18" charset="0"/>
                      </a:rPr>
                      <m:t>+</m:t>
                    </m:r>
                    <m:f>
                      <m:fPr>
                        <m:ctrlPr>
                          <a:rPr lang="en-US" altLang="zh-TW" sz="1600" i="1">
                            <a:latin typeface="Cambria Math" panose="02040503050406030204" pitchFamily="18" charset="0"/>
                          </a:rPr>
                        </m:ctrlPr>
                      </m:fPr>
                      <m:num>
                        <m:sSub>
                          <m:sSubPr>
                            <m:ctrlPr>
                              <a:rPr lang="en-US" altLang="zh-TW" sz="1600" i="1">
                                <a:latin typeface="Cambria Math" panose="02040503050406030204" pitchFamily="18" charset="0"/>
                              </a:rPr>
                            </m:ctrlPr>
                          </m:sSubPr>
                          <m:e>
                            <m:r>
                              <m:rPr>
                                <m:sty m:val="p"/>
                              </m:rPr>
                              <a:rPr lang="en-US" altLang="zh-TW" sz="1600">
                                <a:latin typeface="Cambria Math" panose="02040503050406030204" pitchFamily="18" charset="0"/>
                              </a:rPr>
                              <m:t>T</m:t>
                            </m:r>
                          </m:e>
                          <m:sub>
                            <m:r>
                              <m:rPr>
                                <m:sty m:val="p"/>
                              </m:rPr>
                              <a:rPr lang="en-US" altLang="zh-TW" sz="1600">
                                <a:latin typeface="Cambria Math" panose="02040503050406030204" pitchFamily="18" charset="0"/>
                              </a:rPr>
                              <m:t>add</m:t>
                            </m:r>
                            <m:r>
                              <a:rPr lang="en-US" altLang="zh-TW" sz="1600">
                                <a:latin typeface="Cambria Math" panose="02040503050406030204" pitchFamily="18" charset="0"/>
                              </a:rPr>
                              <m:t>,</m:t>
                            </m:r>
                            <m:r>
                              <a:rPr lang="en-US" altLang="zh-TW" sz="1600" i="1">
                                <a:latin typeface="Cambria Math" panose="02040503050406030204" pitchFamily="18" charset="0"/>
                              </a:rPr>
                              <m:t>𝑃</m:t>
                            </m:r>
                          </m:sub>
                        </m:sSub>
                      </m:num>
                      <m:den>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𝐺</m:t>
                            </m:r>
                          </m:e>
                          <m:sub>
                            <m:r>
                              <a:rPr lang="en-US" altLang="zh-TW" sz="1600" i="1">
                                <a:latin typeface="Cambria Math" panose="02040503050406030204" pitchFamily="18" charset="0"/>
                              </a:rPr>
                              <m:t>𝐽</m:t>
                            </m:r>
                          </m:sub>
                        </m:sSub>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𝐺</m:t>
                            </m:r>
                          </m:e>
                          <m:sub>
                            <m:r>
                              <a:rPr lang="en-US" altLang="zh-TW" sz="1600" i="1">
                                <a:latin typeface="Cambria Math" panose="02040503050406030204" pitchFamily="18" charset="0"/>
                              </a:rPr>
                              <m:t>𝐻</m:t>
                            </m:r>
                          </m:sub>
                        </m:sSub>
                      </m:den>
                    </m:f>
                  </m:oMath>
                </a14:m>
                <a:endParaRPr lang="zh-TW" altLang="en-US" sz="1600" dirty="0"/>
              </a:p>
            </p:txBody>
          </p:sp>
        </mc:Choice>
        <mc:Fallback>
          <p:sp>
            <p:nvSpPr>
              <p:cNvPr id="172" name="矩形 171">
                <a:extLst>
                  <a:ext uri="{FF2B5EF4-FFF2-40B4-BE49-F238E27FC236}">
                    <a16:creationId xmlns:a16="http://schemas.microsoft.com/office/drawing/2014/main" id="{1FD42F3A-A650-4F3E-B9FD-7B68510C4324}"/>
                  </a:ext>
                </a:extLst>
              </p:cNvPr>
              <p:cNvSpPr>
                <a:spLocks noRot="1" noChangeAspect="1" noMove="1" noResize="1" noEditPoints="1" noAdjustHandles="1" noChangeArrowheads="1" noChangeShapeType="1" noTextEdit="1"/>
              </p:cNvSpPr>
              <p:nvPr/>
            </p:nvSpPr>
            <p:spPr>
              <a:xfrm>
                <a:off x="1176598" y="5678091"/>
                <a:ext cx="3168431" cy="506998"/>
              </a:xfrm>
              <a:prstGeom prst="rect">
                <a:avLst/>
              </a:prstGeom>
              <a:blipFill>
                <a:blip r:embed="rId16"/>
                <a:stretch>
                  <a:fillRect b="-1190"/>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graphicFrame>
            <p:nvGraphicFramePr>
              <p:cNvPr id="174" name="表格 173">
                <a:extLst>
                  <a:ext uri="{FF2B5EF4-FFF2-40B4-BE49-F238E27FC236}">
                    <a16:creationId xmlns:a16="http://schemas.microsoft.com/office/drawing/2014/main" id="{0D112C20-D5FC-484A-A684-901FD2A7DB5E}"/>
                  </a:ext>
                </a:extLst>
              </p:cNvPr>
              <p:cNvGraphicFramePr>
                <a:graphicFrameLocks noGrp="1"/>
              </p:cNvGraphicFramePr>
              <p:nvPr>
                <p:extLst>
                  <p:ext uri="{D42A27DB-BD31-4B8C-83A1-F6EECF244321}">
                    <p14:modId xmlns:p14="http://schemas.microsoft.com/office/powerpoint/2010/main" val="2646233541"/>
                  </p:ext>
                </p:extLst>
              </p:nvPr>
            </p:nvGraphicFramePr>
            <p:xfrm>
              <a:off x="5863375" y="5595948"/>
              <a:ext cx="2402953" cy="865012"/>
            </p:xfrm>
            <a:graphic>
              <a:graphicData uri="http://schemas.openxmlformats.org/drawingml/2006/table">
                <a:tbl>
                  <a:tblPr firstRow="1" bandRow="1">
                    <a:tableStyleId>{5C22544A-7EE6-4342-B048-85BDC9FD1C3A}</a:tableStyleId>
                  </a:tblPr>
                  <a:tblGrid>
                    <a:gridCol w="696975">
                      <a:extLst>
                        <a:ext uri="{9D8B030D-6E8A-4147-A177-3AD203B41FA5}">
                          <a16:colId xmlns:a16="http://schemas.microsoft.com/office/drawing/2014/main" val="4264497776"/>
                        </a:ext>
                      </a:extLst>
                    </a:gridCol>
                    <a:gridCol w="1705978">
                      <a:extLst>
                        <a:ext uri="{9D8B030D-6E8A-4147-A177-3AD203B41FA5}">
                          <a16:colId xmlns:a16="http://schemas.microsoft.com/office/drawing/2014/main" val="2752310092"/>
                        </a:ext>
                      </a:extLst>
                    </a:gridCol>
                  </a:tblGrid>
                  <a:tr h="199107">
                    <a:tc>
                      <a:txBody>
                        <a:bodyPr/>
                        <a:lstStyle/>
                        <a:p>
                          <a:pPr algn="ctr"/>
                          <a:r>
                            <a:rPr lang="en-US" altLang="zh-TW" sz="900" dirty="0"/>
                            <a:t>parameter</a:t>
                          </a:r>
                          <a:endParaRPr lang="zh-TW" altLang="en-US" sz="900" dirty="0"/>
                        </a:p>
                      </a:txBody>
                      <a:tcPr marL="61946" marR="61946" marT="30974" marB="309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sz="900" dirty="0"/>
                            <a:t>Remarks</a:t>
                          </a:r>
                          <a:endParaRPr lang="zh-TW" altLang="en-US" sz="900" dirty="0"/>
                        </a:p>
                      </a:txBody>
                      <a:tcPr marL="61946" marR="61946" marT="30974" marB="309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621818651"/>
                      </a:ext>
                    </a:extLst>
                  </a:tr>
                  <a:tr h="210703">
                    <a:tc>
                      <a:txBody>
                        <a:bodyPr/>
                        <a:lstStyle/>
                        <a:p>
                          <a:pPr algn="ctr"/>
                          <a14:m>
                            <m:oMathPara xmlns:m="http://schemas.openxmlformats.org/officeDocument/2006/math">
                              <m:oMathParaPr>
                                <m:jc m:val="centerGroup"/>
                              </m:oMathParaPr>
                              <m:oMath xmlns:m="http://schemas.openxmlformats.org/officeDocument/2006/math">
                                <m:r>
                                  <a:rPr lang="en-US" altLang="zh-TW" sz="1050" b="0" i="1" smtClean="0">
                                    <a:latin typeface="Cambria Math" panose="02040503050406030204" pitchFamily="18" charset="0"/>
                                  </a:rPr>
                                  <m:t>𝐺</m:t>
                                </m:r>
                              </m:oMath>
                            </m:oMathPara>
                          </a14:m>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050" dirty="0"/>
                            <a:t>Gain </a:t>
                          </a:r>
                          <a:r>
                            <a:rPr lang="en-US" altLang="zh-TW" sz="1050" dirty="0" smtClean="0"/>
                            <a:t>from </a:t>
                          </a:r>
                          <a:r>
                            <a:rPr lang="en-US" altLang="zh-TW" sz="1050" dirty="0"/>
                            <a:t>amplifier </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4340261"/>
                      </a:ext>
                    </a:extLst>
                  </a:tr>
                  <a:tr h="210703">
                    <a:tc>
                      <a:txBody>
                        <a:bodyPr/>
                        <a:lstStyle/>
                        <a:p>
                          <a:pPr algn="ctr"/>
                          <a14:m>
                            <m:oMathPara xmlns:m="http://schemas.openxmlformats.org/officeDocument/2006/math">
                              <m:oMathParaPr>
                                <m:jc m:val="centerGroup"/>
                              </m:oMathParaPr>
                              <m:oMath xmlns:m="http://schemas.openxmlformats.org/officeDocument/2006/math">
                                <m:sSub>
                                  <m:sSubPr>
                                    <m:ctrlPr>
                                      <a:rPr lang="en-US" altLang="zh-TW" sz="1050" b="0" i="1" smtClean="0">
                                        <a:latin typeface="Cambria Math" panose="02040503050406030204" pitchFamily="18" charset="0"/>
                                      </a:rPr>
                                    </m:ctrlPr>
                                  </m:sSubPr>
                                  <m:e>
                                    <m:r>
                                      <a:rPr lang="en-US" altLang="zh-TW" sz="1050" b="0" i="1" smtClean="0">
                                        <a:latin typeface="Cambria Math" panose="02040503050406030204" pitchFamily="18" charset="0"/>
                                      </a:rPr>
                                      <m:t>𝑃</m:t>
                                    </m:r>
                                  </m:e>
                                  <m:sub>
                                    <m:r>
                                      <a:rPr lang="en-US" altLang="zh-TW" sz="1050" b="0" i="1" smtClean="0">
                                        <a:latin typeface="Cambria Math" panose="02040503050406030204" pitchFamily="18" charset="0"/>
                                      </a:rPr>
                                      <m:t>𝑎𝑑𝑑</m:t>
                                    </m:r>
                                  </m:sub>
                                </m:sSub>
                              </m:oMath>
                            </m:oMathPara>
                          </a14:m>
                          <a:endParaRPr lang="en-US" altLang="zh-TW" sz="1050" b="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050" dirty="0"/>
                            <a:t>Add noise from amplifier</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7649387"/>
                      </a:ext>
                    </a:extLst>
                  </a:tr>
                  <a:tr h="210703">
                    <a:tc>
                      <a:txBody>
                        <a:bodyPr/>
                        <a:lstStyle/>
                        <a:p>
                          <a:pPr algn="ctr"/>
                          <a14:m>
                            <m:oMathPara xmlns:m="http://schemas.openxmlformats.org/officeDocument/2006/math">
                              <m:oMathParaPr>
                                <m:jc m:val="centerGroup"/>
                              </m:oMathParaPr>
                              <m:oMath xmlns:m="http://schemas.openxmlformats.org/officeDocument/2006/math">
                                <m:r>
                                  <a:rPr lang="en-US" altLang="zh-TW" sz="1050" b="0" i="1" smtClean="0">
                                    <a:latin typeface="Cambria Math" panose="02040503050406030204" pitchFamily="18" charset="0"/>
                                  </a:rPr>
                                  <m:t>𝑇</m:t>
                                </m:r>
                              </m:oMath>
                            </m:oMathPara>
                          </a14:m>
                          <a:endParaRPr lang="en-US" altLang="zh-TW" sz="1050" b="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1050" dirty="0"/>
                            <a:t>Effective noise temperature </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960799"/>
                      </a:ext>
                    </a:extLst>
                  </a:tr>
                </a:tbl>
              </a:graphicData>
            </a:graphic>
          </p:graphicFrame>
        </mc:Choice>
        <mc:Fallback>
          <p:graphicFrame>
            <p:nvGraphicFramePr>
              <p:cNvPr id="174" name="表格 173">
                <a:extLst>
                  <a:ext uri="{FF2B5EF4-FFF2-40B4-BE49-F238E27FC236}">
                    <a16:creationId xmlns:a16="http://schemas.microsoft.com/office/drawing/2014/main" id="{0D112C20-D5FC-484A-A684-901FD2A7DB5E}"/>
                  </a:ext>
                </a:extLst>
              </p:cNvPr>
              <p:cNvGraphicFramePr>
                <a:graphicFrameLocks noGrp="1"/>
              </p:cNvGraphicFramePr>
              <p:nvPr>
                <p:extLst>
                  <p:ext uri="{D42A27DB-BD31-4B8C-83A1-F6EECF244321}">
                    <p14:modId xmlns:p14="http://schemas.microsoft.com/office/powerpoint/2010/main" val="2646233541"/>
                  </p:ext>
                </p:extLst>
              </p:nvPr>
            </p:nvGraphicFramePr>
            <p:xfrm>
              <a:off x="5863375" y="5595948"/>
              <a:ext cx="2402953" cy="865012"/>
            </p:xfrm>
            <a:graphic>
              <a:graphicData uri="http://schemas.openxmlformats.org/drawingml/2006/table">
                <a:tbl>
                  <a:tblPr firstRow="1" bandRow="1">
                    <a:tableStyleId>{5C22544A-7EE6-4342-B048-85BDC9FD1C3A}</a:tableStyleId>
                  </a:tblPr>
                  <a:tblGrid>
                    <a:gridCol w="696975">
                      <a:extLst>
                        <a:ext uri="{9D8B030D-6E8A-4147-A177-3AD203B41FA5}">
                          <a16:colId xmlns:a16="http://schemas.microsoft.com/office/drawing/2014/main" val="4264497776"/>
                        </a:ext>
                      </a:extLst>
                    </a:gridCol>
                    <a:gridCol w="1705978">
                      <a:extLst>
                        <a:ext uri="{9D8B030D-6E8A-4147-A177-3AD203B41FA5}">
                          <a16:colId xmlns:a16="http://schemas.microsoft.com/office/drawing/2014/main" val="2752310092"/>
                        </a:ext>
                      </a:extLst>
                    </a:gridCol>
                  </a:tblGrid>
                  <a:tr h="199108">
                    <a:tc>
                      <a:txBody>
                        <a:bodyPr/>
                        <a:lstStyle/>
                        <a:p>
                          <a:pPr algn="ctr"/>
                          <a:r>
                            <a:rPr lang="en-US" altLang="zh-TW" sz="900" dirty="0"/>
                            <a:t>parameter</a:t>
                          </a:r>
                          <a:endParaRPr lang="zh-TW" altLang="en-US" sz="900" dirty="0"/>
                        </a:p>
                      </a:txBody>
                      <a:tcPr marL="61946" marR="61946" marT="30974" marB="309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altLang="zh-TW" sz="900" dirty="0"/>
                            <a:t>Remarks</a:t>
                          </a:r>
                          <a:endParaRPr lang="zh-TW" altLang="en-US" sz="900" dirty="0"/>
                        </a:p>
                      </a:txBody>
                      <a:tcPr marL="61946" marR="61946" marT="30974" marB="309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621818651"/>
                      </a:ext>
                    </a:extLst>
                  </a:tr>
                  <a:tr h="221968">
                    <a:tc>
                      <a:txBody>
                        <a:bodyPr/>
                        <a:lstStyle/>
                        <a:p>
                          <a:endParaRPr lang="zh-TW"/>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7"/>
                          <a:stretch>
                            <a:fillRect l="-870" t="-91892" r="-246087" b="-218919"/>
                          </a:stretch>
                        </a:blipFill>
                      </a:tcPr>
                    </a:tc>
                    <a:tc>
                      <a:txBody>
                        <a:bodyPr/>
                        <a:lstStyle/>
                        <a:p>
                          <a:pPr algn="ctr"/>
                          <a:r>
                            <a:rPr lang="en-US" altLang="zh-TW" sz="1050" dirty="0"/>
                            <a:t>Gain </a:t>
                          </a:r>
                          <a:r>
                            <a:rPr lang="en-US" altLang="zh-TW" sz="1050" dirty="0" smtClean="0"/>
                            <a:t>from </a:t>
                          </a:r>
                          <a:r>
                            <a:rPr lang="en-US" altLang="zh-TW" sz="1050" dirty="0"/>
                            <a:t>amplifier </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4340261"/>
                      </a:ext>
                    </a:extLst>
                  </a:tr>
                  <a:tr h="221968">
                    <a:tc>
                      <a:txBody>
                        <a:bodyPr/>
                        <a:lstStyle/>
                        <a:p>
                          <a:endParaRPr lang="zh-TW"/>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7"/>
                          <a:stretch>
                            <a:fillRect l="-870" t="-197222" r="-246087" b="-125000"/>
                          </a:stretch>
                        </a:blipFill>
                      </a:tcPr>
                    </a:tc>
                    <a:tc>
                      <a:txBody>
                        <a:bodyPr/>
                        <a:lstStyle/>
                        <a:p>
                          <a:pPr algn="ctr"/>
                          <a:r>
                            <a:rPr lang="en-US" altLang="zh-TW" sz="1050" dirty="0"/>
                            <a:t>Add noise from amplifier</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7649387"/>
                      </a:ext>
                    </a:extLst>
                  </a:tr>
                  <a:tr h="221968">
                    <a:tc>
                      <a:txBody>
                        <a:bodyPr/>
                        <a:lstStyle/>
                        <a:p>
                          <a:endParaRPr lang="zh-TW"/>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7"/>
                          <a:stretch>
                            <a:fillRect l="-870" t="-289189" r="-246087" b="-21622"/>
                          </a:stretch>
                        </a:blipFill>
                      </a:tcPr>
                    </a:tc>
                    <a:tc>
                      <a:txBody>
                        <a:bodyPr/>
                        <a:lstStyle/>
                        <a:p>
                          <a:pPr algn="ctr"/>
                          <a:r>
                            <a:rPr lang="en-US" altLang="zh-TW" sz="1050" dirty="0"/>
                            <a:t>Effective noise temperature </a:t>
                          </a:r>
                          <a:endParaRPr lang="zh-TW" altLang="en-US" sz="105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960799"/>
                      </a:ext>
                    </a:extLst>
                  </a:tr>
                </a:tbl>
              </a:graphicData>
            </a:graphic>
          </p:graphicFrame>
        </mc:Fallback>
      </mc:AlternateContent>
      <p:grpSp>
        <p:nvGrpSpPr>
          <p:cNvPr id="181" name="群組 180">
            <a:extLst>
              <a:ext uri="{FF2B5EF4-FFF2-40B4-BE49-F238E27FC236}">
                <a16:creationId xmlns:a16="http://schemas.microsoft.com/office/drawing/2014/main" id="{6EBE1E68-6C81-4E34-BC62-E39B0C80ECDF}"/>
              </a:ext>
            </a:extLst>
          </p:cNvPr>
          <p:cNvGrpSpPr/>
          <p:nvPr/>
        </p:nvGrpSpPr>
        <p:grpSpPr>
          <a:xfrm>
            <a:off x="6619690" y="1293022"/>
            <a:ext cx="2430222" cy="4067963"/>
            <a:chOff x="9109045" y="857795"/>
            <a:chExt cx="2551949" cy="4271723"/>
          </a:xfrm>
        </p:grpSpPr>
        <p:pic>
          <p:nvPicPr>
            <p:cNvPr id="173" name="圖片 172">
              <a:extLst>
                <a:ext uri="{FF2B5EF4-FFF2-40B4-BE49-F238E27FC236}">
                  <a16:creationId xmlns:a16="http://schemas.microsoft.com/office/drawing/2014/main" id="{2510CDBA-10E2-4D19-B900-BEDE9D828E62}"/>
                </a:ext>
              </a:extLst>
            </p:cNvPr>
            <p:cNvPicPr>
              <a:picLocks noChangeAspect="1"/>
            </p:cNvPicPr>
            <p:nvPr/>
          </p:nvPicPr>
          <p:blipFill rotWithShape="1">
            <a:blip r:embed="rId18"/>
            <a:srcRect l="9219" r="11126"/>
            <a:stretch/>
          </p:blipFill>
          <p:spPr>
            <a:xfrm>
              <a:off x="9109045" y="857795"/>
              <a:ext cx="2551949" cy="4271723"/>
            </a:xfrm>
            <a:prstGeom prst="rect">
              <a:avLst/>
            </a:prstGeom>
          </p:spPr>
        </p:pic>
        <p:sp>
          <p:nvSpPr>
            <p:cNvPr id="178" name="矩形 177">
              <a:extLst>
                <a:ext uri="{FF2B5EF4-FFF2-40B4-BE49-F238E27FC236}">
                  <a16:creationId xmlns:a16="http://schemas.microsoft.com/office/drawing/2014/main" id="{2E4D1C13-1820-45AA-B601-5433854B8B27}"/>
                </a:ext>
              </a:extLst>
            </p:cNvPr>
            <p:cNvSpPr/>
            <p:nvPr/>
          </p:nvSpPr>
          <p:spPr>
            <a:xfrm>
              <a:off x="9801697" y="4139370"/>
              <a:ext cx="1225171" cy="553997"/>
            </a:xfrm>
            <a:prstGeom prst="rect">
              <a:avLst/>
            </a:prstGeom>
          </p:spPr>
          <p:txBody>
            <a:bodyPr wrap="square">
              <a:spAutoFit/>
            </a:bodyPr>
            <a:lstStyle/>
            <a:p>
              <a:pPr algn="ctr"/>
              <a:r>
                <a:rPr lang="en-US" altLang="zh-TW" sz="1050" dirty="0">
                  <a:highlight>
                    <a:srgbClr val="FFFF00"/>
                  </a:highlight>
                </a:rPr>
                <a:t>Amplification chain </a:t>
              </a:r>
              <a:endParaRPr lang="zh-TW" altLang="en-US" sz="1050" dirty="0">
                <a:highlight>
                  <a:srgbClr val="FFFF00"/>
                </a:highlight>
              </a:endParaRPr>
            </a:p>
          </p:txBody>
        </p:sp>
        <p:sp>
          <p:nvSpPr>
            <p:cNvPr id="180" name="矩形 179">
              <a:extLst>
                <a:ext uri="{FF2B5EF4-FFF2-40B4-BE49-F238E27FC236}">
                  <a16:creationId xmlns:a16="http://schemas.microsoft.com/office/drawing/2014/main" id="{AC62D35E-69DB-4939-B961-545E4AA77590}"/>
                </a:ext>
              </a:extLst>
            </p:cNvPr>
            <p:cNvSpPr/>
            <p:nvPr/>
          </p:nvSpPr>
          <p:spPr>
            <a:xfrm>
              <a:off x="9314124" y="1167996"/>
              <a:ext cx="487573" cy="36513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p:spTree>
    <p:extLst>
      <p:ext uri="{BB962C8B-B14F-4D97-AF65-F5344CB8AC3E}">
        <p14:creationId xmlns:p14="http://schemas.microsoft.com/office/powerpoint/2010/main" val="262409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70" grpId="0"/>
      <p:bldP spid="171" grpId="0"/>
      <p:bldP spid="17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50E30700-3824-4753-B327-01DEE988ECB8}"/>
              </a:ext>
            </a:extLst>
          </p:cNvPr>
          <p:cNvSpPr>
            <a:spLocks noGrp="1"/>
          </p:cNvSpPr>
          <p:nvPr>
            <p:ph type="dt" sz="half" idx="10"/>
          </p:nvPr>
        </p:nvSpPr>
        <p:spPr/>
        <p:txBody>
          <a:bodyPr/>
          <a:lstStyle/>
          <a:p>
            <a:r>
              <a:rPr lang="en-US" altLang="zh-TW"/>
              <a:t>2023</a:t>
            </a:r>
            <a:endParaRPr lang="zh-TW" altLang="en-US" dirty="0"/>
          </a:p>
        </p:txBody>
      </p:sp>
      <p:sp>
        <p:nvSpPr>
          <p:cNvPr id="3" name="投影片編號版面配置區 2">
            <a:extLst>
              <a:ext uri="{FF2B5EF4-FFF2-40B4-BE49-F238E27FC236}">
                <a16:creationId xmlns:a16="http://schemas.microsoft.com/office/drawing/2014/main" id="{47493448-56B0-42B4-AE85-0EB5B022089F}"/>
              </a:ext>
            </a:extLst>
          </p:cNvPr>
          <p:cNvSpPr>
            <a:spLocks noGrp="1"/>
          </p:cNvSpPr>
          <p:nvPr>
            <p:ph type="sldNum" sz="quarter" idx="12"/>
          </p:nvPr>
        </p:nvSpPr>
        <p:spPr/>
        <p:txBody>
          <a:bodyPr/>
          <a:lstStyle/>
          <a:p>
            <a:pPr algn="l"/>
            <a:fld id="{8C00C658-7D5C-4B4E-BBF7-4EE267FA3875}" type="slidenum">
              <a:rPr lang="zh-TW" altLang="en-US" smtClean="0"/>
              <a:pPr algn="l"/>
              <a:t>4</a:t>
            </a:fld>
            <a:endParaRPr lang="zh-TW" altLang="en-US" dirty="0"/>
          </a:p>
        </p:txBody>
      </p:sp>
      <p:sp>
        <p:nvSpPr>
          <p:cNvPr id="4" name="標題 3">
            <a:extLst>
              <a:ext uri="{FF2B5EF4-FFF2-40B4-BE49-F238E27FC236}">
                <a16:creationId xmlns:a16="http://schemas.microsoft.com/office/drawing/2014/main" id="{89D8C5F5-59D7-460E-A6FC-2315B9AC70A2}"/>
              </a:ext>
            </a:extLst>
          </p:cNvPr>
          <p:cNvSpPr>
            <a:spLocks noGrp="1"/>
          </p:cNvSpPr>
          <p:nvPr>
            <p:ph type="title"/>
          </p:nvPr>
        </p:nvSpPr>
        <p:spPr/>
        <p:txBody>
          <a:bodyPr/>
          <a:lstStyle/>
          <a:p>
            <a:r>
              <a:rPr lang="en-US" altLang="zh-TW" dirty="0"/>
              <a:t>Potential Noise Source in Amplification Chain</a:t>
            </a:r>
            <a:endParaRPr lang="zh-TW" altLang="en-US" dirty="0"/>
          </a:p>
        </p:txBody>
      </p:sp>
      <p:grpSp>
        <p:nvGrpSpPr>
          <p:cNvPr id="5" name="群組 4">
            <a:extLst>
              <a:ext uri="{FF2B5EF4-FFF2-40B4-BE49-F238E27FC236}">
                <a16:creationId xmlns:a16="http://schemas.microsoft.com/office/drawing/2014/main" id="{34F78912-379B-4547-82D8-47C2CA238BA5}"/>
              </a:ext>
            </a:extLst>
          </p:cNvPr>
          <p:cNvGrpSpPr/>
          <p:nvPr/>
        </p:nvGrpSpPr>
        <p:grpSpPr>
          <a:xfrm>
            <a:off x="1309599" y="4073527"/>
            <a:ext cx="6372574" cy="1707576"/>
            <a:chOff x="188595" y="1278775"/>
            <a:chExt cx="8496765" cy="2276767"/>
          </a:xfrm>
        </p:grpSpPr>
        <mc:AlternateContent xmlns:mc="http://schemas.openxmlformats.org/markup-compatibility/2006">
          <mc:Choice xmlns:a14="http://schemas.microsoft.com/office/drawing/2010/main" Requires="a14">
            <p:sp>
              <p:nvSpPr>
                <p:cNvPr id="14" name="文字方塊 13">
                  <a:extLst>
                    <a:ext uri="{FF2B5EF4-FFF2-40B4-BE49-F238E27FC236}">
                      <a16:creationId xmlns:a16="http://schemas.microsoft.com/office/drawing/2014/main" id="{98B11806-3DEF-435D-A583-858007764D39}"/>
                    </a:ext>
                  </a:extLst>
                </p:cNvPr>
                <p:cNvSpPr txBox="1"/>
                <p:nvPr/>
              </p:nvSpPr>
              <p:spPr>
                <a:xfrm>
                  <a:off x="4914884" y="1514879"/>
                  <a:ext cx="802927" cy="347959"/>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𝑃</m:t>
                            </m:r>
                          </m:e>
                          <m:sub>
                            <m:r>
                              <a:rPr lang="en-US" altLang="zh-TW" sz="1050" i="1">
                                <a:latin typeface="Cambria Math" panose="02040503050406030204" pitchFamily="18" charset="0"/>
                              </a:rPr>
                              <m:t>𝑎𝑑𝑑</m:t>
                            </m:r>
                            <m:r>
                              <a:rPr lang="en-US" altLang="zh-TW" sz="1050" i="1">
                                <a:latin typeface="Cambria Math" panose="02040503050406030204" pitchFamily="18" charset="0"/>
                              </a:rPr>
                              <m:t>,</m:t>
                            </m:r>
                            <m:r>
                              <a:rPr lang="en-US" altLang="zh-TW" sz="1050" i="1">
                                <a:latin typeface="Cambria Math" panose="02040503050406030204" pitchFamily="18" charset="0"/>
                              </a:rPr>
                              <m:t>𝑃</m:t>
                            </m:r>
                          </m:sub>
                        </m:sSub>
                      </m:oMath>
                    </m:oMathPara>
                  </a14:m>
                  <a:endParaRPr lang="zh-TW" altLang="en-US" sz="1050" dirty="0"/>
                </a:p>
              </p:txBody>
            </p:sp>
          </mc:Choice>
          <mc:Fallback>
            <p:sp>
              <p:nvSpPr>
                <p:cNvPr id="14" name="文字方塊 13">
                  <a:extLst>
                    <a:ext uri="{FF2B5EF4-FFF2-40B4-BE49-F238E27FC236}">
                      <a16:creationId xmlns:a16="http://schemas.microsoft.com/office/drawing/2014/main" id="{98B11806-3DEF-435D-A583-858007764D39}"/>
                    </a:ext>
                  </a:extLst>
                </p:cNvPr>
                <p:cNvSpPr txBox="1">
                  <a:spLocks noRot="1" noChangeAspect="1" noMove="1" noResize="1" noEditPoints="1" noAdjustHandles="1" noChangeArrowheads="1" noChangeShapeType="1" noTextEdit="1"/>
                </p:cNvSpPr>
                <p:nvPr/>
              </p:nvSpPr>
              <p:spPr>
                <a:xfrm>
                  <a:off x="4914884" y="1514879"/>
                  <a:ext cx="802927" cy="347959"/>
                </a:xfrm>
                <a:prstGeom prst="rect">
                  <a:avLst/>
                </a:prstGeom>
                <a:blipFill>
                  <a:blip r:embed="rId2"/>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2" name="文字方塊 11">
                  <a:extLst>
                    <a:ext uri="{FF2B5EF4-FFF2-40B4-BE49-F238E27FC236}">
                      <a16:creationId xmlns:a16="http://schemas.microsoft.com/office/drawing/2014/main" id="{8A73B996-EF5F-4717-A670-E930FB2259E2}"/>
                    </a:ext>
                  </a:extLst>
                </p:cNvPr>
                <p:cNvSpPr txBox="1"/>
                <p:nvPr/>
              </p:nvSpPr>
              <p:spPr>
                <a:xfrm>
                  <a:off x="3170666" y="1516818"/>
                  <a:ext cx="802927" cy="347959"/>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𝑃</m:t>
                            </m:r>
                          </m:e>
                          <m:sub>
                            <m:r>
                              <a:rPr lang="en-US" altLang="zh-TW" sz="1050" i="1">
                                <a:latin typeface="Cambria Math" panose="02040503050406030204" pitchFamily="18" charset="0"/>
                              </a:rPr>
                              <m:t>𝑎𝑑𝑑</m:t>
                            </m:r>
                            <m:r>
                              <a:rPr lang="en-US" altLang="zh-TW" sz="1050" i="1">
                                <a:latin typeface="Cambria Math" panose="02040503050406030204" pitchFamily="18" charset="0"/>
                              </a:rPr>
                              <m:t>,</m:t>
                            </m:r>
                            <m:r>
                              <m:rPr>
                                <m:sty m:val="p"/>
                              </m:rPr>
                              <a:rPr lang="en-US" altLang="zh-TW" sz="1050" i="1">
                                <a:latin typeface="Cambria Math" panose="02040503050406030204" pitchFamily="18" charset="0"/>
                              </a:rPr>
                              <m:t>H</m:t>
                            </m:r>
                          </m:sub>
                        </m:sSub>
                      </m:oMath>
                    </m:oMathPara>
                  </a14:m>
                  <a:endParaRPr lang="zh-TW" altLang="en-US" sz="1050" dirty="0"/>
                </a:p>
              </p:txBody>
            </p:sp>
          </mc:Choice>
          <mc:Fallback>
            <p:sp>
              <p:nvSpPr>
                <p:cNvPr id="12" name="文字方塊 11">
                  <a:extLst>
                    <a:ext uri="{FF2B5EF4-FFF2-40B4-BE49-F238E27FC236}">
                      <a16:creationId xmlns:a16="http://schemas.microsoft.com/office/drawing/2014/main" id="{8A73B996-EF5F-4717-A670-E930FB2259E2}"/>
                    </a:ext>
                  </a:extLst>
                </p:cNvPr>
                <p:cNvSpPr txBox="1">
                  <a:spLocks noRot="1" noChangeAspect="1" noMove="1" noResize="1" noEditPoints="1" noAdjustHandles="1" noChangeArrowheads="1" noChangeShapeType="1" noTextEdit="1"/>
                </p:cNvSpPr>
                <p:nvPr/>
              </p:nvSpPr>
              <p:spPr>
                <a:xfrm>
                  <a:off x="3170666" y="1516818"/>
                  <a:ext cx="802927" cy="347959"/>
                </a:xfrm>
                <a:prstGeom prst="rect">
                  <a:avLst/>
                </a:prstGeom>
                <a:blipFill>
                  <a:blip r:embed="rId3"/>
                  <a:stretch>
                    <a:fillRect/>
                  </a:stretch>
                </a:blipFill>
              </p:spPr>
              <p:txBody>
                <a:bodyPr/>
                <a:lstStyle/>
                <a:p>
                  <a:r>
                    <a:rPr lang="zh-TW" altLang="en-US">
                      <a:noFill/>
                    </a:rPr>
                    <a:t> </a:t>
                  </a:r>
                </a:p>
              </p:txBody>
            </p:sp>
          </mc:Fallback>
        </mc:AlternateContent>
        <p:grpSp>
          <p:nvGrpSpPr>
            <p:cNvPr id="6" name="群組 5">
              <a:extLst>
                <a:ext uri="{FF2B5EF4-FFF2-40B4-BE49-F238E27FC236}">
                  <a16:creationId xmlns:a16="http://schemas.microsoft.com/office/drawing/2014/main" id="{EA50DE69-F67E-49BC-AE85-38D1F05F6196}"/>
                </a:ext>
              </a:extLst>
            </p:cNvPr>
            <p:cNvGrpSpPr/>
            <p:nvPr/>
          </p:nvGrpSpPr>
          <p:grpSpPr>
            <a:xfrm>
              <a:off x="188595" y="1278775"/>
              <a:ext cx="8496765" cy="2276767"/>
              <a:chOff x="-241125" y="1074198"/>
              <a:chExt cx="8509768" cy="2425038"/>
            </a:xfrm>
          </p:grpSpPr>
          <mc:AlternateContent xmlns:mc="http://schemas.openxmlformats.org/markup-compatibility/2006">
            <mc:Choice xmlns:a14="http://schemas.microsoft.com/office/drawing/2010/main" Requires="a14">
              <p:sp>
                <p:nvSpPr>
                  <p:cNvPr id="33" name="文字方塊 32">
                    <a:extLst>
                      <a:ext uri="{FF2B5EF4-FFF2-40B4-BE49-F238E27FC236}">
                        <a16:creationId xmlns:a16="http://schemas.microsoft.com/office/drawing/2014/main" id="{60ACE95A-FBAB-428D-8AB4-3EEA24A30808}"/>
                      </a:ext>
                    </a:extLst>
                  </p:cNvPr>
                  <p:cNvSpPr txBox="1"/>
                  <p:nvPr/>
                </p:nvSpPr>
                <p:spPr>
                  <a:xfrm>
                    <a:off x="638044" y="1380057"/>
                    <a:ext cx="657963" cy="376629"/>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𝑃</m:t>
                              </m:r>
                            </m:e>
                            <m:sub>
                              <m:r>
                                <a:rPr lang="en-US" altLang="zh-TW" sz="1050" i="1">
                                  <a:latin typeface="Cambria Math" panose="02040503050406030204" pitchFamily="18" charset="0"/>
                                </a:rPr>
                                <m:t>𝑎𝑑𝑑</m:t>
                              </m:r>
                              <m:r>
                                <a:rPr lang="en-US" altLang="zh-TW" sz="1050" i="1">
                                  <a:latin typeface="Cambria Math" panose="02040503050406030204" pitchFamily="18" charset="0"/>
                                </a:rPr>
                                <m:t>,</m:t>
                              </m:r>
                              <m:r>
                                <a:rPr lang="en-US" altLang="zh-TW" sz="1050" i="1">
                                  <a:latin typeface="Cambria Math" panose="02040503050406030204" pitchFamily="18" charset="0"/>
                                </a:rPr>
                                <m:t>𝐽</m:t>
                              </m:r>
                            </m:sub>
                          </m:sSub>
                        </m:oMath>
                      </m:oMathPara>
                    </a14:m>
                    <a:endParaRPr lang="zh-TW" altLang="en-US" sz="1050" dirty="0"/>
                  </a:p>
                </p:txBody>
              </p:sp>
            </mc:Choice>
            <mc:Fallback>
              <p:sp>
                <p:nvSpPr>
                  <p:cNvPr id="33" name="文字方塊 32">
                    <a:extLst>
                      <a:ext uri="{FF2B5EF4-FFF2-40B4-BE49-F238E27FC236}">
                        <a16:creationId xmlns:a16="http://schemas.microsoft.com/office/drawing/2014/main" id="{60ACE95A-FBAB-428D-8AB4-3EEA24A30808}"/>
                      </a:ext>
                    </a:extLst>
                  </p:cNvPr>
                  <p:cNvSpPr txBox="1">
                    <a:spLocks noRot="1" noChangeAspect="1" noMove="1" noResize="1" noEditPoints="1" noAdjustHandles="1" noChangeArrowheads="1" noChangeShapeType="1" noTextEdit="1"/>
                  </p:cNvSpPr>
                  <p:nvPr/>
                </p:nvSpPr>
                <p:spPr>
                  <a:xfrm>
                    <a:off x="638044" y="1380057"/>
                    <a:ext cx="657963" cy="376629"/>
                  </a:xfrm>
                  <a:prstGeom prst="rect">
                    <a:avLst/>
                  </a:prstGeom>
                  <a:blipFill>
                    <a:blip r:embed="rId4"/>
                    <a:stretch>
                      <a:fillRect/>
                    </a:stretch>
                  </a:blipFill>
                </p:spPr>
                <p:txBody>
                  <a:bodyPr/>
                  <a:lstStyle/>
                  <a:p>
                    <a:r>
                      <a:rPr lang="zh-TW" altLang="en-US">
                        <a:noFill/>
                      </a:rPr>
                      <a:t> </a:t>
                    </a:r>
                  </a:p>
                </p:txBody>
              </p:sp>
            </mc:Fallback>
          </mc:AlternateContent>
          <p:grpSp>
            <p:nvGrpSpPr>
              <p:cNvPr id="34" name="群組 33">
                <a:extLst>
                  <a:ext uri="{FF2B5EF4-FFF2-40B4-BE49-F238E27FC236}">
                    <a16:creationId xmlns:a16="http://schemas.microsoft.com/office/drawing/2014/main" id="{78FB091D-F069-4126-ADEF-C9ACEAD4E4EF}"/>
                  </a:ext>
                </a:extLst>
              </p:cNvPr>
              <p:cNvGrpSpPr/>
              <p:nvPr/>
            </p:nvGrpSpPr>
            <p:grpSpPr>
              <a:xfrm>
                <a:off x="1210718" y="1465287"/>
                <a:ext cx="628516" cy="706354"/>
                <a:chOff x="2735118" y="1465136"/>
                <a:chExt cx="628516" cy="706355"/>
              </a:xfrm>
            </p:grpSpPr>
            <p:sp>
              <p:nvSpPr>
                <p:cNvPr id="56" name="等腰三角形 55">
                  <a:extLst>
                    <a:ext uri="{FF2B5EF4-FFF2-40B4-BE49-F238E27FC236}">
                      <a16:creationId xmlns:a16="http://schemas.microsoft.com/office/drawing/2014/main" id="{DC98B8A4-18AC-4AEF-83A7-BFA4F1B5A5B9}"/>
                    </a:ext>
                  </a:extLst>
                </p:cNvPr>
                <p:cNvSpPr/>
                <p:nvPr/>
              </p:nvSpPr>
              <p:spPr>
                <a:xfrm rot="5400000">
                  <a:off x="2705993" y="1513850"/>
                  <a:ext cx="706355" cy="608927"/>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7" name="文字方塊 56">
                  <a:extLst>
                    <a:ext uri="{FF2B5EF4-FFF2-40B4-BE49-F238E27FC236}">
                      <a16:creationId xmlns:a16="http://schemas.microsoft.com/office/drawing/2014/main" id="{08048CD4-E388-47B6-A03A-43B05A91AED0}"/>
                    </a:ext>
                  </a:extLst>
                </p:cNvPr>
                <p:cNvSpPr txBox="1"/>
                <p:nvPr/>
              </p:nvSpPr>
              <p:spPr>
                <a:xfrm>
                  <a:off x="2735118" y="1664419"/>
                  <a:ext cx="596464" cy="360603"/>
                </a:xfrm>
                <a:prstGeom prst="rect">
                  <a:avLst/>
                </a:prstGeom>
                <a:noFill/>
              </p:spPr>
              <p:txBody>
                <a:bodyPr wrap="square" rtlCol="0">
                  <a:spAutoFit/>
                </a:bodyPr>
                <a:lstStyle/>
                <a:p>
                  <a:pPr algn="ctr"/>
                  <a:r>
                    <a:rPr lang="en-US" altLang="zh-TW" sz="1050" dirty="0">
                      <a:highlight>
                        <a:srgbClr val="00FFFF"/>
                      </a:highlight>
                    </a:rPr>
                    <a:t>JPAs</a:t>
                  </a:r>
                  <a:endParaRPr lang="zh-TW" altLang="en-US" sz="1050" dirty="0">
                    <a:highlight>
                      <a:srgbClr val="00FFFF"/>
                    </a:highlight>
                  </a:endParaRPr>
                </a:p>
              </p:txBody>
            </p:sp>
          </p:grpSp>
          <p:grpSp>
            <p:nvGrpSpPr>
              <p:cNvPr id="35" name="群組 34">
                <a:extLst>
                  <a:ext uri="{FF2B5EF4-FFF2-40B4-BE49-F238E27FC236}">
                    <a16:creationId xmlns:a16="http://schemas.microsoft.com/office/drawing/2014/main" id="{EF6D54C1-3F45-41D4-AC5A-DCC59510BCFB}"/>
                  </a:ext>
                </a:extLst>
              </p:cNvPr>
              <p:cNvGrpSpPr/>
              <p:nvPr/>
            </p:nvGrpSpPr>
            <p:grpSpPr>
              <a:xfrm>
                <a:off x="3388944" y="1471874"/>
                <a:ext cx="706115" cy="706354"/>
                <a:chOff x="5351784" y="1472755"/>
                <a:chExt cx="706114" cy="706355"/>
              </a:xfrm>
            </p:grpSpPr>
            <p:sp>
              <p:nvSpPr>
                <p:cNvPr id="54" name="等腰三角形 53">
                  <a:extLst>
                    <a:ext uri="{FF2B5EF4-FFF2-40B4-BE49-F238E27FC236}">
                      <a16:creationId xmlns:a16="http://schemas.microsoft.com/office/drawing/2014/main" id="{F9A2E6DF-8AE7-4072-8A0B-861BBD83E8AA}"/>
                    </a:ext>
                  </a:extLst>
                </p:cNvPr>
                <p:cNvSpPr/>
                <p:nvPr/>
              </p:nvSpPr>
              <p:spPr>
                <a:xfrm rot="5400000">
                  <a:off x="5400257" y="1521469"/>
                  <a:ext cx="706355" cy="608927"/>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5" name="文字方塊 54">
                  <a:extLst>
                    <a:ext uri="{FF2B5EF4-FFF2-40B4-BE49-F238E27FC236}">
                      <a16:creationId xmlns:a16="http://schemas.microsoft.com/office/drawing/2014/main" id="{90768202-7DC1-4F07-AEE2-6650CC301846}"/>
                    </a:ext>
                  </a:extLst>
                </p:cNvPr>
                <p:cNvSpPr txBox="1"/>
                <p:nvPr/>
              </p:nvSpPr>
              <p:spPr>
                <a:xfrm>
                  <a:off x="5351784" y="1664421"/>
                  <a:ext cx="690009" cy="360603"/>
                </a:xfrm>
                <a:prstGeom prst="rect">
                  <a:avLst/>
                </a:prstGeom>
                <a:noFill/>
              </p:spPr>
              <p:txBody>
                <a:bodyPr wrap="square" rtlCol="0">
                  <a:spAutoFit/>
                </a:bodyPr>
                <a:lstStyle/>
                <a:p>
                  <a:pPr algn="ctr"/>
                  <a:r>
                    <a:rPr lang="en-US" altLang="zh-TW" sz="1050" dirty="0">
                      <a:highlight>
                        <a:srgbClr val="00FF00"/>
                      </a:highlight>
                    </a:rPr>
                    <a:t>HEMT</a:t>
                  </a:r>
                  <a:endParaRPr lang="zh-TW" altLang="en-US" sz="1050" dirty="0">
                    <a:highlight>
                      <a:srgbClr val="00FF00"/>
                    </a:highlight>
                  </a:endParaRPr>
                </a:p>
              </p:txBody>
            </p:sp>
          </p:grpSp>
          <p:grpSp>
            <p:nvGrpSpPr>
              <p:cNvPr id="36" name="群組 35">
                <a:extLst>
                  <a:ext uri="{FF2B5EF4-FFF2-40B4-BE49-F238E27FC236}">
                    <a16:creationId xmlns:a16="http://schemas.microsoft.com/office/drawing/2014/main" id="{54991BA4-C6FF-4AB1-A53B-C3F6EA7FE4B1}"/>
                  </a:ext>
                </a:extLst>
              </p:cNvPr>
              <p:cNvGrpSpPr/>
              <p:nvPr/>
            </p:nvGrpSpPr>
            <p:grpSpPr>
              <a:xfrm>
                <a:off x="5151085" y="1471874"/>
                <a:ext cx="690009" cy="706354"/>
                <a:chOff x="6921251" y="1465134"/>
                <a:chExt cx="690009" cy="706355"/>
              </a:xfrm>
            </p:grpSpPr>
            <p:sp>
              <p:nvSpPr>
                <p:cNvPr id="52" name="等腰三角形 51">
                  <a:extLst>
                    <a:ext uri="{FF2B5EF4-FFF2-40B4-BE49-F238E27FC236}">
                      <a16:creationId xmlns:a16="http://schemas.microsoft.com/office/drawing/2014/main" id="{2C4F4C7F-640C-4C96-8D3B-E6455B2F6921}"/>
                    </a:ext>
                  </a:extLst>
                </p:cNvPr>
                <p:cNvSpPr/>
                <p:nvPr/>
              </p:nvSpPr>
              <p:spPr>
                <a:xfrm rot="5400000">
                  <a:off x="6953619" y="1513848"/>
                  <a:ext cx="706355" cy="608927"/>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3" name="文字方塊 52">
                  <a:extLst>
                    <a:ext uri="{FF2B5EF4-FFF2-40B4-BE49-F238E27FC236}">
                      <a16:creationId xmlns:a16="http://schemas.microsoft.com/office/drawing/2014/main" id="{B80A2CBD-F555-4A8F-BF2A-F04DF4B48335}"/>
                    </a:ext>
                  </a:extLst>
                </p:cNvPr>
                <p:cNvSpPr txBox="1"/>
                <p:nvPr/>
              </p:nvSpPr>
              <p:spPr>
                <a:xfrm>
                  <a:off x="6921251" y="1664420"/>
                  <a:ext cx="690009" cy="360603"/>
                </a:xfrm>
                <a:prstGeom prst="rect">
                  <a:avLst/>
                </a:prstGeom>
                <a:noFill/>
              </p:spPr>
              <p:txBody>
                <a:bodyPr wrap="square" rtlCol="0">
                  <a:spAutoFit/>
                </a:bodyPr>
                <a:lstStyle/>
                <a:p>
                  <a:pPr algn="ctr"/>
                  <a:r>
                    <a:rPr lang="en-US" altLang="zh-TW" sz="1050" dirty="0"/>
                    <a:t>post</a:t>
                  </a:r>
                  <a:endParaRPr lang="zh-TW" altLang="en-US" sz="1050" dirty="0"/>
                </a:p>
              </p:txBody>
            </p:sp>
          </p:grpSp>
          <p:grpSp>
            <p:nvGrpSpPr>
              <p:cNvPr id="37" name="群組 36">
                <a:extLst>
                  <a:ext uri="{FF2B5EF4-FFF2-40B4-BE49-F238E27FC236}">
                    <a16:creationId xmlns:a16="http://schemas.microsoft.com/office/drawing/2014/main" id="{51D7AB29-DAF6-4D72-B7C4-2B21BC9F7D15}"/>
                  </a:ext>
                </a:extLst>
              </p:cNvPr>
              <p:cNvGrpSpPr/>
              <p:nvPr/>
            </p:nvGrpSpPr>
            <p:grpSpPr>
              <a:xfrm>
                <a:off x="5773270" y="1471874"/>
                <a:ext cx="690009" cy="706354"/>
                <a:chOff x="6921251" y="1465134"/>
                <a:chExt cx="690009" cy="706355"/>
              </a:xfrm>
            </p:grpSpPr>
            <p:sp>
              <p:nvSpPr>
                <p:cNvPr id="50" name="等腰三角形 49">
                  <a:extLst>
                    <a:ext uri="{FF2B5EF4-FFF2-40B4-BE49-F238E27FC236}">
                      <a16:creationId xmlns:a16="http://schemas.microsoft.com/office/drawing/2014/main" id="{133F30F3-DC54-4195-8884-82459676C20E}"/>
                    </a:ext>
                  </a:extLst>
                </p:cNvPr>
                <p:cNvSpPr/>
                <p:nvPr/>
              </p:nvSpPr>
              <p:spPr>
                <a:xfrm rot="5400000">
                  <a:off x="6953619" y="1513848"/>
                  <a:ext cx="706355" cy="608927"/>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1" name="文字方塊 50">
                  <a:extLst>
                    <a:ext uri="{FF2B5EF4-FFF2-40B4-BE49-F238E27FC236}">
                      <a16:creationId xmlns:a16="http://schemas.microsoft.com/office/drawing/2014/main" id="{59F63114-FDDF-476E-B90B-6376E3559A9B}"/>
                    </a:ext>
                  </a:extLst>
                </p:cNvPr>
                <p:cNvSpPr txBox="1"/>
                <p:nvPr/>
              </p:nvSpPr>
              <p:spPr>
                <a:xfrm>
                  <a:off x="6921251" y="1664420"/>
                  <a:ext cx="690009" cy="360603"/>
                </a:xfrm>
                <a:prstGeom prst="rect">
                  <a:avLst/>
                </a:prstGeom>
                <a:noFill/>
              </p:spPr>
              <p:txBody>
                <a:bodyPr wrap="square" rtlCol="0">
                  <a:spAutoFit/>
                </a:bodyPr>
                <a:lstStyle/>
                <a:p>
                  <a:pPr algn="ctr"/>
                  <a:r>
                    <a:rPr lang="en-US" altLang="zh-TW" sz="1050" dirty="0"/>
                    <a:t>post</a:t>
                  </a:r>
                  <a:endParaRPr lang="zh-TW" altLang="en-US" sz="1050" dirty="0"/>
                </a:p>
              </p:txBody>
            </p:sp>
          </p:grpSp>
          <p:grpSp>
            <p:nvGrpSpPr>
              <p:cNvPr id="38" name="群組 37">
                <a:extLst>
                  <a:ext uri="{FF2B5EF4-FFF2-40B4-BE49-F238E27FC236}">
                    <a16:creationId xmlns:a16="http://schemas.microsoft.com/office/drawing/2014/main" id="{EACBB558-D364-4ADB-A152-56BBC73D111F}"/>
                  </a:ext>
                </a:extLst>
              </p:cNvPr>
              <p:cNvGrpSpPr/>
              <p:nvPr/>
            </p:nvGrpSpPr>
            <p:grpSpPr>
              <a:xfrm>
                <a:off x="6411209" y="1471874"/>
                <a:ext cx="690009" cy="706354"/>
                <a:chOff x="6921251" y="1465134"/>
                <a:chExt cx="690009" cy="706355"/>
              </a:xfrm>
            </p:grpSpPr>
            <p:sp>
              <p:nvSpPr>
                <p:cNvPr id="48" name="等腰三角形 47">
                  <a:extLst>
                    <a:ext uri="{FF2B5EF4-FFF2-40B4-BE49-F238E27FC236}">
                      <a16:creationId xmlns:a16="http://schemas.microsoft.com/office/drawing/2014/main" id="{6F1C2706-0609-442A-9FCB-FACA85A02E21}"/>
                    </a:ext>
                  </a:extLst>
                </p:cNvPr>
                <p:cNvSpPr/>
                <p:nvPr/>
              </p:nvSpPr>
              <p:spPr>
                <a:xfrm rot="5400000">
                  <a:off x="6953619" y="1513848"/>
                  <a:ext cx="706355" cy="608927"/>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9" name="文字方塊 48">
                  <a:extLst>
                    <a:ext uri="{FF2B5EF4-FFF2-40B4-BE49-F238E27FC236}">
                      <a16:creationId xmlns:a16="http://schemas.microsoft.com/office/drawing/2014/main" id="{655BF5E8-2EEC-4322-A183-87EDC25B9880}"/>
                    </a:ext>
                  </a:extLst>
                </p:cNvPr>
                <p:cNvSpPr txBox="1"/>
                <p:nvPr/>
              </p:nvSpPr>
              <p:spPr>
                <a:xfrm>
                  <a:off x="6921251" y="1664420"/>
                  <a:ext cx="690009" cy="360603"/>
                </a:xfrm>
                <a:prstGeom prst="rect">
                  <a:avLst/>
                </a:prstGeom>
                <a:noFill/>
              </p:spPr>
              <p:txBody>
                <a:bodyPr wrap="square" rtlCol="0">
                  <a:spAutoFit/>
                </a:bodyPr>
                <a:lstStyle/>
                <a:p>
                  <a:pPr algn="ctr"/>
                  <a:r>
                    <a:rPr lang="en-US" altLang="zh-TW" sz="1050" dirty="0"/>
                    <a:t>post</a:t>
                  </a:r>
                  <a:endParaRPr lang="zh-TW" altLang="en-US" sz="1050" dirty="0"/>
                </a:p>
              </p:txBody>
            </p:sp>
          </p:grpSp>
          <p:cxnSp>
            <p:nvCxnSpPr>
              <p:cNvPr id="39" name="直線接點 38">
                <a:extLst>
                  <a:ext uri="{FF2B5EF4-FFF2-40B4-BE49-F238E27FC236}">
                    <a16:creationId xmlns:a16="http://schemas.microsoft.com/office/drawing/2014/main" id="{8D55E0A8-3896-4C13-8C02-1A05EDAB7C31}"/>
                  </a:ext>
                </a:extLst>
              </p:cNvPr>
              <p:cNvCxnSpPr>
                <a:cxnSpLocks/>
              </p:cNvCxnSpPr>
              <p:nvPr/>
            </p:nvCxnSpPr>
            <p:spPr>
              <a:xfrm>
                <a:off x="1813864" y="1818458"/>
                <a:ext cx="168506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93B4F18A-450B-4D7B-8205-9BE9FB801DEC}"/>
                  </a:ext>
                </a:extLst>
              </p:cNvPr>
              <p:cNvCxnSpPr>
                <a:cxnSpLocks/>
              </p:cNvCxnSpPr>
              <p:nvPr/>
            </p:nvCxnSpPr>
            <p:spPr>
              <a:xfrm>
                <a:off x="4095059" y="1816662"/>
                <a:ext cx="11516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C6528BA4-1C4A-4458-9329-23E0CD2E74C1}"/>
                  </a:ext>
                </a:extLst>
              </p:cNvPr>
              <p:cNvCxnSpPr>
                <a:cxnSpLocks/>
              </p:cNvCxnSpPr>
              <p:nvPr/>
            </p:nvCxnSpPr>
            <p:spPr>
              <a:xfrm>
                <a:off x="7081568" y="1831638"/>
                <a:ext cx="11870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5AA533BC-B23C-46B1-AC50-A5B18400B8D2}"/>
                  </a:ext>
                </a:extLst>
              </p:cNvPr>
              <p:cNvCxnSpPr>
                <a:cxnSpLocks/>
              </p:cNvCxnSpPr>
              <p:nvPr/>
            </p:nvCxnSpPr>
            <p:spPr>
              <a:xfrm>
                <a:off x="226777" y="1816662"/>
                <a:ext cx="10017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矩形 42">
                <a:extLst>
                  <a:ext uri="{FF2B5EF4-FFF2-40B4-BE49-F238E27FC236}">
                    <a16:creationId xmlns:a16="http://schemas.microsoft.com/office/drawing/2014/main" id="{A7AC4C04-C543-4933-BC99-9AA27DF52423}"/>
                  </a:ext>
                </a:extLst>
              </p:cNvPr>
              <p:cNvSpPr/>
              <p:nvPr/>
            </p:nvSpPr>
            <p:spPr>
              <a:xfrm>
                <a:off x="-92141" y="1255454"/>
                <a:ext cx="2734553" cy="1427620"/>
              </a:xfrm>
              <a:prstGeom prst="rect">
                <a:avLst/>
              </a:pr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p>
            </p:txBody>
          </p:sp>
          <p:sp>
            <p:nvSpPr>
              <p:cNvPr id="44" name="矩形 43">
                <a:extLst>
                  <a:ext uri="{FF2B5EF4-FFF2-40B4-BE49-F238E27FC236}">
                    <a16:creationId xmlns:a16="http://schemas.microsoft.com/office/drawing/2014/main" id="{9CD5CC92-9660-4435-8911-11E7D2144C66}"/>
                  </a:ext>
                </a:extLst>
              </p:cNvPr>
              <p:cNvSpPr/>
              <p:nvPr/>
            </p:nvSpPr>
            <p:spPr>
              <a:xfrm>
                <a:off x="-241125" y="1074198"/>
                <a:ext cx="4719091" cy="2064432"/>
              </a:xfrm>
              <a:prstGeom prst="rect">
                <a:avLst/>
              </a:prstGeom>
              <a:noFill/>
              <a:ln w="3810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mc:AlternateContent xmlns:mc="http://schemas.openxmlformats.org/markup-compatibility/2006">
            <mc:Choice xmlns:a14="http://schemas.microsoft.com/office/drawing/2010/main" Requires="a14">
              <p:sp>
                <p:nvSpPr>
                  <p:cNvPr id="45" name="文字方塊 44">
                    <a:extLst>
                      <a:ext uri="{FF2B5EF4-FFF2-40B4-BE49-F238E27FC236}">
                        <a16:creationId xmlns:a16="http://schemas.microsoft.com/office/drawing/2014/main" id="{AAE6B913-B272-4CB8-90BC-55FD3B68906B}"/>
                      </a:ext>
                    </a:extLst>
                  </p:cNvPr>
                  <p:cNvSpPr txBox="1"/>
                  <p:nvPr/>
                </p:nvSpPr>
                <p:spPr>
                  <a:xfrm>
                    <a:off x="58726" y="2285091"/>
                    <a:ext cx="1063962" cy="3606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050" i="1">
                              <a:latin typeface="Cambria Math" panose="02040503050406030204" pitchFamily="18" charset="0"/>
                            </a:rPr>
                            <m:t>20</m:t>
                          </m:r>
                          <m:r>
                            <a:rPr lang="en-US" altLang="zh-TW" sz="1050" i="1">
                              <a:latin typeface="Cambria Math" panose="02040503050406030204" pitchFamily="18" charset="0"/>
                            </a:rPr>
                            <m:t>𝑚𝐾</m:t>
                          </m:r>
                        </m:oMath>
                      </m:oMathPara>
                    </a14:m>
                    <a:endParaRPr lang="zh-TW" altLang="en-US" sz="1050" dirty="0"/>
                  </a:p>
                </p:txBody>
              </p:sp>
            </mc:Choice>
            <mc:Fallback>
              <p:sp>
                <p:nvSpPr>
                  <p:cNvPr id="45" name="文字方塊 44">
                    <a:extLst>
                      <a:ext uri="{FF2B5EF4-FFF2-40B4-BE49-F238E27FC236}">
                        <a16:creationId xmlns:a16="http://schemas.microsoft.com/office/drawing/2014/main" id="{AAE6B913-B272-4CB8-90BC-55FD3B68906B}"/>
                      </a:ext>
                    </a:extLst>
                  </p:cNvPr>
                  <p:cNvSpPr txBox="1">
                    <a:spLocks noRot="1" noChangeAspect="1" noMove="1" noResize="1" noEditPoints="1" noAdjustHandles="1" noChangeArrowheads="1" noChangeShapeType="1" noTextEdit="1"/>
                  </p:cNvSpPr>
                  <p:nvPr/>
                </p:nvSpPr>
                <p:spPr>
                  <a:xfrm>
                    <a:off x="58726" y="2285091"/>
                    <a:ext cx="1063962" cy="360602"/>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6" name="文字方塊 45">
                    <a:extLst>
                      <a:ext uri="{FF2B5EF4-FFF2-40B4-BE49-F238E27FC236}">
                        <a16:creationId xmlns:a16="http://schemas.microsoft.com/office/drawing/2014/main" id="{DD87A21A-5251-47F9-8F1C-FB087A318AFD}"/>
                      </a:ext>
                    </a:extLst>
                  </p:cNvPr>
                  <p:cNvSpPr txBox="1"/>
                  <p:nvPr/>
                </p:nvSpPr>
                <p:spPr>
                  <a:xfrm>
                    <a:off x="13176" y="2746870"/>
                    <a:ext cx="1063962" cy="3606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050" i="1">
                              <a:latin typeface="Cambria Math" panose="02040503050406030204" pitchFamily="18" charset="0"/>
                            </a:rPr>
                            <m:t>4</m:t>
                          </m:r>
                          <m:r>
                            <a:rPr lang="en-US" altLang="zh-TW" sz="1050" i="1">
                              <a:latin typeface="Cambria Math" panose="02040503050406030204" pitchFamily="18" charset="0"/>
                            </a:rPr>
                            <m:t>𝐾</m:t>
                          </m:r>
                        </m:oMath>
                      </m:oMathPara>
                    </a14:m>
                    <a:endParaRPr lang="zh-TW" altLang="en-US" sz="1050" dirty="0"/>
                  </a:p>
                </p:txBody>
              </p:sp>
            </mc:Choice>
            <mc:Fallback>
              <p:sp>
                <p:nvSpPr>
                  <p:cNvPr id="46" name="文字方塊 45">
                    <a:extLst>
                      <a:ext uri="{FF2B5EF4-FFF2-40B4-BE49-F238E27FC236}">
                        <a16:creationId xmlns:a16="http://schemas.microsoft.com/office/drawing/2014/main" id="{DD87A21A-5251-47F9-8F1C-FB087A318AFD}"/>
                      </a:ext>
                    </a:extLst>
                  </p:cNvPr>
                  <p:cNvSpPr txBox="1">
                    <a:spLocks noRot="1" noChangeAspect="1" noMove="1" noResize="1" noEditPoints="1" noAdjustHandles="1" noChangeArrowheads="1" noChangeShapeType="1" noTextEdit="1"/>
                  </p:cNvSpPr>
                  <p:nvPr/>
                </p:nvSpPr>
                <p:spPr>
                  <a:xfrm>
                    <a:off x="13176" y="2746870"/>
                    <a:ext cx="1063962" cy="360602"/>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47" name="文字方塊 46">
                    <a:extLst>
                      <a:ext uri="{FF2B5EF4-FFF2-40B4-BE49-F238E27FC236}">
                        <a16:creationId xmlns:a16="http://schemas.microsoft.com/office/drawing/2014/main" id="{CF0B7387-B473-4154-9B12-ED88BCE97BFE}"/>
                      </a:ext>
                    </a:extLst>
                  </p:cNvPr>
                  <p:cNvSpPr txBox="1"/>
                  <p:nvPr/>
                </p:nvSpPr>
                <p:spPr>
                  <a:xfrm>
                    <a:off x="-4990" y="3138634"/>
                    <a:ext cx="1063962" cy="3606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050" i="1">
                              <a:latin typeface="Cambria Math" panose="02040503050406030204" pitchFamily="18" charset="0"/>
                            </a:rPr>
                            <m:t>𝑅𝑇</m:t>
                          </m:r>
                        </m:oMath>
                      </m:oMathPara>
                    </a14:m>
                    <a:endParaRPr lang="zh-TW" altLang="en-US" sz="1050" dirty="0"/>
                  </a:p>
                </p:txBody>
              </p:sp>
            </mc:Choice>
            <mc:Fallback>
              <p:sp>
                <p:nvSpPr>
                  <p:cNvPr id="47" name="文字方塊 46">
                    <a:extLst>
                      <a:ext uri="{FF2B5EF4-FFF2-40B4-BE49-F238E27FC236}">
                        <a16:creationId xmlns:a16="http://schemas.microsoft.com/office/drawing/2014/main" id="{CF0B7387-B473-4154-9B12-ED88BCE97BFE}"/>
                      </a:ext>
                    </a:extLst>
                  </p:cNvPr>
                  <p:cNvSpPr txBox="1">
                    <a:spLocks noRot="1" noChangeAspect="1" noMove="1" noResize="1" noEditPoints="1" noAdjustHandles="1" noChangeArrowheads="1" noChangeShapeType="1" noTextEdit="1"/>
                  </p:cNvSpPr>
                  <p:nvPr/>
                </p:nvSpPr>
                <p:spPr>
                  <a:xfrm>
                    <a:off x="-4990" y="3138634"/>
                    <a:ext cx="1063962" cy="360602"/>
                  </a:xfrm>
                  <a:prstGeom prst="rect">
                    <a:avLst/>
                  </a:prstGeom>
                  <a:blipFill>
                    <a:blip r:embed="rId7"/>
                    <a:stretch>
                      <a:fillRect/>
                    </a:stretch>
                  </a:blipFill>
                </p:spPr>
                <p:txBody>
                  <a:bodyPr/>
                  <a:lstStyle/>
                  <a:p>
                    <a:r>
                      <a:rPr lang="zh-TW" altLang="en-US">
                        <a:noFill/>
                      </a:rPr>
                      <a:t> </a:t>
                    </a:r>
                  </a:p>
                </p:txBody>
              </p:sp>
            </mc:Fallback>
          </mc:AlternateContent>
        </p:grpSp>
        <mc:AlternateContent xmlns:mc="http://schemas.openxmlformats.org/markup-compatibility/2006">
          <mc:Choice xmlns:a14="http://schemas.microsoft.com/office/drawing/2010/main" Requires="a14">
            <p:sp>
              <p:nvSpPr>
                <p:cNvPr id="7" name="矩形 6">
                  <a:extLst>
                    <a:ext uri="{FF2B5EF4-FFF2-40B4-BE49-F238E27FC236}">
                      <a16:creationId xmlns:a16="http://schemas.microsoft.com/office/drawing/2014/main" id="{CD5C1E63-9DBD-4FE0-90D2-3BECDF6B9288}"/>
                    </a:ext>
                  </a:extLst>
                </p:cNvPr>
                <p:cNvSpPr/>
                <p:nvPr/>
              </p:nvSpPr>
              <p:spPr>
                <a:xfrm>
                  <a:off x="7816557" y="1519528"/>
                  <a:ext cx="609740" cy="3385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𝑃</m:t>
                            </m:r>
                          </m:e>
                          <m:sub>
                            <m:r>
                              <a:rPr lang="en-US" altLang="zh-TW" sz="1050" i="1">
                                <a:latin typeface="Cambria Math" panose="02040503050406030204" pitchFamily="18" charset="0"/>
                              </a:rPr>
                              <m:t>𝑜𝑢𝑡</m:t>
                            </m:r>
                          </m:sub>
                        </m:sSub>
                      </m:oMath>
                    </m:oMathPara>
                  </a14:m>
                  <a:endParaRPr lang="zh-TW" altLang="en-US" sz="1050" dirty="0"/>
                </a:p>
              </p:txBody>
            </p:sp>
          </mc:Choice>
          <mc:Fallback>
            <p:sp>
              <p:nvSpPr>
                <p:cNvPr id="7" name="矩形 6">
                  <a:extLst>
                    <a:ext uri="{FF2B5EF4-FFF2-40B4-BE49-F238E27FC236}">
                      <a16:creationId xmlns:a16="http://schemas.microsoft.com/office/drawing/2014/main" id="{CD5C1E63-9DBD-4FE0-90D2-3BECDF6B9288}"/>
                    </a:ext>
                  </a:extLst>
                </p:cNvPr>
                <p:cNvSpPr>
                  <a:spLocks noRot="1" noChangeAspect="1" noMove="1" noResize="1" noEditPoints="1" noAdjustHandles="1" noChangeArrowheads="1" noChangeShapeType="1" noTextEdit="1"/>
                </p:cNvSpPr>
                <p:nvPr/>
              </p:nvSpPr>
              <p:spPr>
                <a:xfrm>
                  <a:off x="7816557" y="1519528"/>
                  <a:ext cx="609740" cy="338555"/>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8" name="矩形 7">
                  <a:extLst>
                    <a:ext uri="{FF2B5EF4-FFF2-40B4-BE49-F238E27FC236}">
                      <a16:creationId xmlns:a16="http://schemas.microsoft.com/office/drawing/2014/main" id="{CDFE8ABC-9D75-42FA-B360-627386F1C39F}"/>
                    </a:ext>
                  </a:extLst>
                </p:cNvPr>
                <p:cNvSpPr/>
                <p:nvPr/>
              </p:nvSpPr>
              <p:spPr>
                <a:xfrm>
                  <a:off x="2074698" y="2057865"/>
                  <a:ext cx="460297" cy="3536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𝐺</m:t>
                            </m:r>
                          </m:e>
                          <m:sub>
                            <m:r>
                              <a:rPr lang="en-US" altLang="zh-TW" sz="1050" i="1">
                                <a:latin typeface="Cambria Math" panose="02040503050406030204" pitchFamily="18" charset="0"/>
                              </a:rPr>
                              <m:t>𝐽</m:t>
                            </m:r>
                          </m:sub>
                        </m:sSub>
                      </m:oMath>
                    </m:oMathPara>
                  </a14:m>
                  <a:endParaRPr lang="zh-TW" altLang="en-US" sz="1350" dirty="0"/>
                </a:p>
              </p:txBody>
            </p:sp>
          </mc:Choice>
          <mc:Fallback>
            <p:sp>
              <p:nvSpPr>
                <p:cNvPr id="8" name="矩形 7">
                  <a:extLst>
                    <a:ext uri="{FF2B5EF4-FFF2-40B4-BE49-F238E27FC236}">
                      <a16:creationId xmlns:a16="http://schemas.microsoft.com/office/drawing/2014/main" id="{CDFE8ABC-9D75-42FA-B360-627386F1C39F}"/>
                    </a:ext>
                  </a:extLst>
                </p:cNvPr>
                <p:cNvSpPr>
                  <a:spLocks noRot="1" noChangeAspect="1" noMove="1" noResize="1" noEditPoints="1" noAdjustHandles="1" noChangeArrowheads="1" noChangeShapeType="1" noTextEdit="1"/>
                </p:cNvSpPr>
                <p:nvPr/>
              </p:nvSpPr>
              <p:spPr>
                <a:xfrm>
                  <a:off x="2074698" y="2057865"/>
                  <a:ext cx="460297" cy="353601"/>
                </a:xfrm>
                <a:prstGeom prst="rect">
                  <a:avLst/>
                </a:prstGeom>
                <a:blipFill>
                  <a:blip r:embed="rId9"/>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9" name="文字方塊 8">
                  <a:extLst>
                    <a:ext uri="{FF2B5EF4-FFF2-40B4-BE49-F238E27FC236}">
                      <a16:creationId xmlns:a16="http://schemas.microsoft.com/office/drawing/2014/main" id="{DB1B6DF9-8A9A-4007-BCBF-4EB81C7A63A2}"/>
                    </a:ext>
                  </a:extLst>
                </p:cNvPr>
                <p:cNvSpPr txBox="1"/>
                <p:nvPr/>
              </p:nvSpPr>
              <p:spPr>
                <a:xfrm>
                  <a:off x="376110" y="1582980"/>
                  <a:ext cx="492767" cy="338555"/>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𝑃</m:t>
                            </m:r>
                          </m:e>
                          <m:sub>
                            <m:r>
                              <a:rPr lang="en-US" altLang="zh-TW" sz="1050" i="1">
                                <a:latin typeface="Cambria Math" panose="02040503050406030204" pitchFamily="18" charset="0"/>
                              </a:rPr>
                              <m:t>𝑖𝑛</m:t>
                            </m:r>
                          </m:sub>
                        </m:sSub>
                      </m:oMath>
                    </m:oMathPara>
                  </a14:m>
                  <a:endParaRPr lang="zh-TW" altLang="en-US" sz="1050" dirty="0"/>
                </a:p>
              </p:txBody>
            </p:sp>
          </mc:Choice>
          <mc:Fallback>
            <p:sp>
              <p:nvSpPr>
                <p:cNvPr id="9" name="文字方塊 8">
                  <a:extLst>
                    <a:ext uri="{FF2B5EF4-FFF2-40B4-BE49-F238E27FC236}">
                      <a16:creationId xmlns:a16="http://schemas.microsoft.com/office/drawing/2014/main" id="{DB1B6DF9-8A9A-4007-BCBF-4EB81C7A63A2}"/>
                    </a:ext>
                  </a:extLst>
                </p:cNvPr>
                <p:cNvSpPr txBox="1">
                  <a:spLocks noRot="1" noChangeAspect="1" noMove="1" noResize="1" noEditPoints="1" noAdjustHandles="1" noChangeArrowheads="1" noChangeShapeType="1" noTextEdit="1"/>
                </p:cNvSpPr>
                <p:nvPr/>
              </p:nvSpPr>
              <p:spPr>
                <a:xfrm>
                  <a:off x="376110" y="1582980"/>
                  <a:ext cx="492767" cy="338555"/>
                </a:xfrm>
                <a:prstGeom prst="rect">
                  <a:avLst/>
                </a:prstGeom>
                <a:blipFill>
                  <a:blip r:embed="rId10"/>
                  <a:stretch>
                    <a:fillRect/>
                  </a:stretch>
                </a:blipFill>
              </p:spPr>
              <p:txBody>
                <a:bodyPr/>
                <a:lstStyle/>
                <a:p>
                  <a:r>
                    <a:rPr lang="zh-TW" altLang="en-US">
                      <a:noFill/>
                    </a:rPr>
                    <a:t> </a:t>
                  </a:r>
                </a:p>
              </p:txBody>
            </p:sp>
          </mc:Fallback>
        </mc:AlternateContent>
        <p:grpSp>
          <p:nvGrpSpPr>
            <p:cNvPr id="10" name="群組 9">
              <a:extLst>
                <a:ext uri="{FF2B5EF4-FFF2-40B4-BE49-F238E27FC236}">
                  <a16:creationId xmlns:a16="http://schemas.microsoft.com/office/drawing/2014/main" id="{40D4C02F-2100-4AB3-944B-49CAEA874AE8}"/>
                </a:ext>
              </a:extLst>
            </p:cNvPr>
            <p:cNvGrpSpPr/>
            <p:nvPr/>
          </p:nvGrpSpPr>
          <p:grpSpPr>
            <a:xfrm>
              <a:off x="864057" y="1976787"/>
              <a:ext cx="109619" cy="430089"/>
              <a:chOff x="3927092" y="5239144"/>
              <a:chExt cx="119943" cy="470593"/>
            </a:xfrm>
          </p:grpSpPr>
          <p:grpSp>
            <p:nvGrpSpPr>
              <p:cNvPr id="15" name="群組 14">
                <a:extLst>
                  <a:ext uri="{FF2B5EF4-FFF2-40B4-BE49-F238E27FC236}">
                    <a16:creationId xmlns:a16="http://schemas.microsoft.com/office/drawing/2014/main" id="{7D0908F3-CDEB-44E7-B949-F326BAF53207}"/>
                  </a:ext>
                </a:extLst>
              </p:cNvPr>
              <p:cNvGrpSpPr/>
              <p:nvPr/>
            </p:nvGrpSpPr>
            <p:grpSpPr>
              <a:xfrm>
                <a:off x="3927092" y="5357345"/>
                <a:ext cx="119943" cy="352392"/>
                <a:chOff x="7107449" y="5649018"/>
                <a:chExt cx="144891" cy="425687"/>
              </a:xfrm>
            </p:grpSpPr>
            <p:grpSp>
              <p:nvGrpSpPr>
                <p:cNvPr id="17" name="群組 16">
                  <a:extLst>
                    <a:ext uri="{FF2B5EF4-FFF2-40B4-BE49-F238E27FC236}">
                      <a16:creationId xmlns:a16="http://schemas.microsoft.com/office/drawing/2014/main" id="{E987E87C-4508-45AF-9861-D7C914EE229E}"/>
                    </a:ext>
                  </a:extLst>
                </p:cNvPr>
                <p:cNvGrpSpPr/>
                <p:nvPr/>
              </p:nvGrpSpPr>
              <p:grpSpPr>
                <a:xfrm>
                  <a:off x="7107449" y="5921922"/>
                  <a:ext cx="144891" cy="152783"/>
                  <a:chOff x="7045180" y="6351529"/>
                  <a:chExt cx="144891" cy="152783"/>
                </a:xfrm>
              </p:grpSpPr>
              <p:cxnSp>
                <p:nvCxnSpPr>
                  <p:cNvPr id="31" name="直線接點 30">
                    <a:extLst>
                      <a:ext uri="{FF2B5EF4-FFF2-40B4-BE49-F238E27FC236}">
                        <a16:creationId xmlns:a16="http://schemas.microsoft.com/office/drawing/2014/main" id="{33948C62-FF60-409E-A630-67562CA3BB84}"/>
                      </a:ext>
                    </a:extLst>
                  </p:cNvPr>
                  <p:cNvCxnSpPr/>
                  <p:nvPr/>
                </p:nvCxnSpPr>
                <p:spPr>
                  <a:xfrm flipV="1">
                    <a:off x="7122190" y="6351529"/>
                    <a:ext cx="0" cy="1466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AA2BB32B-B46E-4EE5-82E7-650CFE07A096}"/>
                      </a:ext>
                    </a:extLst>
                  </p:cNvPr>
                  <p:cNvCxnSpPr/>
                  <p:nvPr/>
                </p:nvCxnSpPr>
                <p:spPr>
                  <a:xfrm>
                    <a:off x="7045180" y="6504312"/>
                    <a:ext cx="1448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群組 17">
                  <a:extLst>
                    <a:ext uri="{FF2B5EF4-FFF2-40B4-BE49-F238E27FC236}">
                      <a16:creationId xmlns:a16="http://schemas.microsoft.com/office/drawing/2014/main" id="{E651F5A6-7446-46F7-96CF-CC3119FA6294}"/>
                    </a:ext>
                  </a:extLst>
                </p:cNvPr>
                <p:cNvGrpSpPr/>
                <p:nvPr/>
              </p:nvGrpSpPr>
              <p:grpSpPr>
                <a:xfrm flipV="1">
                  <a:off x="7107449" y="5649018"/>
                  <a:ext cx="144890" cy="274717"/>
                  <a:chOff x="2283140" y="910942"/>
                  <a:chExt cx="360000" cy="360000"/>
                </a:xfrm>
              </p:grpSpPr>
              <p:grpSp>
                <p:nvGrpSpPr>
                  <p:cNvPr id="19" name="群組 18">
                    <a:extLst>
                      <a:ext uri="{FF2B5EF4-FFF2-40B4-BE49-F238E27FC236}">
                        <a16:creationId xmlns:a16="http://schemas.microsoft.com/office/drawing/2014/main" id="{7DE1A961-7E20-4772-8056-03E7C83AC595}"/>
                      </a:ext>
                    </a:extLst>
                  </p:cNvPr>
                  <p:cNvGrpSpPr/>
                  <p:nvPr/>
                </p:nvGrpSpPr>
                <p:grpSpPr>
                  <a:xfrm>
                    <a:off x="2373140" y="910942"/>
                    <a:ext cx="180000" cy="360000"/>
                    <a:chOff x="5324719" y="3140379"/>
                    <a:chExt cx="460920" cy="1112757"/>
                  </a:xfrm>
                </p:grpSpPr>
                <p:grpSp>
                  <p:nvGrpSpPr>
                    <p:cNvPr id="21" name="群組 20">
                      <a:extLst>
                        <a:ext uri="{FF2B5EF4-FFF2-40B4-BE49-F238E27FC236}">
                          <a16:creationId xmlns:a16="http://schemas.microsoft.com/office/drawing/2014/main" id="{54F20EC2-C8A0-46F5-AB0E-ED919298E686}"/>
                        </a:ext>
                      </a:extLst>
                    </p:cNvPr>
                    <p:cNvGrpSpPr/>
                    <p:nvPr/>
                  </p:nvGrpSpPr>
                  <p:grpSpPr>
                    <a:xfrm>
                      <a:off x="5324720" y="3601298"/>
                      <a:ext cx="460919" cy="381838"/>
                      <a:chOff x="4778404" y="2581583"/>
                      <a:chExt cx="460919" cy="381838"/>
                    </a:xfrm>
                  </p:grpSpPr>
                  <p:cxnSp>
                    <p:nvCxnSpPr>
                      <p:cNvPr id="29" name="直線接點 28">
                        <a:extLst>
                          <a:ext uri="{FF2B5EF4-FFF2-40B4-BE49-F238E27FC236}">
                            <a16:creationId xmlns:a16="http://schemas.microsoft.com/office/drawing/2014/main" id="{4417B738-9719-4EC2-8F15-A81FE18D32AE}"/>
                          </a:ext>
                        </a:extLst>
                      </p:cNvPr>
                      <p:cNvCxnSpPr/>
                      <p:nvPr/>
                    </p:nvCxnSpPr>
                    <p:spPr>
                      <a:xfrm flipH="1">
                        <a:off x="4778404" y="2581583"/>
                        <a:ext cx="460919" cy="190919"/>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A6617C55-5BBA-495B-9FA2-C58111F225F3}"/>
                          </a:ext>
                        </a:extLst>
                      </p:cNvPr>
                      <p:cNvCxnSpPr/>
                      <p:nvPr/>
                    </p:nvCxnSpPr>
                    <p:spPr>
                      <a:xfrm flipH="1" flipV="1">
                        <a:off x="4778404" y="2772502"/>
                        <a:ext cx="460919" cy="190919"/>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群組 21">
                      <a:extLst>
                        <a:ext uri="{FF2B5EF4-FFF2-40B4-BE49-F238E27FC236}">
                          <a16:creationId xmlns:a16="http://schemas.microsoft.com/office/drawing/2014/main" id="{F50BE904-D56B-4BBF-93AA-15C02CA2CA09}"/>
                        </a:ext>
                      </a:extLst>
                    </p:cNvPr>
                    <p:cNvGrpSpPr/>
                    <p:nvPr/>
                  </p:nvGrpSpPr>
                  <p:grpSpPr>
                    <a:xfrm>
                      <a:off x="5324719" y="3140379"/>
                      <a:ext cx="460919" cy="460919"/>
                      <a:chOff x="4778404" y="2502502"/>
                      <a:chExt cx="460919" cy="460919"/>
                    </a:xfrm>
                  </p:grpSpPr>
                  <p:cxnSp>
                    <p:nvCxnSpPr>
                      <p:cNvPr id="26" name="直線接點 25">
                        <a:extLst>
                          <a:ext uri="{FF2B5EF4-FFF2-40B4-BE49-F238E27FC236}">
                            <a16:creationId xmlns:a16="http://schemas.microsoft.com/office/drawing/2014/main" id="{929CCA9F-2EAE-489D-83AE-B4D07BB12BD0}"/>
                          </a:ext>
                        </a:extLst>
                      </p:cNvPr>
                      <p:cNvCxnSpPr/>
                      <p:nvPr/>
                    </p:nvCxnSpPr>
                    <p:spPr>
                      <a:xfrm flipH="1" flipV="1">
                        <a:off x="5048404" y="2502502"/>
                        <a:ext cx="190919" cy="79081"/>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7E4A1243-2326-42AA-8943-9EE84F9A4384}"/>
                          </a:ext>
                        </a:extLst>
                      </p:cNvPr>
                      <p:cNvCxnSpPr/>
                      <p:nvPr/>
                    </p:nvCxnSpPr>
                    <p:spPr>
                      <a:xfrm flipH="1">
                        <a:off x="4778404" y="2581583"/>
                        <a:ext cx="460919" cy="190919"/>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4E630D6B-B414-403D-BE10-7EFD64422F43}"/>
                          </a:ext>
                        </a:extLst>
                      </p:cNvPr>
                      <p:cNvCxnSpPr/>
                      <p:nvPr/>
                    </p:nvCxnSpPr>
                    <p:spPr>
                      <a:xfrm flipH="1" flipV="1">
                        <a:off x="4778404" y="2772502"/>
                        <a:ext cx="460919" cy="190919"/>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群組 22">
                      <a:extLst>
                        <a:ext uri="{FF2B5EF4-FFF2-40B4-BE49-F238E27FC236}">
                          <a16:creationId xmlns:a16="http://schemas.microsoft.com/office/drawing/2014/main" id="{9FDBFC4E-1272-4417-969F-2D010C9F48DE}"/>
                        </a:ext>
                      </a:extLst>
                    </p:cNvPr>
                    <p:cNvGrpSpPr/>
                    <p:nvPr/>
                  </p:nvGrpSpPr>
                  <p:grpSpPr>
                    <a:xfrm>
                      <a:off x="5324719" y="3983136"/>
                      <a:ext cx="460919" cy="270000"/>
                      <a:chOff x="4857485" y="2772502"/>
                      <a:chExt cx="460919" cy="270000"/>
                    </a:xfrm>
                  </p:grpSpPr>
                  <p:cxnSp>
                    <p:nvCxnSpPr>
                      <p:cNvPr id="24" name="直線接點 23">
                        <a:extLst>
                          <a:ext uri="{FF2B5EF4-FFF2-40B4-BE49-F238E27FC236}">
                            <a16:creationId xmlns:a16="http://schemas.microsoft.com/office/drawing/2014/main" id="{A6DB8801-0B44-49E9-9509-189920582E5E}"/>
                          </a:ext>
                        </a:extLst>
                      </p:cNvPr>
                      <p:cNvCxnSpPr/>
                      <p:nvPr/>
                    </p:nvCxnSpPr>
                    <p:spPr>
                      <a:xfrm flipH="1">
                        <a:off x="4857485" y="2772502"/>
                        <a:ext cx="460919" cy="190919"/>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BE52E08F-800F-4154-BCD1-32BF6B0D9CA8}"/>
                          </a:ext>
                        </a:extLst>
                      </p:cNvPr>
                      <p:cNvCxnSpPr/>
                      <p:nvPr/>
                    </p:nvCxnSpPr>
                    <p:spPr>
                      <a:xfrm flipH="1" flipV="1">
                        <a:off x="4857485" y="2963421"/>
                        <a:ext cx="190919" cy="79081"/>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0" name="矩形 19">
                    <a:extLst>
                      <a:ext uri="{FF2B5EF4-FFF2-40B4-BE49-F238E27FC236}">
                        <a16:creationId xmlns:a16="http://schemas.microsoft.com/office/drawing/2014/main" id="{2A65AAF2-308C-4AEC-ACEB-44B917BE7B3A}"/>
                      </a:ext>
                    </a:extLst>
                  </p:cNvPr>
                  <p:cNvSpPr/>
                  <p:nvPr/>
                </p:nvSpPr>
                <p:spPr>
                  <a:xfrm>
                    <a:off x="2283140" y="910942"/>
                    <a:ext cx="360000" cy="36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p:grpSp>
          <p:cxnSp>
            <p:nvCxnSpPr>
              <p:cNvPr id="16" name="直線接點 15">
                <a:extLst>
                  <a:ext uri="{FF2B5EF4-FFF2-40B4-BE49-F238E27FC236}">
                    <a16:creationId xmlns:a16="http://schemas.microsoft.com/office/drawing/2014/main" id="{BE0D130F-9CB5-41DD-B9E6-253F5707E29D}"/>
                  </a:ext>
                </a:extLst>
              </p:cNvPr>
              <p:cNvCxnSpPr/>
              <p:nvPr/>
            </p:nvCxnSpPr>
            <p:spPr>
              <a:xfrm flipV="1">
                <a:off x="3985240" y="5239144"/>
                <a:ext cx="0" cy="1213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mc:Choice xmlns:a14="http://schemas.microsoft.com/office/drawing/2010/main" Requires="a14">
            <p:sp>
              <p:nvSpPr>
                <p:cNvPr id="11" name="矩形 10">
                  <a:extLst>
                    <a:ext uri="{FF2B5EF4-FFF2-40B4-BE49-F238E27FC236}">
                      <a16:creationId xmlns:a16="http://schemas.microsoft.com/office/drawing/2014/main" id="{95C043DC-E5B7-40E1-85D0-C423E0AFACDA}"/>
                    </a:ext>
                  </a:extLst>
                </p:cNvPr>
                <p:cNvSpPr/>
                <p:nvPr/>
              </p:nvSpPr>
              <p:spPr>
                <a:xfrm>
                  <a:off x="4496577" y="2094456"/>
                  <a:ext cx="397225" cy="33855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𝐺</m:t>
                            </m:r>
                          </m:e>
                          <m:sub>
                            <m:r>
                              <m:rPr>
                                <m:sty m:val="p"/>
                              </m:rPr>
                              <a:rPr lang="en-US" altLang="zh-TW" sz="1050" i="1">
                                <a:latin typeface="Cambria Math" panose="02040503050406030204" pitchFamily="18" charset="0"/>
                              </a:rPr>
                              <m:t>H</m:t>
                            </m:r>
                          </m:sub>
                        </m:sSub>
                      </m:oMath>
                    </m:oMathPara>
                  </a14:m>
                  <a:endParaRPr lang="zh-TW" altLang="en-US" sz="1350" dirty="0"/>
                </a:p>
              </p:txBody>
            </p:sp>
          </mc:Choice>
          <mc:Fallback>
            <p:sp>
              <p:nvSpPr>
                <p:cNvPr id="11" name="矩形 10">
                  <a:extLst>
                    <a:ext uri="{FF2B5EF4-FFF2-40B4-BE49-F238E27FC236}">
                      <a16:creationId xmlns:a16="http://schemas.microsoft.com/office/drawing/2014/main" id="{95C043DC-E5B7-40E1-85D0-C423E0AFACDA}"/>
                    </a:ext>
                  </a:extLst>
                </p:cNvPr>
                <p:cNvSpPr>
                  <a:spLocks noRot="1" noChangeAspect="1" noMove="1" noResize="1" noEditPoints="1" noAdjustHandles="1" noChangeArrowheads="1" noChangeShapeType="1" noTextEdit="1"/>
                </p:cNvSpPr>
                <p:nvPr/>
              </p:nvSpPr>
              <p:spPr>
                <a:xfrm>
                  <a:off x="4496577" y="2094456"/>
                  <a:ext cx="397225" cy="338555"/>
                </a:xfrm>
                <a:prstGeom prst="rect">
                  <a:avLst/>
                </a:prstGeom>
                <a:blipFill>
                  <a:blip r:embed="rId11"/>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3" name="矩形 12">
                  <a:extLst>
                    <a:ext uri="{FF2B5EF4-FFF2-40B4-BE49-F238E27FC236}">
                      <a16:creationId xmlns:a16="http://schemas.microsoft.com/office/drawing/2014/main" id="{0C2568CB-0E60-4177-890E-353885688649}"/>
                    </a:ext>
                  </a:extLst>
                </p:cNvPr>
                <p:cNvSpPr/>
                <p:nvPr/>
              </p:nvSpPr>
              <p:spPr>
                <a:xfrm>
                  <a:off x="7408513" y="2131383"/>
                  <a:ext cx="397225" cy="33855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𝐺</m:t>
                            </m:r>
                          </m:e>
                          <m:sub>
                            <m:r>
                              <a:rPr lang="en-US" altLang="zh-TW" sz="1050" i="1">
                                <a:latin typeface="Cambria Math" panose="02040503050406030204" pitchFamily="18" charset="0"/>
                              </a:rPr>
                              <m:t>𝑃</m:t>
                            </m:r>
                          </m:sub>
                        </m:sSub>
                      </m:oMath>
                    </m:oMathPara>
                  </a14:m>
                  <a:endParaRPr lang="zh-TW" altLang="en-US" sz="1350" dirty="0"/>
                </a:p>
              </p:txBody>
            </p:sp>
          </mc:Choice>
          <mc:Fallback>
            <p:sp>
              <p:nvSpPr>
                <p:cNvPr id="13" name="矩形 12">
                  <a:extLst>
                    <a:ext uri="{FF2B5EF4-FFF2-40B4-BE49-F238E27FC236}">
                      <a16:creationId xmlns:a16="http://schemas.microsoft.com/office/drawing/2014/main" id="{0C2568CB-0E60-4177-890E-353885688649}"/>
                    </a:ext>
                  </a:extLst>
                </p:cNvPr>
                <p:cNvSpPr>
                  <a:spLocks noRot="1" noChangeAspect="1" noMove="1" noResize="1" noEditPoints="1" noAdjustHandles="1" noChangeArrowheads="1" noChangeShapeType="1" noTextEdit="1"/>
                </p:cNvSpPr>
                <p:nvPr/>
              </p:nvSpPr>
              <p:spPr>
                <a:xfrm>
                  <a:off x="7408513" y="2131383"/>
                  <a:ext cx="397225" cy="338555"/>
                </a:xfrm>
                <a:prstGeom prst="rect">
                  <a:avLst/>
                </a:prstGeom>
                <a:blipFill>
                  <a:blip r:embed="rId12"/>
                  <a:stretch>
                    <a:fillRect/>
                  </a:stretch>
                </a:blipFill>
              </p:spPr>
              <p:txBody>
                <a:bodyPr/>
                <a:lstStyle/>
                <a:p>
                  <a:r>
                    <a:rPr lang="zh-TW" altLang="en-US">
                      <a:noFill/>
                    </a:rPr>
                    <a:t> </a:t>
                  </a:r>
                </a:p>
              </p:txBody>
            </p:sp>
          </mc:Fallback>
        </mc:AlternateContent>
      </p:grpSp>
      <p:cxnSp>
        <p:nvCxnSpPr>
          <p:cNvPr id="60" name="直線單箭頭接點 59">
            <a:extLst>
              <a:ext uri="{FF2B5EF4-FFF2-40B4-BE49-F238E27FC236}">
                <a16:creationId xmlns:a16="http://schemas.microsoft.com/office/drawing/2014/main" id="{963E7ABE-AED2-4B1D-BC59-4E65003E4EB6}"/>
              </a:ext>
            </a:extLst>
          </p:cNvPr>
          <p:cNvCxnSpPr>
            <a:cxnSpLocks/>
          </p:cNvCxnSpPr>
          <p:nvPr/>
        </p:nvCxnSpPr>
        <p:spPr>
          <a:xfrm flipH="1" flipV="1">
            <a:off x="1137226" y="2998705"/>
            <a:ext cx="522764" cy="12391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2" name="直線單箭頭接點 61">
            <a:extLst>
              <a:ext uri="{FF2B5EF4-FFF2-40B4-BE49-F238E27FC236}">
                <a16:creationId xmlns:a16="http://schemas.microsoft.com/office/drawing/2014/main" id="{4A11FCFD-8358-4C4E-BEA7-7B6014E0DF96}"/>
              </a:ext>
            </a:extLst>
          </p:cNvPr>
          <p:cNvCxnSpPr>
            <a:cxnSpLocks/>
          </p:cNvCxnSpPr>
          <p:nvPr/>
        </p:nvCxnSpPr>
        <p:spPr>
          <a:xfrm flipV="1">
            <a:off x="2378267" y="3065677"/>
            <a:ext cx="893075" cy="120689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5" name="直線單箭頭接點 64">
            <a:extLst>
              <a:ext uri="{FF2B5EF4-FFF2-40B4-BE49-F238E27FC236}">
                <a16:creationId xmlns:a16="http://schemas.microsoft.com/office/drawing/2014/main" id="{CC000961-A7B9-477C-B470-60DB2C0D8A76}"/>
              </a:ext>
            </a:extLst>
          </p:cNvPr>
          <p:cNvCxnSpPr>
            <a:cxnSpLocks/>
          </p:cNvCxnSpPr>
          <p:nvPr/>
        </p:nvCxnSpPr>
        <p:spPr>
          <a:xfrm flipV="1">
            <a:off x="5881130" y="3151619"/>
            <a:ext cx="1149441" cy="116295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68" name="文字方塊 67">
                <a:extLst>
                  <a:ext uri="{FF2B5EF4-FFF2-40B4-BE49-F238E27FC236}">
                    <a16:creationId xmlns:a16="http://schemas.microsoft.com/office/drawing/2014/main" id="{6082684F-1B85-4E51-A697-C4DD931B2743}"/>
                  </a:ext>
                </a:extLst>
              </p:cNvPr>
              <p:cNvSpPr txBox="1"/>
              <p:nvPr/>
            </p:nvSpPr>
            <p:spPr>
              <a:xfrm>
                <a:off x="0" y="1559792"/>
                <a:ext cx="2983832" cy="1446550"/>
              </a:xfrm>
              <a:prstGeom prst="rect">
                <a:avLst/>
              </a:prstGeom>
              <a:noFill/>
            </p:spPr>
            <p:txBody>
              <a:bodyPr wrap="square" rtlCol="0">
                <a:spAutoFit/>
              </a:bodyPr>
              <a:lstStyle/>
              <a:p>
                <a:r>
                  <a:rPr lang="en-US" altLang="zh-TW" sz="1600" dirty="0">
                    <a:highlight>
                      <a:srgbClr val="FFFF00"/>
                    </a:highlight>
                  </a:rPr>
                  <a:t>Input noise  </a:t>
                </a:r>
              </a:p>
              <a:p>
                <a:pPr marL="257175" indent="-257175">
                  <a:buFont typeface="Wingdings" panose="05000000000000000000" pitchFamily="2" charset="2"/>
                  <a:buAutoNum type="circleNumWdWhitePlain"/>
                </a:pPr>
                <a:r>
                  <a:rPr lang="en-US" altLang="zh-TW" sz="1200" dirty="0"/>
                  <a:t>Thermal noise </a:t>
                </a:r>
              </a:p>
              <a:p>
                <a:pPr lvl="1"/>
                <a:r>
                  <a:rPr lang="en-US" altLang="zh-TW" sz="1200" dirty="0"/>
                  <a:t>Neglected (~20mK environment)  </a:t>
                </a:r>
                <a:endParaRPr lang="en-US" altLang="zh-TW" sz="1200" i="1" dirty="0">
                  <a:latin typeface="Cambria Math" panose="02040503050406030204" pitchFamily="18" charset="0"/>
                </a:endParaRPr>
              </a:p>
              <a:p>
                <a:pPr marL="257175" indent="-257175">
                  <a:buFont typeface="Wingdings" panose="05000000000000000000" pitchFamily="2" charset="2"/>
                  <a:buAutoNum type="circleNumWdWhitePlain"/>
                </a:pPr>
                <a14:m>
                  <m:oMath xmlns:m="http://schemas.openxmlformats.org/officeDocument/2006/math">
                    <m:r>
                      <a:rPr lang="en-US" altLang="zh-TW" sz="1200" i="1">
                        <a:latin typeface="Cambria Math" panose="02040503050406030204" pitchFamily="18" charset="0"/>
                      </a:rPr>
                      <m:t>1/</m:t>
                    </m:r>
                    <m:r>
                      <a:rPr lang="en-US" altLang="zh-TW" sz="1200" i="1">
                        <a:latin typeface="Cambria Math" panose="02040503050406030204" pitchFamily="18" charset="0"/>
                      </a:rPr>
                      <m:t>𝑓</m:t>
                    </m:r>
                  </m:oMath>
                </a14:m>
                <a:r>
                  <a:rPr lang="en-US" altLang="zh-TW" sz="1200" dirty="0"/>
                  <a:t> noise </a:t>
                </a:r>
              </a:p>
              <a:p>
                <a:pPr lvl="1"/>
                <a:r>
                  <a:rPr lang="en-US" altLang="zh-TW" sz="1200" dirty="0"/>
                  <a:t>Neglected (working frequency ~GHz)</a:t>
                </a:r>
              </a:p>
              <a:p>
                <a:pPr marL="257175" indent="-257175">
                  <a:buFont typeface="Wingdings" panose="05000000000000000000" pitchFamily="2" charset="2"/>
                  <a:buAutoNum type="circleNumWdWhitePlain"/>
                </a:pPr>
                <a:r>
                  <a:rPr lang="en-US" altLang="zh-TW" sz="1200" dirty="0">
                    <a:solidFill>
                      <a:srgbClr val="FF0000"/>
                    </a:solidFill>
                  </a:rPr>
                  <a:t>Vacuum noise</a:t>
                </a:r>
              </a:p>
              <a:p>
                <a:pPr lvl="1"/>
                <a:r>
                  <a:rPr lang="en-US" altLang="zh-TW" sz="1200" dirty="0"/>
                  <a:t>The dominated input noise source</a:t>
                </a:r>
              </a:p>
            </p:txBody>
          </p:sp>
        </mc:Choice>
        <mc:Fallback>
          <p:sp>
            <p:nvSpPr>
              <p:cNvPr id="68" name="文字方塊 67">
                <a:extLst>
                  <a:ext uri="{FF2B5EF4-FFF2-40B4-BE49-F238E27FC236}">
                    <a16:creationId xmlns:a16="http://schemas.microsoft.com/office/drawing/2014/main" id="{6082684F-1B85-4E51-A697-C4DD931B2743}"/>
                  </a:ext>
                </a:extLst>
              </p:cNvPr>
              <p:cNvSpPr txBox="1">
                <a:spLocks noRot="1" noChangeAspect="1" noMove="1" noResize="1" noEditPoints="1" noAdjustHandles="1" noChangeArrowheads="1" noChangeShapeType="1" noTextEdit="1"/>
              </p:cNvSpPr>
              <p:nvPr/>
            </p:nvSpPr>
            <p:spPr>
              <a:xfrm>
                <a:off x="0" y="1559792"/>
                <a:ext cx="2983832" cy="1446550"/>
              </a:xfrm>
              <a:prstGeom prst="rect">
                <a:avLst/>
              </a:prstGeom>
              <a:blipFill>
                <a:blip r:embed="rId13"/>
                <a:stretch>
                  <a:fillRect l="-1022" t="-1266" b="-2532"/>
                </a:stretch>
              </a:blipFill>
            </p:spPr>
            <p:txBody>
              <a:bodyPr/>
              <a:lstStyle/>
              <a:p>
                <a:r>
                  <a:rPr lang="zh-TW" altLang="en-US">
                    <a:noFill/>
                  </a:rPr>
                  <a:t> </a:t>
                </a:r>
              </a:p>
            </p:txBody>
          </p:sp>
        </mc:Fallback>
      </mc:AlternateContent>
      <p:sp>
        <p:nvSpPr>
          <p:cNvPr id="71" name="文字方塊 70">
            <a:extLst>
              <a:ext uri="{FF2B5EF4-FFF2-40B4-BE49-F238E27FC236}">
                <a16:creationId xmlns:a16="http://schemas.microsoft.com/office/drawing/2014/main" id="{2190BF8C-197D-4FAD-9E0D-074396696918}"/>
              </a:ext>
            </a:extLst>
          </p:cNvPr>
          <p:cNvSpPr txBox="1"/>
          <p:nvPr/>
        </p:nvSpPr>
        <p:spPr>
          <a:xfrm>
            <a:off x="2861223" y="1692234"/>
            <a:ext cx="3041472" cy="1261884"/>
          </a:xfrm>
          <a:prstGeom prst="rect">
            <a:avLst/>
          </a:prstGeom>
          <a:noFill/>
        </p:spPr>
        <p:txBody>
          <a:bodyPr wrap="square" rtlCol="0">
            <a:spAutoFit/>
          </a:bodyPr>
          <a:lstStyle/>
          <a:p>
            <a:r>
              <a:rPr lang="en-US" altLang="zh-TW" sz="1600" dirty="0">
                <a:highlight>
                  <a:srgbClr val="FFFF00"/>
                </a:highlight>
              </a:rPr>
              <a:t>JPA add noise </a:t>
            </a:r>
          </a:p>
          <a:p>
            <a:pPr marL="257175" indent="-257175">
              <a:buFont typeface="Wingdings" panose="05000000000000000000" pitchFamily="2" charset="2"/>
              <a:buAutoNum type="circleNumWdWhitePlain"/>
            </a:pPr>
            <a:r>
              <a:rPr lang="en-US" altLang="zh-TW" sz="1200" dirty="0" smtClean="0"/>
              <a:t>Electrons </a:t>
            </a:r>
            <a:r>
              <a:rPr lang="en-US" altLang="zh-TW" sz="1200" dirty="0"/>
              <a:t>related noise</a:t>
            </a:r>
          </a:p>
          <a:p>
            <a:pPr lvl="1"/>
            <a:r>
              <a:rPr lang="en-US" altLang="zh-TW" sz="1200" dirty="0"/>
              <a:t>Electrons are condensate to  cooper pairs(superconductivity)</a:t>
            </a:r>
          </a:p>
          <a:p>
            <a:pPr marL="257175" indent="-257175">
              <a:buFont typeface="Wingdings" panose="05000000000000000000" pitchFamily="2" charset="2"/>
              <a:buAutoNum type="circleNumWdWhitePlain"/>
            </a:pPr>
            <a:r>
              <a:rPr lang="en-US" altLang="zh-TW" sz="1200" dirty="0">
                <a:solidFill>
                  <a:srgbClr val="FF0000"/>
                </a:solidFill>
              </a:rPr>
              <a:t>Vacuum noise</a:t>
            </a:r>
          </a:p>
          <a:p>
            <a:pPr lvl="1"/>
            <a:r>
              <a:rPr lang="en-US" altLang="zh-TW" sz="1200" dirty="0"/>
              <a:t>The dominated add noise source</a:t>
            </a:r>
          </a:p>
        </p:txBody>
      </p:sp>
      <p:cxnSp>
        <p:nvCxnSpPr>
          <p:cNvPr id="73" name="直線單箭頭接點 72">
            <a:extLst>
              <a:ext uri="{FF2B5EF4-FFF2-40B4-BE49-F238E27FC236}">
                <a16:creationId xmlns:a16="http://schemas.microsoft.com/office/drawing/2014/main" id="{BDDDBD25-0B03-4598-BC06-1B8AD75FAA6E}"/>
              </a:ext>
            </a:extLst>
          </p:cNvPr>
          <p:cNvCxnSpPr>
            <a:cxnSpLocks/>
          </p:cNvCxnSpPr>
          <p:nvPr/>
        </p:nvCxnSpPr>
        <p:spPr>
          <a:xfrm flipV="1">
            <a:off x="4381959" y="3111912"/>
            <a:ext cx="1603146" cy="127627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74" name="文字方塊 73">
            <a:extLst>
              <a:ext uri="{FF2B5EF4-FFF2-40B4-BE49-F238E27FC236}">
                <a16:creationId xmlns:a16="http://schemas.microsoft.com/office/drawing/2014/main" id="{2EF6D81D-5629-4C7F-8C38-337A2CAC02CF}"/>
              </a:ext>
            </a:extLst>
          </p:cNvPr>
          <p:cNvSpPr txBox="1"/>
          <p:nvPr/>
        </p:nvSpPr>
        <p:spPr>
          <a:xfrm>
            <a:off x="5881130" y="1511218"/>
            <a:ext cx="2783617" cy="707886"/>
          </a:xfrm>
          <a:prstGeom prst="rect">
            <a:avLst/>
          </a:prstGeom>
          <a:noFill/>
        </p:spPr>
        <p:txBody>
          <a:bodyPr wrap="square" rtlCol="0">
            <a:spAutoFit/>
          </a:bodyPr>
          <a:lstStyle/>
          <a:p>
            <a:r>
              <a:rPr lang="en-US" altLang="zh-TW" sz="1600" dirty="0">
                <a:highlight>
                  <a:srgbClr val="FFFF00"/>
                </a:highlight>
              </a:rPr>
              <a:t>HEMT add noise </a:t>
            </a:r>
          </a:p>
          <a:p>
            <a:pPr marL="257175" indent="-257175">
              <a:buFont typeface="Wingdings" panose="05000000000000000000" pitchFamily="2" charset="2"/>
              <a:buAutoNum type="circleNumWdWhitePlain"/>
            </a:pPr>
            <a:r>
              <a:rPr lang="en-US" altLang="zh-TW" sz="1200" dirty="0"/>
              <a:t>Suppressed by gain from previous stage  amplifier </a:t>
            </a:r>
          </a:p>
        </p:txBody>
      </p:sp>
      <p:sp>
        <p:nvSpPr>
          <p:cNvPr id="86" name="文字方塊 85">
            <a:extLst>
              <a:ext uri="{FF2B5EF4-FFF2-40B4-BE49-F238E27FC236}">
                <a16:creationId xmlns:a16="http://schemas.microsoft.com/office/drawing/2014/main" id="{BCE32247-5E5B-4FD8-8DD2-71480E3237D2}"/>
              </a:ext>
            </a:extLst>
          </p:cNvPr>
          <p:cNvSpPr txBox="1"/>
          <p:nvPr/>
        </p:nvSpPr>
        <p:spPr>
          <a:xfrm>
            <a:off x="5985105" y="2304135"/>
            <a:ext cx="2505189" cy="707886"/>
          </a:xfrm>
          <a:prstGeom prst="rect">
            <a:avLst/>
          </a:prstGeom>
          <a:noFill/>
        </p:spPr>
        <p:txBody>
          <a:bodyPr wrap="square" rtlCol="0">
            <a:spAutoFit/>
          </a:bodyPr>
          <a:lstStyle/>
          <a:p>
            <a:r>
              <a:rPr lang="en-US" altLang="zh-TW" sz="1600" dirty="0">
                <a:highlight>
                  <a:srgbClr val="FFFF00"/>
                </a:highlight>
              </a:rPr>
              <a:t>Post add noise </a:t>
            </a:r>
          </a:p>
          <a:p>
            <a:pPr marL="257175" indent="-257175">
              <a:buFont typeface="Wingdings" panose="05000000000000000000" pitchFamily="2" charset="2"/>
              <a:buAutoNum type="circleNumWdWhitePlain"/>
            </a:pPr>
            <a:r>
              <a:rPr lang="en-US" altLang="zh-TW" sz="1200" dirty="0"/>
              <a:t>Suppressed by gain from previous stage  amplifier </a:t>
            </a:r>
          </a:p>
        </p:txBody>
      </p:sp>
      <p:sp>
        <p:nvSpPr>
          <p:cNvPr id="89" name="文字方塊 88">
            <a:extLst>
              <a:ext uri="{FF2B5EF4-FFF2-40B4-BE49-F238E27FC236}">
                <a16:creationId xmlns:a16="http://schemas.microsoft.com/office/drawing/2014/main" id="{2E2D1FC2-27BA-4588-B250-E6EDFA43B3EE}"/>
              </a:ext>
            </a:extLst>
          </p:cNvPr>
          <p:cNvSpPr txBox="1"/>
          <p:nvPr/>
        </p:nvSpPr>
        <p:spPr>
          <a:xfrm>
            <a:off x="5456511" y="5627062"/>
            <a:ext cx="3106545" cy="715581"/>
          </a:xfrm>
          <a:prstGeom prst="rect">
            <a:avLst/>
          </a:prstGeom>
          <a:noFill/>
        </p:spPr>
        <p:txBody>
          <a:bodyPr wrap="square" rtlCol="0">
            <a:spAutoFit/>
          </a:bodyPr>
          <a:lstStyle/>
          <a:p>
            <a:pPr algn="ctr"/>
            <a:r>
              <a:rPr lang="en-US" altLang="zh-TW" sz="1350" b="1" dirty="0"/>
              <a:t>Maintaining the cryogenic </a:t>
            </a:r>
            <a:r>
              <a:rPr lang="en-US" altLang="zh-TW" sz="1350" b="1" dirty="0" smtClean="0"/>
              <a:t>Temperature </a:t>
            </a:r>
            <a:r>
              <a:rPr lang="en-US" altLang="zh-TW" sz="1350" b="1" dirty="0"/>
              <a:t>20mK </a:t>
            </a:r>
            <a:r>
              <a:rPr lang="en-US" altLang="zh-TW" sz="1350" b="1" dirty="0"/>
              <a:t>helps suppress the noise generated by </a:t>
            </a:r>
            <a:r>
              <a:rPr lang="en-US" altLang="zh-TW" sz="1350" b="1" dirty="0" smtClean="0"/>
              <a:t>electrons</a:t>
            </a:r>
            <a:r>
              <a:rPr lang="en-US" altLang="zh-TW" sz="1200" b="1" dirty="0" smtClean="0">
                <a:latin typeface="Cambria Math" panose="02040503050406030204" pitchFamily="18" charset="0"/>
              </a:rPr>
              <a:t>.</a:t>
            </a:r>
            <a:endParaRPr lang="en-US" altLang="zh-TW" sz="1050" b="1" dirty="0">
              <a:latin typeface="Cambria Math" panose="02040503050406030204" pitchFamily="18" charset="0"/>
            </a:endParaRPr>
          </a:p>
        </p:txBody>
      </p:sp>
    </p:spTree>
    <p:extLst>
      <p:ext uri="{BB962C8B-B14F-4D97-AF65-F5344CB8AC3E}">
        <p14:creationId xmlns:p14="http://schemas.microsoft.com/office/powerpoint/2010/main" val="134283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1" grpId="0"/>
      <p:bldP spid="74" grpId="0"/>
      <p:bldP spid="86" grpId="0"/>
      <p:bldP spid="8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B0A66706-2A57-472B-8C82-9267D8F7CA59}"/>
              </a:ext>
            </a:extLst>
          </p:cNvPr>
          <p:cNvSpPr>
            <a:spLocks noGrp="1"/>
          </p:cNvSpPr>
          <p:nvPr>
            <p:ph type="dt" sz="half" idx="10"/>
          </p:nvPr>
        </p:nvSpPr>
        <p:spPr/>
        <p:txBody>
          <a:bodyPr/>
          <a:lstStyle/>
          <a:p>
            <a:r>
              <a:rPr lang="en-US" altLang="zh-TW"/>
              <a:t>2023</a:t>
            </a:r>
            <a:endParaRPr lang="zh-TW" altLang="en-US" dirty="0"/>
          </a:p>
        </p:txBody>
      </p:sp>
      <p:sp>
        <p:nvSpPr>
          <p:cNvPr id="3" name="投影片編號版面配置區 2">
            <a:extLst>
              <a:ext uri="{FF2B5EF4-FFF2-40B4-BE49-F238E27FC236}">
                <a16:creationId xmlns:a16="http://schemas.microsoft.com/office/drawing/2014/main" id="{B72E7457-07AF-4EB8-94B8-4DD98C716ACD}"/>
              </a:ext>
            </a:extLst>
          </p:cNvPr>
          <p:cNvSpPr>
            <a:spLocks noGrp="1"/>
          </p:cNvSpPr>
          <p:nvPr>
            <p:ph type="sldNum" sz="quarter" idx="12"/>
          </p:nvPr>
        </p:nvSpPr>
        <p:spPr/>
        <p:txBody>
          <a:bodyPr/>
          <a:lstStyle/>
          <a:p>
            <a:pPr algn="l"/>
            <a:fld id="{8C00C658-7D5C-4B4E-BBF7-4EE267FA3875}" type="slidenum">
              <a:rPr lang="zh-TW" altLang="en-US" smtClean="0"/>
              <a:pPr algn="l"/>
              <a:t>5</a:t>
            </a:fld>
            <a:endParaRPr lang="zh-TW" altLang="en-US" dirty="0"/>
          </a:p>
        </p:txBody>
      </p:sp>
      <p:sp>
        <p:nvSpPr>
          <p:cNvPr id="4" name="標題 3">
            <a:extLst>
              <a:ext uri="{FF2B5EF4-FFF2-40B4-BE49-F238E27FC236}">
                <a16:creationId xmlns:a16="http://schemas.microsoft.com/office/drawing/2014/main" id="{2E467D88-2C90-4DA2-939C-F1C6B0356706}"/>
              </a:ext>
            </a:extLst>
          </p:cNvPr>
          <p:cNvSpPr>
            <a:spLocks noGrp="1"/>
          </p:cNvSpPr>
          <p:nvPr>
            <p:ph type="title"/>
          </p:nvPr>
        </p:nvSpPr>
        <p:spPr/>
        <p:txBody>
          <a:bodyPr/>
          <a:lstStyle/>
          <a:p>
            <a:r>
              <a:rPr lang="en-US" altLang="zh-TW" dirty="0"/>
              <a:t>Emitted Noise From Black Body Source  </a:t>
            </a:r>
            <a:endParaRPr lang="zh-TW" altLang="en-US" dirty="0"/>
          </a:p>
        </p:txBody>
      </p:sp>
      <mc:AlternateContent xmlns:mc="http://schemas.openxmlformats.org/markup-compatibility/2006">
        <mc:Choice xmlns:a14="http://schemas.microsoft.com/office/drawing/2010/main" Requires="a14">
          <p:sp>
            <p:nvSpPr>
              <p:cNvPr id="5" name="矩形 4">
                <a:extLst>
                  <a:ext uri="{FF2B5EF4-FFF2-40B4-BE49-F238E27FC236}">
                    <a16:creationId xmlns:a16="http://schemas.microsoft.com/office/drawing/2014/main" id="{A04E474E-F9DC-4F3B-BC47-85B1A60BE5A2}"/>
                  </a:ext>
                </a:extLst>
              </p:cNvPr>
              <p:cNvSpPr/>
              <p:nvPr/>
            </p:nvSpPr>
            <p:spPr>
              <a:xfrm>
                <a:off x="167474" y="1226271"/>
                <a:ext cx="2706125" cy="442109"/>
              </a:xfrm>
              <a:prstGeom prst="rect">
                <a:avLst/>
              </a:prstGeom>
            </p:spPr>
            <p:txBody>
              <a:bodyPr wrap="none">
                <a:spAutoFit/>
              </a:bodyPr>
              <a:lstStyle/>
              <a:p>
                <a14:m>
                  <m:oMath xmlns:m="http://schemas.openxmlformats.org/officeDocument/2006/math">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𝑇</m:t>
                        </m:r>
                      </m:e>
                      <m:sub>
                        <m:r>
                          <a:rPr lang="en-US" altLang="zh-TW" sz="1350" i="1">
                            <a:latin typeface="Cambria Math" panose="02040503050406030204" pitchFamily="18" charset="0"/>
                          </a:rPr>
                          <m:t>𝑠𝑦𝑠</m:t>
                        </m:r>
                      </m:sub>
                    </m:sSub>
                    <m:r>
                      <a:rPr lang="en-US" altLang="zh-TW" sz="1350">
                        <a:latin typeface="Cambria Math" panose="02040503050406030204" pitchFamily="18" charset="0"/>
                      </a:rPr>
                      <m:t>=</m:t>
                    </m:r>
                  </m:oMath>
                </a14:m>
                <a:r>
                  <a:rPr lang="en-US" altLang="zh-TW" sz="1350" dirty="0"/>
                  <a:t> </a:t>
                </a:r>
                <a14:m>
                  <m:oMath xmlns:m="http://schemas.openxmlformats.org/officeDocument/2006/math">
                    <m:sSub>
                      <m:sSubPr>
                        <m:ctrlPr>
                          <a:rPr lang="en-US" altLang="zh-TW" sz="1350" i="1">
                            <a:solidFill>
                              <a:srgbClr val="FF0000"/>
                            </a:solidFill>
                            <a:latin typeface="Cambria Math" panose="02040503050406030204" pitchFamily="18" charset="0"/>
                          </a:rPr>
                        </m:ctrlPr>
                      </m:sSubPr>
                      <m:e>
                        <m:r>
                          <m:rPr>
                            <m:sty m:val="p"/>
                          </m:rPr>
                          <a:rPr lang="en-US" altLang="zh-TW" sz="1350">
                            <a:solidFill>
                              <a:srgbClr val="FF0000"/>
                            </a:solidFill>
                            <a:latin typeface="Cambria Math" panose="02040503050406030204" pitchFamily="18" charset="0"/>
                          </a:rPr>
                          <m:t>T</m:t>
                        </m:r>
                      </m:e>
                      <m:sub>
                        <m:r>
                          <m:rPr>
                            <m:sty m:val="p"/>
                          </m:rPr>
                          <a:rPr lang="en-US" altLang="zh-TW" sz="1350">
                            <a:solidFill>
                              <a:srgbClr val="FF0000"/>
                            </a:solidFill>
                            <a:latin typeface="Cambria Math" panose="02040503050406030204" pitchFamily="18" charset="0"/>
                          </a:rPr>
                          <m:t>i</m:t>
                        </m:r>
                        <m:r>
                          <a:rPr lang="en-US" altLang="zh-TW" sz="1350" i="1">
                            <a:solidFill>
                              <a:srgbClr val="FF0000"/>
                            </a:solidFill>
                            <a:latin typeface="Cambria Math" panose="02040503050406030204" pitchFamily="18" charset="0"/>
                          </a:rPr>
                          <m:t>𝑛</m:t>
                        </m:r>
                      </m:sub>
                    </m:sSub>
                    <m:r>
                      <a:rPr lang="en-US" altLang="zh-TW" sz="1350">
                        <a:latin typeface="Cambria Math" panose="02040503050406030204" pitchFamily="18" charset="0"/>
                      </a:rPr>
                      <m:t>+</m:t>
                    </m:r>
                    <m:sSub>
                      <m:sSubPr>
                        <m:ctrlPr>
                          <a:rPr lang="en-US" altLang="zh-TW" sz="1350" i="1">
                            <a:latin typeface="Cambria Math" panose="02040503050406030204" pitchFamily="18" charset="0"/>
                          </a:rPr>
                        </m:ctrlPr>
                      </m:sSubPr>
                      <m:e>
                        <m:r>
                          <m:rPr>
                            <m:sty m:val="p"/>
                          </m:rPr>
                          <a:rPr lang="en-US" altLang="zh-TW" sz="1350">
                            <a:latin typeface="Cambria Math" panose="02040503050406030204" pitchFamily="18" charset="0"/>
                          </a:rPr>
                          <m:t>T</m:t>
                        </m:r>
                      </m:e>
                      <m:sub>
                        <m:r>
                          <m:rPr>
                            <m:sty m:val="p"/>
                          </m:rPr>
                          <a:rPr lang="en-US" altLang="zh-TW" sz="1350">
                            <a:latin typeface="Cambria Math" panose="02040503050406030204" pitchFamily="18" charset="0"/>
                          </a:rPr>
                          <m:t>add</m:t>
                        </m:r>
                        <m:r>
                          <a:rPr lang="en-US" altLang="zh-TW" sz="1350">
                            <a:latin typeface="Cambria Math" panose="02040503050406030204" pitchFamily="18" charset="0"/>
                          </a:rPr>
                          <m:t>,</m:t>
                        </m:r>
                        <m:r>
                          <m:rPr>
                            <m:sty m:val="p"/>
                          </m:rPr>
                          <a:rPr lang="en-US" altLang="zh-TW" sz="1350">
                            <a:latin typeface="Cambria Math" panose="02040503050406030204" pitchFamily="18" charset="0"/>
                          </a:rPr>
                          <m:t>J</m:t>
                        </m:r>
                      </m:sub>
                    </m:sSub>
                    <m:r>
                      <a:rPr lang="en-US" altLang="zh-TW" sz="1350">
                        <a:latin typeface="Cambria Math" panose="02040503050406030204" pitchFamily="18" charset="0"/>
                      </a:rPr>
                      <m:t>+</m:t>
                    </m:r>
                    <m:f>
                      <m:fPr>
                        <m:ctrlPr>
                          <a:rPr lang="en-US" altLang="zh-TW" sz="1350" i="1">
                            <a:latin typeface="Cambria Math" panose="02040503050406030204" pitchFamily="18" charset="0"/>
                          </a:rPr>
                        </m:ctrlPr>
                      </m:fPr>
                      <m:num>
                        <m:sSub>
                          <m:sSubPr>
                            <m:ctrlPr>
                              <a:rPr lang="en-US" altLang="zh-TW" sz="1350" i="1">
                                <a:latin typeface="Cambria Math" panose="02040503050406030204" pitchFamily="18" charset="0"/>
                              </a:rPr>
                            </m:ctrlPr>
                          </m:sSubPr>
                          <m:e>
                            <m:r>
                              <m:rPr>
                                <m:sty m:val="p"/>
                              </m:rPr>
                              <a:rPr lang="en-US" altLang="zh-TW" sz="1350">
                                <a:latin typeface="Cambria Math" panose="02040503050406030204" pitchFamily="18" charset="0"/>
                              </a:rPr>
                              <m:t>T</m:t>
                            </m:r>
                          </m:e>
                          <m:sub>
                            <m:r>
                              <m:rPr>
                                <m:sty m:val="p"/>
                              </m:rPr>
                              <a:rPr lang="en-US" altLang="zh-TW" sz="1350">
                                <a:latin typeface="Cambria Math" panose="02040503050406030204" pitchFamily="18" charset="0"/>
                              </a:rPr>
                              <m:t>add</m:t>
                            </m:r>
                            <m:r>
                              <a:rPr lang="en-US" altLang="zh-TW" sz="1350">
                                <a:latin typeface="Cambria Math" panose="02040503050406030204" pitchFamily="18" charset="0"/>
                              </a:rPr>
                              <m:t>,</m:t>
                            </m:r>
                            <m:r>
                              <m:rPr>
                                <m:sty m:val="p"/>
                              </m:rPr>
                              <a:rPr lang="en-US" altLang="zh-TW" sz="1350">
                                <a:latin typeface="Cambria Math" panose="02040503050406030204" pitchFamily="18" charset="0"/>
                              </a:rPr>
                              <m:t>H</m:t>
                            </m:r>
                          </m:sub>
                        </m:sSub>
                      </m:num>
                      <m:den>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𝐺</m:t>
                            </m:r>
                          </m:e>
                          <m:sub>
                            <m:r>
                              <a:rPr lang="en-US" altLang="zh-TW" sz="1350" i="1">
                                <a:latin typeface="Cambria Math" panose="02040503050406030204" pitchFamily="18" charset="0"/>
                              </a:rPr>
                              <m:t>𝐽</m:t>
                            </m:r>
                          </m:sub>
                        </m:sSub>
                      </m:den>
                    </m:f>
                    <m:r>
                      <a:rPr lang="en-US" altLang="zh-TW" sz="1350">
                        <a:latin typeface="Cambria Math" panose="02040503050406030204" pitchFamily="18" charset="0"/>
                      </a:rPr>
                      <m:t>+</m:t>
                    </m:r>
                    <m:f>
                      <m:fPr>
                        <m:ctrlPr>
                          <a:rPr lang="en-US" altLang="zh-TW" sz="1350" i="1">
                            <a:latin typeface="Cambria Math" panose="02040503050406030204" pitchFamily="18" charset="0"/>
                          </a:rPr>
                        </m:ctrlPr>
                      </m:fPr>
                      <m:num>
                        <m:sSub>
                          <m:sSubPr>
                            <m:ctrlPr>
                              <a:rPr lang="en-US" altLang="zh-TW" sz="1350" i="1">
                                <a:latin typeface="Cambria Math" panose="02040503050406030204" pitchFamily="18" charset="0"/>
                              </a:rPr>
                            </m:ctrlPr>
                          </m:sSubPr>
                          <m:e>
                            <m:r>
                              <m:rPr>
                                <m:sty m:val="p"/>
                              </m:rPr>
                              <a:rPr lang="en-US" altLang="zh-TW" sz="1350">
                                <a:latin typeface="Cambria Math" panose="02040503050406030204" pitchFamily="18" charset="0"/>
                              </a:rPr>
                              <m:t>T</m:t>
                            </m:r>
                          </m:e>
                          <m:sub>
                            <m:r>
                              <m:rPr>
                                <m:sty m:val="p"/>
                              </m:rPr>
                              <a:rPr lang="en-US" altLang="zh-TW" sz="1350">
                                <a:latin typeface="Cambria Math" panose="02040503050406030204" pitchFamily="18" charset="0"/>
                              </a:rPr>
                              <m:t>add</m:t>
                            </m:r>
                            <m:r>
                              <a:rPr lang="en-US" altLang="zh-TW" sz="1350">
                                <a:latin typeface="Cambria Math" panose="02040503050406030204" pitchFamily="18" charset="0"/>
                              </a:rPr>
                              <m:t>,</m:t>
                            </m:r>
                            <m:r>
                              <a:rPr lang="en-US" altLang="zh-TW" sz="1350" i="1">
                                <a:latin typeface="Cambria Math" panose="02040503050406030204" pitchFamily="18" charset="0"/>
                              </a:rPr>
                              <m:t>𝑃</m:t>
                            </m:r>
                          </m:sub>
                        </m:sSub>
                      </m:num>
                      <m:den>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𝐺</m:t>
                            </m:r>
                          </m:e>
                          <m:sub>
                            <m:r>
                              <a:rPr lang="en-US" altLang="zh-TW" sz="1350" i="1">
                                <a:latin typeface="Cambria Math" panose="02040503050406030204" pitchFamily="18" charset="0"/>
                              </a:rPr>
                              <m:t>𝐽</m:t>
                            </m:r>
                          </m:sub>
                        </m:sSub>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𝐺</m:t>
                            </m:r>
                          </m:e>
                          <m:sub>
                            <m:r>
                              <a:rPr lang="en-US" altLang="zh-TW" sz="1350" i="1">
                                <a:latin typeface="Cambria Math" panose="02040503050406030204" pitchFamily="18" charset="0"/>
                              </a:rPr>
                              <m:t>𝐻</m:t>
                            </m:r>
                          </m:sub>
                        </m:sSub>
                      </m:den>
                    </m:f>
                  </m:oMath>
                </a14:m>
                <a:endParaRPr lang="zh-TW" altLang="en-US" sz="1350" dirty="0"/>
              </a:p>
            </p:txBody>
          </p:sp>
        </mc:Choice>
        <mc:Fallback>
          <p:sp>
            <p:nvSpPr>
              <p:cNvPr id="5" name="矩形 4">
                <a:extLst>
                  <a:ext uri="{FF2B5EF4-FFF2-40B4-BE49-F238E27FC236}">
                    <a16:creationId xmlns:a16="http://schemas.microsoft.com/office/drawing/2014/main" id="{A04E474E-F9DC-4F3B-BC47-85B1A60BE5A2}"/>
                  </a:ext>
                </a:extLst>
              </p:cNvPr>
              <p:cNvSpPr>
                <a:spLocks noRot="1" noChangeAspect="1" noMove="1" noResize="1" noEditPoints="1" noAdjustHandles="1" noChangeArrowheads="1" noChangeShapeType="1" noTextEdit="1"/>
              </p:cNvSpPr>
              <p:nvPr/>
            </p:nvSpPr>
            <p:spPr>
              <a:xfrm>
                <a:off x="167474" y="1226271"/>
                <a:ext cx="2706125" cy="442109"/>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6" name="文字方塊 5">
                <a:extLst>
                  <a:ext uri="{FF2B5EF4-FFF2-40B4-BE49-F238E27FC236}">
                    <a16:creationId xmlns:a16="http://schemas.microsoft.com/office/drawing/2014/main" id="{8EA2DD45-B377-4BE6-B748-9725C6E23AE6}"/>
                  </a:ext>
                </a:extLst>
              </p:cNvPr>
              <p:cNvSpPr txBox="1"/>
              <p:nvPr/>
            </p:nvSpPr>
            <p:spPr>
              <a:xfrm>
                <a:off x="29605" y="3217042"/>
                <a:ext cx="4752786" cy="5591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350" i="1">
                              <a:latin typeface="Cambria Math" panose="02040503050406030204" pitchFamily="18" charset="0"/>
                            </a:rPr>
                          </m:ctrlPr>
                        </m:sSubPr>
                        <m:e>
                          <m:r>
                            <m:rPr>
                              <m:sty m:val="p"/>
                            </m:rPr>
                            <a:rPr lang="en-US" altLang="zh-TW" sz="1350">
                              <a:latin typeface="Cambria Math" panose="02040503050406030204" pitchFamily="18" charset="0"/>
                            </a:rPr>
                            <m:t>S</m:t>
                          </m:r>
                        </m:e>
                        <m:sub>
                          <m:r>
                            <m:rPr>
                              <m:sty m:val="p"/>
                            </m:rPr>
                            <a:rPr lang="en-US" altLang="zh-TW" sz="1350">
                              <a:latin typeface="Cambria Math" panose="02040503050406030204" pitchFamily="18" charset="0"/>
                            </a:rPr>
                            <m:t>f</m:t>
                          </m:r>
                        </m:sub>
                      </m:sSub>
                      <m:d>
                        <m:dPr>
                          <m:ctrlPr>
                            <a:rPr lang="en-US" altLang="zh-TW" sz="1350" i="1">
                              <a:latin typeface="Cambria Math" panose="02040503050406030204" pitchFamily="18" charset="0"/>
                            </a:rPr>
                          </m:ctrlPr>
                        </m:dPr>
                        <m:e>
                          <m:r>
                            <a:rPr lang="en-US" altLang="zh-TW" sz="1350" i="1">
                              <a:latin typeface="Cambria Math" panose="02040503050406030204" pitchFamily="18" charset="0"/>
                            </a:rPr>
                            <m:t>𝜔</m:t>
                          </m:r>
                        </m:e>
                      </m:d>
                      <m:r>
                        <a:rPr lang="en-US" altLang="zh-TW" sz="1350">
                          <a:latin typeface="Cambria Math" panose="02040503050406030204" pitchFamily="18" charset="0"/>
                        </a:rPr>
                        <m:t>=</m:t>
                      </m:r>
                      <m:r>
                        <a:rPr lang="zh-TW" altLang="en-US" sz="1350" dirty="0">
                          <a:latin typeface="Cambria Math" panose="02040503050406030204" pitchFamily="18" charset="0"/>
                        </a:rPr>
                        <m:t>ℏ</m:t>
                      </m:r>
                      <m:r>
                        <a:rPr lang="en-US" altLang="zh-TW" sz="1350" i="1" dirty="0">
                          <a:latin typeface="Cambria Math" panose="02040503050406030204" pitchFamily="18" charset="0"/>
                        </a:rPr>
                        <m:t>𝜔</m:t>
                      </m:r>
                      <m:d>
                        <m:dPr>
                          <m:begChr m:val="⟨"/>
                          <m:endChr m:val="⟩"/>
                          <m:ctrlPr>
                            <a:rPr lang="en-US" altLang="zh-TW" sz="1350" i="1">
                              <a:latin typeface="Cambria Math" panose="02040503050406030204" pitchFamily="18" charset="0"/>
                            </a:rPr>
                          </m:ctrlPr>
                        </m:dPr>
                        <m:e>
                          <m:sSub>
                            <m:sSubPr>
                              <m:ctrlPr>
                                <a:rPr lang="en-US" altLang="zh-TW" sz="1350" i="1">
                                  <a:latin typeface="Cambria Math" panose="02040503050406030204" pitchFamily="18" charset="0"/>
                                </a:rPr>
                              </m:ctrlPr>
                            </m:sSubPr>
                            <m:e>
                              <m:acc>
                                <m:accPr>
                                  <m:chr m:val="̂"/>
                                  <m:ctrlPr>
                                    <a:rPr lang="en-US" altLang="zh-TW" sz="1350" i="1">
                                      <a:latin typeface="Cambria Math" panose="02040503050406030204" pitchFamily="18" charset="0"/>
                                    </a:rPr>
                                  </m:ctrlPr>
                                </m:accPr>
                                <m:e>
                                  <m:r>
                                    <a:rPr lang="en-US" altLang="zh-TW" sz="1350" i="1">
                                      <a:latin typeface="Cambria Math" panose="02040503050406030204" pitchFamily="18" charset="0"/>
                                    </a:rPr>
                                    <m:t>𝑁</m:t>
                                  </m:r>
                                </m:e>
                              </m:acc>
                            </m:e>
                            <m:sub>
                              <m:r>
                                <a:rPr lang="en-US" altLang="zh-TW" sz="1350" i="1">
                                  <a:latin typeface="Cambria Math" panose="02040503050406030204" pitchFamily="18" charset="0"/>
                                </a:rPr>
                                <m:t>𝑡h</m:t>
                              </m:r>
                            </m:sub>
                          </m:sSub>
                        </m:e>
                      </m:d>
                      <m:r>
                        <a:rPr lang="en-US" altLang="zh-TW" sz="1350" i="1">
                          <a:latin typeface="Cambria Math" panose="02040503050406030204" pitchFamily="18" charset="0"/>
                        </a:rPr>
                        <m:t>=</m:t>
                      </m:r>
                      <m:r>
                        <a:rPr lang="zh-TW" altLang="en-US" sz="1350" dirty="0">
                          <a:latin typeface="Cambria Math" panose="02040503050406030204" pitchFamily="18" charset="0"/>
                        </a:rPr>
                        <m:t>ℏ</m:t>
                      </m:r>
                      <m:r>
                        <a:rPr lang="en-US" altLang="zh-TW" sz="1350" i="1" dirty="0">
                          <a:latin typeface="Cambria Math" panose="02040503050406030204" pitchFamily="18" charset="0"/>
                        </a:rPr>
                        <m:t>𝜔</m:t>
                      </m:r>
                      <m:d>
                        <m:dPr>
                          <m:ctrlPr>
                            <a:rPr lang="en-US" altLang="zh-TW" sz="1350" i="1" dirty="0">
                              <a:latin typeface="Cambria Math" panose="02040503050406030204" pitchFamily="18" charset="0"/>
                            </a:rPr>
                          </m:ctrlPr>
                        </m:dPr>
                        <m:e>
                          <m:f>
                            <m:fPr>
                              <m:ctrlPr>
                                <a:rPr lang="en-US" altLang="zh-TW" sz="1350" i="1" dirty="0">
                                  <a:latin typeface="Cambria Math" panose="02040503050406030204" pitchFamily="18" charset="0"/>
                                </a:rPr>
                              </m:ctrlPr>
                            </m:fPr>
                            <m:num>
                              <m:r>
                                <a:rPr lang="en-US" altLang="zh-TW" sz="1350" i="1" dirty="0">
                                  <a:latin typeface="Cambria Math" panose="02040503050406030204" pitchFamily="18" charset="0"/>
                                </a:rPr>
                                <m:t>1</m:t>
                              </m:r>
                            </m:num>
                            <m:den>
                              <m:sSup>
                                <m:sSupPr>
                                  <m:ctrlPr>
                                    <a:rPr lang="en-US" altLang="zh-TW" sz="1350" i="1" dirty="0">
                                      <a:latin typeface="Cambria Math" panose="02040503050406030204" pitchFamily="18" charset="0"/>
                                    </a:rPr>
                                  </m:ctrlPr>
                                </m:sSupPr>
                                <m:e>
                                  <m:r>
                                    <a:rPr lang="en-US" altLang="zh-TW" sz="1350" i="1" dirty="0">
                                      <a:latin typeface="Cambria Math" panose="02040503050406030204" pitchFamily="18" charset="0"/>
                                    </a:rPr>
                                    <m:t>𝑒</m:t>
                                  </m:r>
                                </m:e>
                                <m:sup>
                                  <m:r>
                                    <a:rPr lang="en-US" altLang="zh-TW" sz="1350" dirty="0">
                                      <a:latin typeface="Cambria Math" panose="02040503050406030204" pitchFamily="18" charset="0"/>
                                    </a:rPr>
                                    <m:t>(</m:t>
                                  </m:r>
                                  <m:r>
                                    <a:rPr lang="zh-TW" altLang="en-US" sz="1350" dirty="0">
                                      <a:latin typeface="Cambria Math" panose="02040503050406030204" pitchFamily="18" charset="0"/>
                                    </a:rPr>
                                    <m:t>ℏ</m:t>
                                  </m:r>
                                  <m:r>
                                    <a:rPr lang="en-US" altLang="zh-TW" sz="1350" i="1" dirty="0">
                                      <a:latin typeface="Cambria Math" panose="02040503050406030204" pitchFamily="18" charset="0"/>
                                    </a:rPr>
                                    <m:t>𝜔</m:t>
                                  </m:r>
                                  <m:r>
                                    <a:rPr lang="en-US" altLang="zh-TW" sz="1350" i="1" dirty="0">
                                      <a:latin typeface="Cambria Math" panose="02040503050406030204" pitchFamily="18" charset="0"/>
                                    </a:rPr>
                                    <m:t>/</m:t>
                                  </m:r>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𝑘</m:t>
                                      </m:r>
                                    </m:e>
                                    <m:sub>
                                      <m:r>
                                        <a:rPr lang="en-US" altLang="zh-TW" sz="1350" i="1" dirty="0">
                                          <a:latin typeface="Cambria Math" panose="02040503050406030204" pitchFamily="18" charset="0"/>
                                        </a:rPr>
                                        <m:t>𝐵</m:t>
                                      </m:r>
                                    </m:sub>
                                  </m:sSub>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𝑇</m:t>
                                      </m:r>
                                    </m:e>
                                    <m:sub>
                                      <m:r>
                                        <a:rPr lang="en-US" altLang="zh-TW" sz="1350" i="1" dirty="0">
                                          <a:latin typeface="Cambria Math" panose="02040503050406030204" pitchFamily="18" charset="0"/>
                                        </a:rPr>
                                        <m:t>𝑝</m:t>
                                      </m:r>
                                    </m:sub>
                                  </m:sSub>
                                  <m:r>
                                    <a:rPr lang="en-US" altLang="zh-TW" sz="1350" i="1" dirty="0">
                                      <a:latin typeface="Cambria Math" panose="02040503050406030204" pitchFamily="18" charset="0"/>
                                    </a:rPr>
                                    <m:t>)</m:t>
                                  </m:r>
                                </m:sup>
                              </m:sSup>
                              <m:r>
                                <a:rPr lang="en-US" altLang="zh-TW" sz="1350" i="1" dirty="0">
                                  <a:latin typeface="Cambria Math" panose="02040503050406030204" pitchFamily="18" charset="0"/>
                                </a:rPr>
                                <m:t>−1</m:t>
                              </m:r>
                            </m:den>
                          </m:f>
                          <m:r>
                            <a:rPr lang="en-US" altLang="zh-TW" sz="1350" i="1" dirty="0">
                              <a:latin typeface="Cambria Math" panose="02040503050406030204" pitchFamily="18" charset="0"/>
                            </a:rPr>
                            <m:t>+</m:t>
                          </m:r>
                          <m:f>
                            <m:fPr>
                              <m:ctrlPr>
                                <a:rPr lang="en-US" altLang="zh-TW" sz="1350" i="1" dirty="0">
                                  <a:latin typeface="Cambria Math" panose="02040503050406030204" pitchFamily="18" charset="0"/>
                                </a:rPr>
                              </m:ctrlPr>
                            </m:fPr>
                            <m:num>
                              <m:r>
                                <a:rPr lang="en-US" altLang="zh-TW" sz="1350" i="1" dirty="0">
                                  <a:latin typeface="Cambria Math" panose="02040503050406030204" pitchFamily="18" charset="0"/>
                                </a:rPr>
                                <m:t>1</m:t>
                              </m:r>
                            </m:num>
                            <m:den>
                              <m:r>
                                <a:rPr lang="en-US" altLang="zh-TW" sz="1350" i="1" dirty="0">
                                  <a:latin typeface="Cambria Math" panose="02040503050406030204" pitchFamily="18" charset="0"/>
                                </a:rPr>
                                <m:t>2</m:t>
                              </m:r>
                            </m:den>
                          </m:f>
                        </m:e>
                      </m:d>
                    </m:oMath>
                  </m:oMathPara>
                </a14:m>
                <a:endParaRPr lang="zh-TW" altLang="en-US" sz="1350" dirty="0"/>
              </a:p>
            </p:txBody>
          </p:sp>
        </mc:Choice>
        <mc:Fallback>
          <p:sp>
            <p:nvSpPr>
              <p:cNvPr id="6" name="文字方塊 5">
                <a:extLst>
                  <a:ext uri="{FF2B5EF4-FFF2-40B4-BE49-F238E27FC236}">
                    <a16:creationId xmlns:a16="http://schemas.microsoft.com/office/drawing/2014/main" id="{8EA2DD45-B377-4BE6-B748-9725C6E23AE6}"/>
                  </a:ext>
                </a:extLst>
              </p:cNvPr>
              <p:cNvSpPr txBox="1">
                <a:spLocks noRot="1" noChangeAspect="1" noMove="1" noResize="1" noEditPoints="1" noAdjustHandles="1" noChangeArrowheads="1" noChangeShapeType="1" noTextEdit="1"/>
              </p:cNvSpPr>
              <p:nvPr/>
            </p:nvSpPr>
            <p:spPr>
              <a:xfrm>
                <a:off x="29605" y="3217042"/>
                <a:ext cx="4752786" cy="559127"/>
              </a:xfrm>
              <a:prstGeom prst="rect">
                <a:avLst/>
              </a:prstGeom>
              <a:blipFill>
                <a:blip r:embed="rId4"/>
                <a:stretch>
                  <a:fillRect/>
                </a:stretch>
              </a:blipFill>
            </p:spPr>
            <p:txBody>
              <a:bodyPr/>
              <a:lstStyle/>
              <a:p>
                <a:r>
                  <a:rPr lang="zh-TW" altLang="en-US">
                    <a:noFill/>
                  </a:rPr>
                  <a:t> </a:t>
                </a:r>
              </a:p>
            </p:txBody>
          </p:sp>
        </mc:Fallback>
      </mc:AlternateContent>
      <p:pic>
        <p:nvPicPr>
          <p:cNvPr id="7" name="圖片 6">
            <a:extLst>
              <a:ext uri="{FF2B5EF4-FFF2-40B4-BE49-F238E27FC236}">
                <a16:creationId xmlns:a16="http://schemas.microsoft.com/office/drawing/2014/main" id="{05D811BC-006B-4281-A392-9315FD67AA30}"/>
              </a:ext>
            </a:extLst>
          </p:cNvPr>
          <p:cNvPicPr>
            <a:picLocks noChangeAspect="1"/>
          </p:cNvPicPr>
          <p:nvPr/>
        </p:nvPicPr>
        <p:blipFill>
          <a:blip r:embed="rId5"/>
          <a:stretch>
            <a:fillRect/>
          </a:stretch>
        </p:blipFill>
        <p:spPr>
          <a:xfrm>
            <a:off x="4941155" y="1533797"/>
            <a:ext cx="3453152" cy="1883975"/>
          </a:xfrm>
          <a:prstGeom prst="rect">
            <a:avLst/>
          </a:prstGeom>
        </p:spPr>
      </p:pic>
      <mc:AlternateContent xmlns:mc="http://schemas.openxmlformats.org/markup-compatibility/2006">
        <mc:Choice xmlns:a14="http://schemas.microsoft.com/office/drawing/2010/main" Requires="a14">
          <p:sp>
            <p:nvSpPr>
              <p:cNvPr id="8" name="矩形 7">
                <a:extLst>
                  <a:ext uri="{FF2B5EF4-FFF2-40B4-BE49-F238E27FC236}">
                    <a16:creationId xmlns:a16="http://schemas.microsoft.com/office/drawing/2014/main" id="{3DD036B5-B61B-40F5-8EC3-A0DA7D0F9288}"/>
                  </a:ext>
                </a:extLst>
              </p:cNvPr>
              <p:cNvSpPr/>
              <p:nvPr/>
            </p:nvSpPr>
            <p:spPr>
              <a:xfrm>
                <a:off x="3039267" y="3841024"/>
                <a:ext cx="1598130" cy="266420"/>
              </a:xfrm>
              <a:prstGeom prst="rect">
                <a:avLst/>
              </a:prstGeom>
            </p:spPr>
            <p:txBody>
              <a:bodyPr wrap="none">
                <a:spAutoFit/>
              </a:bodyPr>
              <a:lstStyle/>
              <a:p>
                <a14:m>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𝑇</m:t>
                        </m:r>
                      </m:e>
                      <m:sub>
                        <m:r>
                          <a:rPr lang="en-US" altLang="zh-TW" sz="1050" i="1">
                            <a:latin typeface="Cambria Math" panose="02040503050406030204" pitchFamily="18" charset="0"/>
                          </a:rPr>
                          <m:t>𝑝</m:t>
                        </m:r>
                      </m:sub>
                    </m:sSub>
                  </m:oMath>
                </a14:m>
                <a:r>
                  <a:rPr lang="en-US" altLang="zh-TW" sz="1050" dirty="0"/>
                  <a:t> :</a:t>
                </a:r>
                <a:r>
                  <a:rPr lang="zh-TW" altLang="en-US" sz="1050" dirty="0"/>
                  <a:t> </a:t>
                </a:r>
                <a:r>
                  <a:rPr lang="en-US" altLang="zh-TW" sz="1050" dirty="0"/>
                  <a:t>physical Temperature</a:t>
                </a:r>
              </a:p>
            </p:txBody>
          </p:sp>
        </mc:Choice>
        <mc:Fallback>
          <p:sp>
            <p:nvSpPr>
              <p:cNvPr id="8" name="矩形 7">
                <a:extLst>
                  <a:ext uri="{FF2B5EF4-FFF2-40B4-BE49-F238E27FC236}">
                    <a16:creationId xmlns:a16="http://schemas.microsoft.com/office/drawing/2014/main" id="{3DD036B5-B61B-40F5-8EC3-A0DA7D0F9288}"/>
                  </a:ext>
                </a:extLst>
              </p:cNvPr>
              <p:cNvSpPr>
                <a:spLocks noRot="1" noChangeAspect="1" noMove="1" noResize="1" noEditPoints="1" noAdjustHandles="1" noChangeArrowheads="1" noChangeShapeType="1" noTextEdit="1"/>
              </p:cNvSpPr>
              <p:nvPr/>
            </p:nvSpPr>
            <p:spPr>
              <a:xfrm>
                <a:off x="3039267" y="3841024"/>
                <a:ext cx="1598130" cy="266420"/>
              </a:xfrm>
              <a:prstGeom prst="rect">
                <a:avLst/>
              </a:prstGeom>
              <a:blipFill>
                <a:blip r:embed="rId6"/>
                <a:stretch>
                  <a:fillRect b="-9091"/>
                </a:stretch>
              </a:blipFill>
            </p:spPr>
            <p:txBody>
              <a:bodyPr/>
              <a:lstStyle/>
              <a:p>
                <a:r>
                  <a:rPr lang="zh-TW" altLang="en-US">
                    <a:noFill/>
                  </a:rPr>
                  <a:t> </a:t>
                </a:r>
              </a:p>
            </p:txBody>
          </p:sp>
        </mc:Fallback>
      </mc:AlternateContent>
      <p:grpSp>
        <p:nvGrpSpPr>
          <p:cNvPr id="15" name="群組 14">
            <a:extLst>
              <a:ext uri="{FF2B5EF4-FFF2-40B4-BE49-F238E27FC236}">
                <a16:creationId xmlns:a16="http://schemas.microsoft.com/office/drawing/2014/main" id="{1FD6201E-AF60-4EAA-84B7-70B15C4D3409}"/>
              </a:ext>
            </a:extLst>
          </p:cNvPr>
          <p:cNvGrpSpPr/>
          <p:nvPr/>
        </p:nvGrpSpPr>
        <p:grpSpPr>
          <a:xfrm>
            <a:off x="101877" y="2058482"/>
            <a:ext cx="4608242" cy="1213735"/>
            <a:chOff x="114862" y="1571746"/>
            <a:chExt cx="6144323" cy="1618313"/>
          </a:xfrm>
        </p:grpSpPr>
        <p:pic>
          <p:nvPicPr>
            <p:cNvPr id="9" name="圖片 8">
              <a:extLst>
                <a:ext uri="{FF2B5EF4-FFF2-40B4-BE49-F238E27FC236}">
                  <a16:creationId xmlns:a16="http://schemas.microsoft.com/office/drawing/2014/main" id="{A91485A1-4A4D-4659-B297-85AE30809C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862" y="1571746"/>
              <a:ext cx="6144323" cy="1618313"/>
            </a:xfrm>
            <a:prstGeom prst="rect">
              <a:avLst/>
            </a:prstGeom>
          </p:spPr>
        </p:pic>
        <p:sp>
          <p:nvSpPr>
            <p:cNvPr id="10" name="矩形 9">
              <a:extLst>
                <a:ext uri="{FF2B5EF4-FFF2-40B4-BE49-F238E27FC236}">
                  <a16:creationId xmlns:a16="http://schemas.microsoft.com/office/drawing/2014/main" id="{4ECF6582-F61E-4677-9A30-CD7B0C976A4A}"/>
                </a:ext>
              </a:extLst>
            </p:cNvPr>
            <p:cNvSpPr/>
            <p:nvPr/>
          </p:nvSpPr>
          <p:spPr>
            <a:xfrm>
              <a:off x="363985" y="2042812"/>
              <a:ext cx="461638" cy="3506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mc:AlternateContent xmlns:mc="http://schemas.openxmlformats.org/markup-compatibility/2006">
        <mc:Choice xmlns:a14="http://schemas.microsoft.com/office/drawing/2010/main" Requires="a14">
          <p:sp>
            <p:nvSpPr>
              <p:cNvPr id="11" name="矩形 10">
                <a:extLst>
                  <a:ext uri="{FF2B5EF4-FFF2-40B4-BE49-F238E27FC236}">
                    <a16:creationId xmlns:a16="http://schemas.microsoft.com/office/drawing/2014/main" id="{9D493C18-D873-4868-B2AA-F328A57D9BD3}"/>
                  </a:ext>
                </a:extLst>
              </p:cNvPr>
              <p:cNvSpPr/>
              <p:nvPr/>
            </p:nvSpPr>
            <p:spPr>
              <a:xfrm>
                <a:off x="5055090" y="3466276"/>
                <a:ext cx="3724930" cy="609462"/>
              </a:xfrm>
              <a:prstGeom prst="rect">
                <a:avLst/>
              </a:prstGeom>
            </p:spPr>
            <p:txBody>
              <a:bodyPr wrap="none">
                <a:spAutoFit/>
              </a:bodyPr>
              <a:lstStyle/>
              <a:p>
                <a14:m>
                  <m:oMath xmlns:m="http://schemas.openxmlformats.org/officeDocument/2006/math">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𝑘</m:t>
                        </m:r>
                      </m:e>
                      <m:sub>
                        <m:r>
                          <a:rPr lang="en-US" altLang="zh-TW" sz="1350" i="1">
                            <a:latin typeface="Cambria Math" panose="02040503050406030204" pitchFamily="18" charset="0"/>
                          </a:rPr>
                          <m:t>𝐵</m:t>
                        </m:r>
                      </m:sub>
                    </m:sSub>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𝑇</m:t>
                        </m:r>
                      </m:e>
                      <m:sub>
                        <m:r>
                          <a:rPr lang="en-US" altLang="zh-TW" sz="1350" i="1">
                            <a:latin typeface="Cambria Math" panose="02040503050406030204" pitchFamily="18" charset="0"/>
                          </a:rPr>
                          <m:t>𝑝</m:t>
                        </m:r>
                      </m:sub>
                    </m:sSub>
                    <m:r>
                      <a:rPr lang="en-US" altLang="zh-TW" sz="1350" i="1">
                        <a:latin typeface="Cambria Math" panose="02040503050406030204" pitchFamily="18" charset="0"/>
                      </a:rPr>
                      <m:t>≫</m:t>
                    </m:r>
                    <m:r>
                      <a:rPr lang="en-US" altLang="zh-TW" sz="1350" i="1">
                        <a:latin typeface="Cambria Math" panose="02040503050406030204" pitchFamily="18" charset="0"/>
                      </a:rPr>
                      <m:t>h</m:t>
                    </m:r>
                    <m:r>
                      <a:rPr lang="en-US" altLang="zh-TW" sz="1350" i="1">
                        <a:latin typeface="Cambria Math" panose="02040503050406030204" pitchFamily="18" charset="0"/>
                      </a:rPr>
                      <m:t>𝜔</m:t>
                    </m:r>
                    <m:r>
                      <a:rPr lang="en-US" altLang="zh-TW" sz="1350" i="1">
                        <a:latin typeface="Cambria Math" panose="02040503050406030204" pitchFamily="18" charset="0"/>
                      </a:rPr>
                      <m:t> :</m:t>
                    </m:r>
                  </m:oMath>
                </a14:m>
                <a:r>
                  <a:rPr lang="en-US" altLang="zh-TW" sz="1350" dirty="0"/>
                  <a:t> </a:t>
                </a:r>
                <a14:m>
                  <m:oMath xmlns:m="http://schemas.openxmlformats.org/officeDocument/2006/math">
                    <m:sSub>
                      <m:sSubPr>
                        <m:ctrlPr>
                          <a:rPr lang="en-US" altLang="zh-TW" sz="1350" i="1">
                            <a:latin typeface="Cambria Math" panose="02040503050406030204" pitchFamily="18" charset="0"/>
                          </a:rPr>
                        </m:ctrlPr>
                      </m:sSubPr>
                      <m:e>
                        <m:r>
                          <m:rPr>
                            <m:sty m:val="p"/>
                          </m:rPr>
                          <a:rPr lang="en-US" altLang="zh-TW" sz="1350">
                            <a:latin typeface="Cambria Math" panose="02040503050406030204" pitchFamily="18" charset="0"/>
                          </a:rPr>
                          <m:t>S</m:t>
                        </m:r>
                      </m:e>
                      <m:sub>
                        <m:r>
                          <m:rPr>
                            <m:sty m:val="p"/>
                          </m:rPr>
                          <a:rPr lang="en-US" altLang="zh-TW" sz="1350">
                            <a:latin typeface="Cambria Math" panose="02040503050406030204" pitchFamily="18" charset="0"/>
                          </a:rPr>
                          <m:t>f</m:t>
                        </m:r>
                      </m:sub>
                    </m:sSub>
                    <m:d>
                      <m:dPr>
                        <m:ctrlPr>
                          <a:rPr lang="en-US" altLang="zh-TW" sz="1350" i="1">
                            <a:latin typeface="Cambria Math" panose="02040503050406030204" pitchFamily="18" charset="0"/>
                          </a:rPr>
                        </m:ctrlPr>
                      </m:dPr>
                      <m:e>
                        <m:r>
                          <a:rPr lang="en-US" altLang="zh-TW" sz="1350" i="1">
                            <a:latin typeface="Cambria Math" panose="02040503050406030204" pitchFamily="18" charset="0"/>
                          </a:rPr>
                          <m:t>𝜔</m:t>
                        </m:r>
                      </m:e>
                    </m:d>
                    <m:r>
                      <a:rPr lang="en-US" altLang="zh-TW" sz="1350">
                        <a:latin typeface="Cambria Math" panose="02040503050406030204" pitchFamily="18" charset="0"/>
                      </a:rPr>
                      <m:t>=</m:t>
                    </m:r>
                    <m:sSub>
                      <m:sSubPr>
                        <m:ctrlPr>
                          <a:rPr lang="en-US" altLang="zh-TW" sz="1350" i="1">
                            <a:latin typeface="Cambria Math" panose="02040503050406030204" pitchFamily="18" charset="0"/>
                          </a:rPr>
                        </m:ctrlPr>
                      </m:sSubPr>
                      <m:e>
                        <m:r>
                          <m:rPr>
                            <m:sty m:val="p"/>
                          </m:rPr>
                          <a:rPr lang="en-US" altLang="zh-TW" sz="1350">
                            <a:latin typeface="Cambria Math" panose="02040503050406030204" pitchFamily="18" charset="0"/>
                          </a:rPr>
                          <m:t>k</m:t>
                        </m:r>
                      </m:e>
                      <m:sub>
                        <m:r>
                          <m:rPr>
                            <m:sty m:val="p"/>
                          </m:rPr>
                          <a:rPr lang="en-US" altLang="zh-TW" sz="1350">
                            <a:latin typeface="Cambria Math" panose="02040503050406030204" pitchFamily="18" charset="0"/>
                          </a:rPr>
                          <m:t>B</m:t>
                        </m:r>
                      </m:sub>
                    </m:sSub>
                    <m:sSub>
                      <m:sSubPr>
                        <m:ctrlPr>
                          <a:rPr lang="en-US" altLang="zh-TW" sz="1350" i="1">
                            <a:latin typeface="Cambria Math" panose="02040503050406030204" pitchFamily="18" charset="0"/>
                          </a:rPr>
                        </m:ctrlPr>
                      </m:sSubPr>
                      <m:e>
                        <m:r>
                          <m:rPr>
                            <m:sty m:val="p"/>
                          </m:rPr>
                          <a:rPr lang="en-US" altLang="zh-TW" sz="1350">
                            <a:latin typeface="Cambria Math" panose="02040503050406030204" pitchFamily="18" charset="0"/>
                          </a:rPr>
                          <m:t>T</m:t>
                        </m:r>
                      </m:e>
                      <m:sub>
                        <m:r>
                          <m:rPr>
                            <m:sty m:val="p"/>
                          </m:rPr>
                          <a:rPr lang="en-US" altLang="zh-TW" sz="1350">
                            <a:latin typeface="Cambria Math" panose="02040503050406030204" pitchFamily="18" charset="0"/>
                          </a:rPr>
                          <m:t>P</m:t>
                        </m:r>
                      </m:sub>
                    </m:sSub>
                    <m:r>
                      <a:rPr lang="en-US" altLang="zh-TW" sz="1350">
                        <a:latin typeface="Cambria Math" panose="02040503050406030204" pitchFamily="18" charset="0"/>
                      </a:rPr>
                      <m:t> </m:t>
                    </m:r>
                    <m:d>
                      <m:dPr>
                        <m:ctrlPr>
                          <a:rPr lang="en-US" altLang="zh-TW" sz="1350" i="1">
                            <a:latin typeface="Cambria Math" panose="02040503050406030204" pitchFamily="18" charset="0"/>
                          </a:rPr>
                        </m:ctrlPr>
                      </m:dPr>
                      <m:e>
                        <m:r>
                          <m:rPr>
                            <m:sty m:val="p"/>
                          </m:rPr>
                          <a:rPr lang="en-US" altLang="zh-TW" sz="1350">
                            <a:latin typeface="Cambria Math" panose="02040503050406030204" pitchFamily="18" charset="0"/>
                          </a:rPr>
                          <m:t>thermal</m:t>
                        </m:r>
                        <m:r>
                          <a:rPr lang="en-US" altLang="zh-TW" sz="1350">
                            <a:latin typeface="Cambria Math" panose="02040503050406030204" pitchFamily="18" charset="0"/>
                          </a:rPr>
                          <m:t> </m:t>
                        </m:r>
                        <m:r>
                          <m:rPr>
                            <m:sty m:val="p"/>
                          </m:rPr>
                          <a:rPr lang="en-US" altLang="zh-TW" sz="1350">
                            <a:latin typeface="Cambria Math" panose="02040503050406030204" pitchFamily="18" charset="0"/>
                          </a:rPr>
                          <m:t>noise</m:t>
                        </m:r>
                      </m:e>
                    </m:d>
                  </m:oMath>
                </a14:m>
                <a:endParaRPr lang="en-US" altLang="zh-TW" sz="1350" dirty="0"/>
              </a:p>
              <a:p>
                <a14:m>
                  <m:oMath xmlns:m="http://schemas.openxmlformats.org/officeDocument/2006/math">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𝑘</m:t>
                        </m:r>
                      </m:e>
                      <m:sub>
                        <m:r>
                          <a:rPr lang="en-US" altLang="zh-TW" sz="1350" i="1">
                            <a:latin typeface="Cambria Math" panose="02040503050406030204" pitchFamily="18" charset="0"/>
                          </a:rPr>
                          <m:t>𝐵</m:t>
                        </m:r>
                      </m:sub>
                    </m:sSub>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𝑇</m:t>
                        </m:r>
                      </m:e>
                      <m:sub>
                        <m:r>
                          <a:rPr lang="en-US" altLang="zh-TW" sz="1350" i="1">
                            <a:latin typeface="Cambria Math" panose="02040503050406030204" pitchFamily="18" charset="0"/>
                          </a:rPr>
                          <m:t>𝑝</m:t>
                        </m:r>
                      </m:sub>
                    </m:sSub>
                    <m:r>
                      <a:rPr lang="en-US" altLang="zh-TW" sz="1350" i="1">
                        <a:latin typeface="Cambria Math" panose="02040503050406030204" pitchFamily="18" charset="0"/>
                      </a:rPr>
                      <m:t>≪</m:t>
                    </m:r>
                    <m:r>
                      <a:rPr lang="en-US" altLang="zh-TW" sz="1350" i="1">
                        <a:latin typeface="Cambria Math" panose="02040503050406030204" pitchFamily="18" charset="0"/>
                      </a:rPr>
                      <m:t>h</m:t>
                    </m:r>
                    <m:r>
                      <a:rPr lang="en-US" altLang="zh-TW" sz="1350" i="1">
                        <a:latin typeface="Cambria Math" panose="02040503050406030204" pitchFamily="18" charset="0"/>
                      </a:rPr>
                      <m:t>𝜔</m:t>
                    </m:r>
                  </m:oMath>
                </a14:m>
                <a:r>
                  <a:rPr lang="en-US" altLang="zh-TW" sz="1350" dirty="0"/>
                  <a:t> </a:t>
                </a:r>
                <a14:m>
                  <m:oMath xmlns:m="http://schemas.openxmlformats.org/officeDocument/2006/math">
                    <m:r>
                      <a:rPr lang="en-US" altLang="zh-TW" sz="1350" i="1">
                        <a:latin typeface="Cambria Math" panose="02040503050406030204" pitchFamily="18" charset="0"/>
                      </a:rPr>
                      <m:t>:</m:t>
                    </m:r>
                  </m:oMath>
                </a14:m>
                <a:r>
                  <a:rPr lang="en-US" altLang="zh-TW" sz="1350" dirty="0"/>
                  <a:t> </a:t>
                </a:r>
                <a14:m>
                  <m:oMath xmlns:m="http://schemas.openxmlformats.org/officeDocument/2006/math">
                    <m:sSub>
                      <m:sSubPr>
                        <m:ctrlPr>
                          <a:rPr lang="en-US" altLang="zh-TW" sz="1350" i="1">
                            <a:latin typeface="Cambria Math" panose="02040503050406030204" pitchFamily="18" charset="0"/>
                          </a:rPr>
                        </m:ctrlPr>
                      </m:sSubPr>
                      <m:e>
                        <m:r>
                          <m:rPr>
                            <m:sty m:val="p"/>
                          </m:rPr>
                          <a:rPr lang="en-US" altLang="zh-TW" sz="1350">
                            <a:latin typeface="Cambria Math" panose="02040503050406030204" pitchFamily="18" charset="0"/>
                          </a:rPr>
                          <m:t>S</m:t>
                        </m:r>
                      </m:e>
                      <m:sub>
                        <m:r>
                          <m:rPr>
                            <m:sty m:val="p"/>
                          </m:rPr>
                          <a:rPr lang="en-US" altLang="zh-TW" sz="1350">
                            <a:latin typeface="Cambria Math" panose="02040503050406030204" pitchFamily="18" charset="0"/>
                          </a:rPr>
                          <m:t>f</m:t>
                        </m:r>
                      </m:sub>
                    </m:sSub>
                    <m:d>
                      <m:dPr>
                        <m:ctrlPr>
                          <a:rPr lang="en-US" altLang="zh-TW" sz="1350" i="1">
                            <a:latin typeface="Cambria Math" panose="02040503050406030204" pitchFamily="18" charset="0"/>
                          </a:rPr>
                        </m:ctrlPr>
                      </m:dPr>
                      <m:e>
                        <m:r>
                          <a:rPr lang="en-US" altLang="zh-TW" sz="1350" i="1">
                            <a:latin typeface="Cambria Math" panose="02040503050406030204" pitchFamily="18" charset="0"/>
                          </a:rPr>
                          <m:t>𝜔</m:t>
                        </m:r>
                      </m:e>
                    </m:d>
                    <m:r>
                      <a:rPr lang="en-US" altLang="zh-TW" sz="1350">
                        <a:latin typeface="Cambria Math" panose="02040503050406030204" pitchFamily="18" charset="0"/>
                      </a:rPr>
                      <m:t>=</m:t>
                    </m:r>
                    <m:f>
                      <m:fPr>
                        <m:ctrlPr>
                          <a:rPr lang="en-US" altLang="zh-TW" sz="1350" i="1">
                            <a:latin typeface="Cambria Math" panose="02040503050406030204" pitchFamily="18" charset="0"/>
                          </a:rPr>
                        </m:ctrlPr>
                      </m:fPr>
                      <m:num>
                        <m:r>
                          <a:rPr lang="en-US" altLang="zh-TW" sz="1350">
                            <a:latin typeface="Cambria Math" panose="02040503050406030204" pitchFamily="18" charset="0"/>
                          </a:rPr>
                          <m:t>1</m:t>
                        </m:r>
                      </m:num>
                      <m:den>
                        <m:r>
                          <a:rPr lang="en-US" altLang="zh-TW" sz="1350">
                            <a:latin typeface="Cambria Math" panose="02040503050406030204" pitchFamily="18" charset="0"/>
                          </a:rPr>
                          <m:t>2</m:t>
                        </m:r>
                      </m:den>
                    </m:f>
                  </m:oMath>
                </a14:m>
                <a:r>
                  <a:rPr lang="zh-TW" altLang="en-US" sz="1350" dirty="0"/>
                  <a:t> </a:t>
                </a:r>
                <a14:m>
                  <m:oMath xmlns:m="http://schemas.openxmlformats.org/officeDocument/2006/math">
                    <m:r>
                      <a:rPr lang="zh-TW" altLang="en-US" sz="1350" dirty="0">
                        <a:latin typeface="Cambria Math" panose="02040503050406030204" pitchFamily="18" charset="0"/>
                      </a:rPr>
                      <m:t>ℏ</m:t>
                    </m:r>
                    <m:r>
                      <a:rPr lang="en-US" altLang="zh-TW" sz="1350" i="1" dirty="0">
                        <a:latin typeface="Cambria Math" panose="02040503050406030204" pitchFamily="18" charset="0"/>
                      </a:rPr>
                      <m:t>𝜔</m:t>
                    </m:r>
                  </m:oMath>
                </a14:m>
                <a:r>
                  <a:rPr lang="en-US" altLang="zh-TW" sz="1350" dirty="0"/>
                  <a:t> (quantum fluctuation)</a:t>
                </a:r>
              </a:p>
            </p:txBody>
          </p:sp>
        </mc:Choice>
        <mc:Fallback>
          <p:sp>
            <p:nvSpPr>
              <p:cNvPr id="11" name="矩形 10">
                <a:extLst>
                  <a:ext uri="{FF2B5EF4-FFF2-40B4-BE49-F238E27FC236}">
                    <a16:creationId xmlns:a16="http://schemas.microsoft.com/office/drawing/2014/main" id="{9D493C18-D873-4868-B2AA-F328A57D9BD3}"/>
                  </a:ext>
                </a:extLst>
              </p:cNvPr>
              <p:cNvSpPr>
                <a:spLocks noRot="1" noChangeAspect="1" noMove="1" noResize="1" noEditPoints="1" noAdjustHandles="1" noChangeArrowheads="1" noChangeShapeType="1" noTextEdit="1"/>
              </p:cNvSpPr>
              <p:nvPr/>
            </p:nvSpPr>
            <p:spPr>
              <a:xfrm>
                <a:off x="5055090" y="3466276"/>
                <a:ext cx="3724930" cy="609462"/>
              </a:xfrm>
              <a:prstGeom prst="rect">
                <a:avLst/>
              </a:prstGeom>
              <a:blipFill>
                <a:blip r:embed="rId8"/>
                <a:stretch>
                  <a:fillRect b="-3000"/>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2" name="矩形 11">
                <a:extLst>
                  <a:ext uri="{FF2B5EF4-FFF2-40B4-BE49-F238E27FC236}">
                    <a16:creationId xmlns:a16="http://schemas.microsoft.com/office/drawing/2014/main" id="{18254CA3-418E-4820-BCC4-3A70192E9AD4}"/>
                  </a:ext>
                </a:extLst>
              </p:cNvPr>
              <p:cNvSpPr/>
              <p:nvPr/>
            </p:nvSpPr>
            <p:spPr>
              <a:xfrm>
                <a:off x="99518" y="4153176"/>
                <a:ext cx="4261719" cy="188981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200" i="1">
                              <a:latin typeface="Cambria Math" panose="02040503050406030204" pitchFamily="18" charset="0"/>
                            </a:rPr>
                          </m:ctrlPr>
                        </m:sSubPr>
                        <m:e>
                          <m:r>
                            <m:rPr>
                              <m:sty m:val="p"/>
                            </m:rPr>
                            <a:rPr lang="en-US" altLang="zh-TW" sz="1200">
                              <a:latin typeface="Cambria Math" panose="02040503050406030204" pitchFamily="18" charset="0"/>
                            </a:rPr>
                            <m:t>S</m:t>
                          </m:r>
                        </m:e>
                        <m:sub>
                          <m:r>
                            <m:rPr>
                              <m:sty m:val="p"/>
                            </m:rPr>
                            <a:rPr lang="en-US" altLang="zh-TW" sz="1200">
                              <a:latin typeface="Cambria Math" panose="02040503050406030204" pitchFamily="18" charset="0"/>
                            </a:rPr>
                            <m:t>f</m:t>
                          </m:r>
                        </m:sub>
                      </m:sSub>
                      <m:d>
                        <m:dPr>
                          <m:ctrlPr>
                            <a:rPr lang="en-US" altLang="zh-TW" sz="1200" i="1">
                              <a:latin typeface="Cambria Math" panose="02040503050406030204" pitchFamily="18" charset="0"/>
                            </a:rPr>
                          </m:ctrlPr>
                        </m:dPr>
                        <m:e>
                          <m:r>
                            <a:rPr lang="en-US" altLang="zh-TW" sz="1200" i="1">
                              <a:latin typeface="Cambria Math" panose="02040503050406030204" pitchFamily="18" charset="0"/>
                            </a:rPr>
                            <m:t>𝜔</m:t>
                          </m:r>
                        </m:e>
                      </m:d>
                      <m:r>
                        <a:rPr lang="en-US" altLang="zh-TW" sz="1200">
                          <a:latin typeface="Cambria Math" panose="02040503050406030204" pitchFamily="18" charset="0"/>
                        </a:rPr>
                        <m:t>=</m:t>
                      </m:r>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𝑘</m:t>
                          </m:r>
                        </m:e>
                        <m:sub>
                          <m:r>
                            <a:rPr lang="en-US" altLang="zh-TW" sz="1200" i="1" dirty="0">
                              <a:latin typeface="Cambria Math" panose="02040503050406030204" pitchFamily="18" charset="0"/>
                            </a:rPr>
                            <m:t>𝐵</m:t>
                          </m:r>
                        </m:sub>
                      </m:sSub>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𝑇</m:t>
                          </m:r>
                        </m:e>
                        <m:sub>
                          <m:r>
                            <a:rPr lang="en-US" altLang="zh-TW" sz="1200" i="1" dirty="0">
                              <a:latin typeface="Cambria Math" panose="02040503050406030204" pitchFamily="18" charset="0"/>
                            </a:rPr>
                            <m:t>𝑐𝑟</m:t>
                          </m:r>
                        </m:sub>
                      </m:sSub>
                      <m:d>
                        <m:dPr>
                          <m:ctrlPr>
                            <a:rPr lang="en-US" altLang="zh-TW" sz="1200" i="1" dirty="0">
                              <a:latin typeface="Cambria Math" panose="02040503050406030204" pitchFamily="18" charset="0"/>
                            </a:rPr>
                          </m:ctrlPr>
                        </m:dPr>
                        <m:e>
                          <m:r>
                            <a:rPr lang="en-US" altLang="zh-TW" sz="1200" i="1" dirty="0">
                              <a:latin typeface="Cambria Math" panose="02040503050406030204" pitchFamily="18" charset="0"/>
                            </a:rPr>
                            <m:t>𝜔</m:t>
                          </m:r>
                        </m:e>
                      </m:d>
                      <m:d>
                        <m:dPr>
                          <m:ctrlPr>
                            <a:rPr lang="en-US" altLang="zh-TW" sz="1200" i="1" dirty="0">
                              <a:latin typeface="Cambria Math" panose="02040503050406030204" pitchFamily="18" charset="0"/>
                            </a:rPr>
                          </m:ctrlPr>
                        </m:dPr>
                        <m:e>
                          <m:f>
                            <m:fPr>
                              <m:ctrlPr>
                                <a:rPr lang="en-US" altLang="zh-TW" sz="1200" i="1" dirty="0">
                                  <a:latin typeface="Cambria Math" panose="02040503050406030204" pitchFamily="18" charset="0"/>
                                </a:rPr>
                              </m:ctrlPr>
                            </m:fPr>
                            <m:num>
                              <m:sSup>
                                <m:sSupPr>
                                  <m:ctrlPr>
                                    <a:rPr lang="en-US" altLang="zh-TW" sz="1200" i="1" dirty="0">
                                      <a:latin typeface="Cambria Math" panose="02040503050406030204" pitchFamily="18" charset="0"/>
                                    </a:rPr>
                                  </m:ctrlPr>
                                </m:sSupPr>
                                <m:e>
                                  <m:r>
                                    <a:rPr lang="en-US" altLang="zh-TW" sz="1200" i="1" dirty="0">
                                      <a:latin typeface="Cambria Math" panose="02040503050406030204" pitchFamily="18" charset="0"/>
                                    </a:rPr>
                                    <m:t>𝑒</m:t>
                                  </m:r>
                                </m:e>
                                <m:sup>
                                  <m:d>
                                    <m:dPr>
                                      <m:ctrlPr>
                                        <a:rPr lang="en-US" altLang="zh-TW" sz="1200" i="1" dirty="0">
                                          <a:latin typeface="Cambria Math" panose="02040503050406030204" pitchFamily="18" charset="0"/>
                                        </a:rPr>
                                      </m:ctrlPr>
                                    </m:dPr>
                                    <m:e>
                                      <m:f>
                                        <m:fPr>
                                          <m:ctrlPr>
                                            <a:rPr lang="en-US" altLang="zh-TW" sz="1200" i="1" dirty="0">
                                              <a:latin typeface="Cambria Math" panose="02040503050406030204" pitchFamily="18" charset="0"/>
                                            </a:rPr>
                                          </m:ctrlPr>
                                        </m:fPr>
                                        <m:num>
                                          <m:r>
                                            <a:rPr lang="en-US" altLang="zh-TW" sz="1200" i="1" dirty="0">
                                              <a:latin typeface="Cambria Math" panose="02040503050406030204" pitchFamily="18" charset="0"/>
                                            </a:rPr>
                                            <m:t>2</m:t>
                                          </m:r>
                                          <m:r>
                                            <a:rPr lang="zh-TW" altLang="en-US" sz="1200" dirty="0">
                                              <a:latin typeface="Cambria Math" panose="02040503050406030204" pitchFamily="18" charset="0"/>
                                            </a:rPr>
                                            <m:t>ℏ</m:t>
                                          </m:r>
                                          <m:r>
                                            <a:rPr lang="en-US" altLang="zh-TW" sz="1200" i="1" dirty="0">
                                              <a:latin typeface="Cambria Math" panose="02040503050406030204" pitchFamily="18" charset="0"/>
                                            </a:rPr>
                                            <m:t>𝜔</m:t>
                                          </m:r>
                                        </m:num>
                                        <m:den>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𝑘</m:t>
                                              </m:r>
                                            </m:e>
                                            <m:sub>
                                              <m:r>
                                                <a:rPr lang="en-US" altLang="zh-TW" sz="1200" i="1" dirty="0">
                                                  <a:latin typeface="Cambria Math" panose="02040503050406030204" pitchFamily="18" charset="0"/>
                                                </a:rPr>
                                                <m:t>𝐵</m:t>
                                              </m:r>
                                            </m:sub>
                                          </m:sSub>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𝑇</m:t>
                                              </m:r>
                                            </m:e>
                                            <m:sub>
                                              <m:r>
                                                <a:rPr lang="en-US" altLang="zh-TW" sz="1200" i="1" dirty="0">
                                                  <a:latin typeface="Cambria Math" panose="02040503050406030204" pitchFamily="18" charset="0"/>
                                                </a:rPr>
                                                <m:t>𝑝</m:t>
                                              </m:r>
                                            </m:sub>
                                          </m:sSub>
                                        </m:den>
                                      </m:f>
                                    </m:e>
                                  </m:d>
                                </m:sup>
                              </m:sSup>
                              <m:r>
                                <a:rPr lang="en-US" altLang="zh-TW" sz="1200" i="1" dirty="0">
                                  <a:latin typeface="Cambria Math" panose="02040503050406030204" pitchFamily="18" charset="0"/>
                                </a:rPr>
                                <m:t>+</m:t>
                              </m:r>
                              <m:r>
                                <a:rPr lang="en-US" altLang="zh-TW" sz="1200" i="1" dirty="0">
                                  <a:latin typeface="Cambria Math" panose="02040503050406030204" pitchFamily="18" charset="0"/>
                                </a:rPr>
                                <m:t>1</m:t>
                              </m:r>
                            </m:num>
                            <m:den>
                              <m:sSup>
                                <m:sSupPr>
                                  <m:ctrlPr>
                                    <a:rPr lang="en-US" altLang="zh-TW" sz="1200" i="1" dirty="0">
                                      <a:latin typeface="Cambria Math" panose="02040503050406030204" pitchFamily="18" charset="0"/>
                                    </a:rPr>
                                  </m:ctrlPr>
                                </m:sSupPr>
                                <m:e>
                                  <m:r>
                                    <a:rPr lang="en-US" altLang="zh-TW" sz="1200" i="1" dirty="0">
                                      <a:latin typeface="Cambria Math" panose="02040503050406030204" pitchFamily="18" charset="0"/>
                                    </a:rPr>
                                    <m:t>𝑒</m:t>
                                  </m:r>
                                </m:e>
                                <m:sup>
                                  <m:d>
                                    <m:dPr>
                                      <m:ctrlPr>
                                        <a:rPr lang="en-US" altLang="zh-TW" sz="1200" i="1" dirty="0">
                                          <a:latin typeface="Cambria Math" panose="02040503050406030204" pitchFamily="18" charset="0"/>
                                        </a:rPr>
                                      </m:ctrlPr>
                                    </m:dPr>
                                    <m:e>
                                      <m:f>
                                        <m:fPr>
                                          <m:ctrlPr>
                                            <a:rPr lang="en-US" altLang="zh-TW" sz="1200" i="1" dirty="0">
                                              <a:latin typeface="Cambria Math" panose="02040503050406030204" pitchFamily="18" charset="0"/>
                                            </a:rPr>
                                          </m:ctrlPr>
                                        </m:fPr>
                                        <m:num>
                                          <m:r>
                                            <a:rPr lang="en-US" altLang="zh-TW" sz="1200" i="1" dirty="0">
                                              <a:latin typeface="Cambria Math" panose="02040503050406030204" pitchFamily="18" charset="0"/>
                                            </a:rPr>
                                            <m:t>2</m:t>
                                          </m:r>
                                          <m:r>
                                            <a:rPr lang="zh-TW" altLang="en-US" sz="1200" dirty="0">
                                              <a:latin typeface="Cambria Math" panose="02040503050406030204" pitchFamily="18" charset="0"/>
                                            </a:rPr>
                                            <m:t>ℏ</m:t>
                                          </m:r>
                                          <m:r>
                                            <a:rPr lang="en-US" altLang="zh-TW" sz="1200" i="1" dirty="0">
                                              <a:latin typeface="Cambria Math" panose="02040503050406030204" pitchFamily="18" charset="0"/>
                                            </a:rPr>
                                            <m:t>𝜔</m:t>
                                          </m:r>
                                        </m:num>
                                        <m:den>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𝑘</m:t>
                                              </m:r>
                                            </m:e>
                                            <m:sub>
                                              <m:r>
                                                <a:rPr lang="en-US" altLang="zh-TW" sz="1200" i="1" dirty="0">
                                                  <a:latin typeface="Cambria Math" panose="02040503050406030204" pitchFamily="18" charset="0"/>
                                                </a:rPr>
                                                <m:t>𝐵</m:t>
                                              </m:r>
                                            </m:sub>
                                          </m:sSub>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𝑇</m:t>
                                              </m:r>
                                            </m:e>
                                            <m:sub>
                                              <m:r>
                                                <a:rPr lang="en-US" altLang="zh-TW" sz="1200" i="1" dirty="0">
                                                  <a:latin typeface="Cambria Math" panose="02040503050406030204" pitchFamily="18" charset="0"/>
                                                </a:rPr>
                                                <m:t>𝑝</m:t>
                                              </m:r>
                                            </m:sub>
                                          </m:sSub>
                                        </m:den>
                                      </m:f>
                                    </m:e>
                                  </m:d>
                                </m:sup>
                              </m:sSup>
                              <m:r>
                                <a:rPr lang="en-US" altLang="zh-TW" sz="1200" i="1" dirty="0">
                                  <a:latin typeface="Cambria Math" panose="02040503050406030204" pitchFamily="18" charset="0"/>
                                </a:rPr>
                                <m:t>−1 </m:t>
                              </m:r>
                            </m:den>
                          </m:f>
                        </m:e>
                      </m:d>
                      <m:r>
                        <a:rPr lang="en-US" altLang="zh-TW" sz="1200" dirty="0">
                          <a:latin typeface="Cambria Math" panose="02040503050406030204" pitchFamily="18" charset="0"/>
                        </a:rPr>
                        <m:t>=</m:t>
                      </m:r>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𝑘</m:t>
                          </m:r>
                        </m:e>
                        <m:sub>
                          <m:r>
                            <a:rPr lang="en-US" altLang="zh-TW" sz="1200" i="1" dirty="0">
                              <a:latin typeface="Cambria Math" panose="02040503050406030204" pitchFamily="18" charset="0"/>
                            </a:rPr>
                            <m:t>𝐵</m:t>
                          </m:r>
                        </m:sub>
                      </m:sSub>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𝑇</m:t>
                          </m:r>
                        </m:e>
                        <m:sub>
                          <m:r>
                            <a:rPr lang="en-US" altLang="zh-TW" sz="1200" i="1" dirty="0">
                              <a:latin typeface="Cambria Math" panose="02040503050406030204" pitchFamily="18" charset="0"/>
                            </a:rPr>
                            <m:t>𝑐𝑟</m:t>
                          </m:r>
                        </m:sub>
                      </m:sSub>
                      <m:d>
                        <m:dPr>
                          <m:ctrlPr>
                            <a:rPr lang="en-US" altLang="zh-TW" sz="1200" i="1" dirty="0">
                              <a:latin typeface="Cambria Math" panose="02040503050406030204" pitchFamily="18" charset="0"/>
                            </a:rPr>
                          </m:ctrlPr>
                        </m:dPr>
                        <m:e>
                          <m:r>
                            <a:rPr lang="en-US" altLang="zh-TW" sz="1200" i="1" dirty="0">
                              <a:latin typeface="Cambria Math" panose="02040503050406030204" pitchFamily="18" charset="0"/>
                            </a:rPr>
                            <m:t>𝜔</m:t>
                          </m:r>
                        </m:e>
                      </m:d>
                      <m:func>
                        <m:funcPr>
                          <m:ctrlPr>
                            <a:rPr lang="en-US" altLang="zh-TW" sz="1200" i="1" dirty="0">
                              <a:latin typeface="Cambria Math" panose="02040503050406030204" pitchFamily="18" charset="0"/>
                            </a:rPr>
                          </m:ctrlPr>
                        </m:funcPr>
                        <m:fName>
                          <m:r>
                            <m:rPr>
                              <m:sty m:val="p"/>
                            </m:rPr>
                            <a:rPr lang="en-US" altLang="zh-TW" sz="1200" dirty="0">
                              <a:latin typeface="Cambria Math" panose="02040503050406030204" pitchFamily="18" charset="0"/>
                            </a:rPr>
                            <m:t>coth</m:t>
                          </m:r>
                        </m:fName>
                        <m:e>
                          <m:f>
                            <m:fPr>
                              <m:ctrlPr>
                                <a:rPr lang="en-US" altLang="zh-TW" sz="1200" i="1" dirty="0">
                                  <a:latin typeface="Cambria Math" panose="02040503050406030204" pitchFamily="18" charset="0"/>
                                </a:rPr>
                              </m:ctrlPr>
                            </m:fPr>
                            <m:num>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𝑇</m:t>
                                  </m:r>
                                </m:e>
                                <m:sub>
                                  <m:r>
                                    <a:rPr lang="en-US" altLang="zh-TW" sz="1200" i="1" dirty="0">
                                      <a:latin typeface="Cambria Math" panose="02040503050406030204" pitchFamily="18" charset="0"/>
                                    </a:rPr>
                                    <m:t>𝑐𝑟</m:t>
                                  </m:r>
                                </m:sub>
                              </m:sSub>
                              <m:d>
                                <m:dPr>
                                  <m:ctrlPr>
                                    <a:rPr lang="en-US" altLang="zh-TW" sz="1200" i="1" dirty="0">
                                      <a:latin typeface="Cambria Math" panose="02040503050406030204" pitchFamily="18" charset="0"/>
                                    </a:rPr>
                                  </m:ctrlPr>
                                </m:dPr>
                                <m:e>
                                  <m:r>
                                    <a:rPr lang="en-US" altLang="zh-TW" sz="1200" i="1" dirty="0">
                                      <a:latin typeface="Cambria Math" panose="02040503050406030204" pitchFamily="18" charset="0"/>
                                    </a:rPr>
                                    <m:t>𝜔</m:t>
                                  </m:r>
                                </m:e>
                              </m:d>
                            </m:num>
                            <m:den>
                              <m:sSub>
                                <m:sSubPr>
                                  <m:ctrlPr>
                                    <a:rPr lang="en-US" altLang="zh-TW" sz="1200" i="1" dirty="0">
                                      <a:latin typeface="Cambria Math" panose="02040503050406030204" pitchFamily="18" charset="0"/>
                                    </a:rPr>
                                  </m:ctrlPr>
                                </m:sSubPr>
                                <m:e>
                                  <m:r>
                                    <a:rPr lang="en-US" altLang="zh-TW" sz="1200" i="1" dirty="0">
                                      <a:latin typeface="Cambria Math" panose="02040503050406030204" pitchFamily="18" charset="0"/>
                                    </a:rPr>
                                    <m:t>𝑇</m:t>
                                  </m:r>
                                </m:e>
                                <m:sub>
                                  <m:r>
                                    <a:rPr lang="en-US" altLang="zh-TW" sz="1200" i="1" dirty="0">
                                      <a:latin typeface="Cambria Math" panose="02040503050406030204" pitchFamily="18" charset="0"/>
                                    </a:rPr>
                                    <m:t>𝑃</m:t>
                                  </m:r>
                                </m:sub>
                              </m:sSub>
                            </m:den>
                          </m:f>
                        </m:e>
                      </m:func>
                    </m:oMath>
                  </m:oMathPara>
                </a14:m>
                <a:endParaRPr lang="en-US" altLang="zh-TW" sz="1200" dirty="0"/>
              </a:p>
              <a:p>
                <a:pPr/>
                <a14:m>
                  <m:oMathPara xmlns:m="http://schemas.openxmlformats.org/officeDocument/2006/math">
                    <m:oMathParaPr>
                      <m:jc m:val="centerGroup"/>
                    </m:oMathParaPr>
                    <m:oMath xmlns:m="http://schemas.openxmlformats.org/officeDocument/2006/math">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𝑃</m:t>
                          </m:r>
                        </m:e>
                        <m:sub>
                          <m:r>
                            <a:rPr lang="en-US" altLang="zh-TW" sz="1350" i="1">
                              <a:latin typeface="Cambria Math" panose="02040503050406030204" pitchFamily="18" charset="0"/>
                            </a:rPr>
                            <m:t>𝑖𝑛</m:t>
                          </m:r>
                        </m:sub>
                      </m:sSub>
                      <m:d>
                        <m:dPr>
                          <m:ctrlPr>
                            <a:rPr lang="en-US" altLang="zh-TW" sz="1350" i="1">
                              <a:latin typeface="Cambria Math" panose="02040503050406030204" pitchFamily="18" charset="0"/>
                            </a:rPr>
                          </m:ctrlPr>
                        </m:dPr>
                        <m:e>
                          <m:r>
                            <a:rPr lang="en-US" altLang="zh-TW" sz="1350" i="1">
                              <a:latin typeface="Cambria Math" panose="02040503050406030204" pitchFamily="18" charset="0"/>
                            </a:rPr>
                            <m:t>𝑓</m:t>
                          </m:r>
                        </m:e>
                      </m:d>
                      <m:r>
                        <a:rPr lang="en-US" altLang="zh-TW" sz="1350" i="1">
                          <a:latin typeface="Cambria Math" panose="02040503050406030204" pitchFamily="18" charset="0"/>
                        </a:rPr>
                        <m:t>=</m:t>
                      </m:r>
                      <m:nary>
                        <m:naryPr>
                          <m:ctrlPr>
                            <a:rPr lang="en-US" altLang="zh-TW" sz="1350" i="1">
                              <a:latin typeface="Cambria Math" panose="02040503050406030204" pitchFamily="18" charset="0"/>
                            </a:rPr>
                          </m:ctrlPr>
                        </m:naryPr>
                        <m:sub>
                          <m:sSub>
                            <m:sSubPr>
                              <m:ctrlPr>
                                <a:rPr lang="en-US" altLang="zh-TW" sz="1350" i="1">
                                  <a:latin typeface="Cambria Math" panose="02040503050406030204" pitchFamily="18" charset="0"/>
                                </a:rPr>
                              </m:ctrlPr>
                            </m:sSubPr>
                            <m:e>
                              <m:r>
                                <m:rPr>
                                  <m:brk m:alnAt="23"/>
                                </m:rPr>
                                <a:rPr lang="en-US" altLang="zh-TW" sz="1350" i="1">
                                  <a:latin typeface="Cambria Math" panose="02040503050406030204" pitchFamily="18" charset="0"/>
                                </a:rPr>
                                <m:t>𝑓</m:t>
                              </m:r>
                            </m:e>
                            <m:sub>
                              <m:r>
                                <m:rPr>
                                  <m:brk m:alnAt="23"/>
                                </m:rPr>
                                <a:rPr lang="en-US" altLang="zh-TW" sz="1350" i="1">
                                  <a:latin typeface="Cambria Math" panose="02040503050406030204" pitchFamily="18" charset="0"/>
                                </a:rPr>
                                <m:t>1</m:t>
                              </m:r>
                            </m:sub>
                          </m:sSub>
                        </m:sub>
                        <m:sup>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𝑓</m:t>
                              </m:r>
                            </m:e>
                            <m:sub>
                              <m:r>
                                <a:rPr lang="en-US" altLang="zh-TW" sz="1350" i="1">
                                  <a:latin typeface="Cambria Math" panose="02040503050406030204" pitchFamily="18" charset="0"/>
                                </a:rPr>
                                <m:t>2</m:t>
                              </m:r>
                            </m:sub>
                          </m:sSub>
                        </m:sup>
                        <m:e>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𝑆</m:t>
                              </m:r>
                            </m:e>
                            <m:sub>
                              <m:r>
                                <a:rPr lang="en-US" altLang="zh-TW" sz="1350" i="1">
                                  <a:latin typeface="Cambria Math" panose="02040503050406030204" pitchFamily="18" charset="0"/>
                                </a:rPr>
                                <m:t>𝑓</m:t>
                              </m:r>
                            </m:sub>
                          </m:sSub>
                          <m:r>
                            <a:rPr lang="en-US" altLang="zh-TW" sz="1350" i="1">
                              <a:latin typeface="Cambria Math" panose="02040503050406030204" pitchFamily="18" charset="0"/>
                            </a:rPr>
                            <m:t>(</m:t>
                          </m:r>
                          <m:r>
                            <a:rPr lang="en-US" altLang="zh-TW" sz="1350" i="1">
                              <a:latin typeface="Cambria Math" panose="02040503050406030204" pitchFamily="18" charset="0"/>
                            </a:rPr>
                            <m:t>𝑓</m:t>
                          </m:r>
                          <m:r>
                            <a:rPr lang="en-US" altLang="zh-TW" sz="1350" i="1">
                              <a:latin typeface="Cambria Math" panose="02040503050406030204" pitchFamily="18" charset="0"/>
                            </a:rPr>
                            <m:t>)</m:t>
                          </m:r>
                        </m:e>
                      </m:nary>
                      <m:r>
                        <a:rPr lang="en-US" altLang="zh-TW" sz="1350" i="1">
                          <a:latin typeface="Cambria Math" panose="02040503050406030204" pitchFamily="18" charset="0"/>
                        </a:rPr>
                        <m:t>𝑑𝑓</m:t>
                      </m:r>
                      <m:r>
                        <a:rPr lang="en-US" altLang="zh-TW" sz="1350" i="1">
                          <a:latin typeface="Cambria Math" panose="02040503050406030204" pitchFamily="18" charset="0"/>
                        </a:rPr>
                        <m:t> ~</m:t>
                      </m:r>
                      <m:sSub>
                        <m:sSubPr>
                          <m:ctrlPr>
                            <a:rPr lang="en-US" altLang="zh-TW" sz="1350" i="1">
                              <a:latin typeface="Cambria Math" panose="02040503050406030204" pitchFamily="18" charset="0"/>
                            </a:rPr>
                          </m:ctrlPr>
                        </m:sSubPr>
                        <m:e>
                          <m:r>
                            <a:rPr lang="en-US" altLang="zh-TW" sz="1350" i="1">
                              <a:latin typeface="Cambria Math" panose="02040503050406030204" pitchFamily="18" charset="0"/>
                            </a:rPr>
                            <m:t>𝑆</m:t>
                          </m:r>
                        </m:e>
                        <m:sub>
                          <m:r>
                            <a:rPr lang="en-US" altLang="zh-TW" sz="1350" i="1">
                              <a:latin typeface="Cambria Math" panose="02040503050406030204" pitchFamily="18" charset="0"/>
                            </a:rPr>
                            <m:t>𝑓</m:t>
                          </m:r>
                        </m:sub>
                      </m:sSub>
                      <m:r>
                        <a:rPr lang="en-US" altLang="zh-TW" sz="1350" i="1">
                          <a:latin typeface="Cambria Math" panose="02040503050406030204" pitchFamily="18" charset="0"/>
                        </a:rPr>
                        <m:t>∆</m:t>
                      </m:r>
                      <m:r>
                        <a:rPr lang="en-US" altLang="zh-TW" sz="1350" i="1">
                          <a:latin typeface="Cambria Math" panose="02040503050406030204" pitchFamily="18" charset="0"/>
                        </a:rPr>
                        <m:t>𝑓</m:t>
                      </m:r>
                      <m:r>
                        <a:rPr lang="en-US" altLang="zh-TW" sz="1350">
                          <a:latin typeface="Cambria Math" panose="02040503050406030204" pitchFamily="18" charset="0"/>
                        </a:rPr>
                        <m:t>=</m:t>
                      </m:r>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𝑘</m:t>
                          </m:r>
                        </m:e>
                        <m:sub>
                          <m:r>
                            <a:rPr lang="en-US" altLang="zh-TW" sz="1350" i="1" dirty="0">
                              <a:latin typeface="Cambria Math" panose="02040503050406030204" pitchFamily="18" charset="0"/>
                            </a:rPr>
                            <m:t>𝐵</m:t>
                          </m:r>
                        </m:sub>
                      </m:sSub>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𝑇</m:t>
                          </m:r>
                        </m:e>
                        <m:sub>
                          <m:r>
                            <a:rPr lang="en-US" altLang="zh-TW" sz="1350" i="1" dirty="0">
                              <a:latin typeface="Cambria Math" panose="02040503050406030204" pitchFamily="18" charset="0"/>
                            </a:rPr>
                            <m:t>𝑐𝑟</m:t>
                          </m:r>
                        </m:sub>
                      </m:sSub>
                      <m:func>
                        <m:funcPr>
                          <m:ctrlPr>
                            <a:rPr lang="en-US" altLang="zh-TW" sz="1350" i="1" dirty="0">
                              <a:latin typeface="Cambria Math" panose="02040503050406030204" pitchFamily="18" charset="0"/>
                            </a:rPr>
                          </m:ctrlPr>
                        </m:funcPr>
                        <m:fName>
                          <m:r>
                            <m:rPr>
                              <m:sty m:val="p"/>
                            </m:rPr>
                            <a:rPr lang="en-US" altLang="zh-TW" sz="1350" dirty="0">
                              <a:latin typeface="Cambria Math" panose="02040503050406030204" pitchFamily="18" charset="0"/>
                            </a:rPr>
                            <m:t>coth</m:t>
                          </m:r>
                        </m:fName>
                        <m:e>
                          <m:f>
                            <m:fPr>
                              <m:ctrlPr>
                                <a:rPr lang="en-US" altLang="zh-TW" sz="1350" i="1" dirty="0">
                                  <a:latin typeface="Cambria Math" panose="02040503050406030204" pitchFamily="18" charset="0"/>
                                </a:rPr>
                              </m:ctrlPr>
                            </m:fPr>
                            <m:num>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𝑇</m:t>
                                  </m:r>
                                </m:e>
                                <m:sub>
                                  <m:r>
                                    <a:rPr lang="en-US" altLang="zh-TW" sz="1350" i="1" dirty="0">
                                      <a:latin typeface="Cambria Math" panose="02040503050406030204" pitchFamily="18" charset="0"/>
                                    </a:rPr>
                                    <m:t>𝑐𝑟</m:t>
                                  </m:r>
                                </m:sub>
                              </m:sSub>
                            </m:num>
                            <m:den>
                              <m:sSub>
                                <m:sSubPr>
                                  <m:ctrlPr>
                                    <a:rPr lang="en-US" altLang="zh-TW" sz="1350" i="1" dirty="0">
                                      <a:latin typeface="Cambria Math" panose="02040503050406030204" pitchFamily="18" charset="0"/>
                                    </a:rPr>
                                  </m:ctrlPr>
                                </m:sSubPr>
                                <m:e>
                                  <m:r>
                                    <a:rPr lang="en-US" altLang="zh-TW" sz="1350" i="1" dirty="0">
                                      <a:latin typeface="Cambria Math" panose="02040503050406030204" pitchFamily="18" charset="0"/>
                                    </a:rPr>
                                    <m:t>𝑇</m:t>
                                  </m:r>
                                </m:e>
                                <m:sub>
                                  <m:r>
                                    <a:rPr lang="en-US" altLang="zh-TW" sz="1350" i="1" dirty="0">
                                      <a:latin typeface="Cambria Math" panose="02040503050406030204" pitchFamily="18" charset="0"/>
                                    </a:rPr>
                                    <m:t>𝑃</m:t>
                                  </m:r>
                                </m:sub>
                              </m:sSub>
                            </m:den>
                          </m:f>
                        </m:e>
                      </m:func>
                    </m:oMath>
                  </m:oMathPara>
                </a14:m>
                <a:endParaRPr lang="en-US" altLang="zh-TW" sz="1350" dirty="0"/>
              </a:p>
              <a:p>
                <a:pPr/>
                <a14:m>
                  <m:oMathPara xmlns:m="http://schemas.openxmlformats.org/officeDocument/2006/math">
                    <m:oMathParaPr>
                      <m:jc m:val="centerGroup"/>
                    </m:oMathParaPr>
                    <m:oMath xmlns:m="http://schemas.openxmlformats.org/officeDocument/2006/math">
                      <m:sSub>
                        <m:sSubPr>
                          <m:ctrlPr>
                            <a:rPr lang="en-US" altLang="zh-TW" sz="1350" i="1">
                              <a:solidFill>
                                <a:srgbClr val="FF0000"/>
                              </a:solidFill>
                              <a:latin typeface="Cambria Math" panose="02040503050406030204" pitchFamily="18" charset="0"/>
                            </a:rPr>
                          </m:ctrlPr>
                        </m:sSubPr>
                        <m:e>
                          <m:r>
                            <a:rPr lang="en-US" altLang="zh-TW" sz="1350" i="1">
                              <a:solidFill>
                                <a:srgbClr val="FF0000"/>
                              </a:solidFill>
                              <a:latin typeface="Cambria Math" panose="02040503050406030204" pitchFamily="18" charset="0"/>
                            </a:rPr>
                            <m:t>𝑇</m:t>
                          </m:r>
                        </m:e>
                        <m:sub>
                          <m:r>
                            <a:rPr lang="en-US" altLang="zh-TW" sz="1350" i="1">
                              <a:solidFill>
                                <a:srgbClr val="FF0000"/>
                              </a:solidFill>
                              <a:latin typeface="Cambria Math" panose="02040503050406030204" pitchFamily="18" charset="0"/>
                            </a:rPr>
                            <m:t>𝑖𝑛</m:t>
                          </m:r>
                        </m:sub>
                      </m:sSub>
                      <m:r>
                        <a:rPr lang="en-US" altLang="zh-TW" sz="1350" i="1">
                          <a:solidFill>
                            <a:srgbClr val="FF0000"/>
                          </a:solidFill>
                          <a:latin typeface="Cambria Math" panose="02040503050406030204" pitchFamily="18" charset="0"/>
                        </a:rPr>
                        <m:t>=</m:t>
                      </m:r>
                      <m:sSub>
                        <m:sSubPr>
                          <m:ctrlPr>
                            <a:rPr lang="en-US" altLang="zh-TW" sz="1350" i="1" dirty="0">
                              <a:solidFill>
                                <a:srgbClr val="FF0000"/>
                              </a:solidFill>
                              <a:latin typeface="Cambria Math" panose="02040503050406030204" pitchFamily="18" charset="0"/>
                            </a:rPr>
                          </m:ctrlPr>
                        </m:sSubPr>
                        <m:e>
                          <m:r>
                            <a:rPr lang="en-US" altLang="zh-TW" sz="1350" i="1" dirty="0">
                              <a:solidFill>
                                <a:srgbClr val="FF0000"/>
                              </a:solidFill>
                              <a:latin typeface="Cambria Math" panose="02040503050406030204" pitchFamily="18" charset="0"/>
                            </a:rPr>
                            <m:t>𝑇</m:t>
                          </m:r>
                        </m:e>
                        <m:sub>
                          <m:r>
                            <a:rPr lang="en-US" altLang="zh-TW" sz="1350" i="1" dirty="0">
                              <a:solidFill>
                                <a:srgbClr val="FF0000"/>
                              </a:solidFill>
                              <a:latin typeface="Cambria Math" panose="02040503050406030204" pitchFamily="18" charset="0"/>
                            </a:rPr>
                            <m:t>𝑐𝑟</m:t>
                          </m:r>
                        </m:sub>
                      </m:sSub>
                      <m:func>
                        <m:funcPr>
                          <m:ctrlPr>
                            <a:rPr lang="en-US" altLang="zh-TW" sz="1350" i="1" dirty="0">
                              <a:solidFill>
                                <a:srgbClr val="FF0000"/>
                              </a:solidFill>
                              <a:latin typeface="Cambria Math" panose="02040503050406030204" pitchFamily="18" charset="0"/>
                            </a:rPr>
                          </m:ctrlPr>
                        </m:funcPr>
                        <m:fName>
                          <m:r>
                            <m:rPr>
                              <m:sty m:val="p"/>
                            </m:rPr>
                            <a:rPr lang="en-US" altLang="zh-TW" sz="1350" dirty="0">
                              <a:solidFill>
                                <a:srgbClr val="FF0000"/>
                              </a:solidFill>
                              <a:latin typeface="Cambria Math" panose="02040503050406030204" pitchFamily="18" charset="0"/>
                            </a:rPr>
                            <m:t>coth</m:t>
                          </m:r>
                        </m:fName>
                        <m:e>
                          <m:f>
                            <m:fPr>
                              <m:ctrlPr>
                                <a:rPr lang="en-US" altLang="zh-TW" sz="1350" i="1" dirty="0">
                                  <a:solidFill>
                                    <a:srgbClr val="FF0000"/>
                                  </a:solidFill>
                                  <a:latin typeface="Cambria Math" panose="02040503050406030204" pitchFamily="18" charset="0"/>
                                </a:rPr>
                              </m:ctrlPr>
                            </m:fPr>
                            <m:num>
                              <m:sSub>
                                <m:sSubPr>
                                  <m:ctrlPr>
                                    <a:rPr lang="en-US" altLang="zh-TW" sz="1350" i="1" dirty="0">
                                      <a:solidFill>
                                        <a:srgbClr val="FF0000"/>
                                      </a:solidFill>
                                      <a:latin typeface="Cambria Math" panose="02040503050406030204" pitchFamily="18" charset="0"/>
                                    </a:rPr>
                                  </m:ctrlPr>
                                </m:sSubPr>
                                <m:e>
                                  <m:r>
                                    <a:rPr lang="en-US" altLang="zh-TW" sz="1350" i="1" dirty="0">
                                      <a:solidFill>
                                        <a:srgbClr val="FF0000"/>
                                      </a:solidFill>
                                      <a:latin typeface="Cambria Math" panose="02040503050406030204" pitchFamily="18" charset="0"/>
                                    </a:rPr>
                                    <m:t>𝑇</m:t>
                                  </m:r>
                                </m:e>
                                <m:sub>
                                  <m:r>
                                    <a:rPr lang="en-US" altLang="zh-TW" sz="1350" i="1" dirty="0">
                                      <a:solidFill>
                                        <a:srgbClr val="FF0000"/>
                                      </a:solidFill>
                                      <a:latin typeface="Cambria Math" panose="02040503050406030204" pitchFamily="18" charset="0"/>
                                    </a:rPr>
                                    <m:t>𝑐𝑟</m:t>
                                  </m:r>
                                </m:sub>
                              </m:sSub>
                            </m:num>
                            <m:den>
                              <m:sSub>
                                <m:sSubPr>
                                  <m:ctrlPr>
                                    <a:rPr lang="en-US" altLang="zh-TW" sz="1350" i="1" dirty="0">
                                      <a:solidFill>
                                        <a:srgbClr val="FF0000"/>
                                      </a:solidFill>
                                      <a:latin typeface="Cambria Math" panose="02040503050406030204" pitchFamily="18" charset="0"/>
                                    </a:rPr>
                                  </m:ctrlPr>
                                </m:sSubPr>
                                <m:e>
                                  <m:r>
                                    <a:rPr lang="en-US" altLang="zh-TW" sz="1350" i="1" dirty="0">
                                      <a:solidFill>
                                        <a:srgbClr val="FF0000"/>
                                      </a:solidFill>
                                      <a:latin typeface="Cambria Math" panose="02040503050406030204" pitchFamily="18" charset="0"/>
                                    </a:rPr>
                                    <m:t>𝑇</m:t>
                                  </m:r>
                                </m:e>
                                <m:sub>
                                  <m:r>
                                    <a:rPr lang="en-US" altLang="zh-TW" sz="1350" i="1" dirty="0">
                                      <a:solidFill>
                                        <a:srgbClr val="FF0000"/>
                                      </a:solidFill>
                                      <a:latin typeface="Cambria Math" panose="02040503050406030204" pitchFamily="18" charset="0"/>
                                    </a:rPr>
                                    <m:t>𝑃</m:t>
                                  </m:r>
                                </m:sub>
                              </m:sSub>
                            </m:den>
                          </m:f>
                        </m:e>
                      </m:func>
                    </m:oMath>
                  </m:oMathPara>
                </a14:m>
                <a:endParaRPr lang="zh-TW" altLang="en-US" sz="1350" dirty="0"/>
              </a:p>
            </p:txBody>
          </p:sp>
        </mc:Choice>
        <mc:Fallback>
          <p:sp>
            <p:nvSpPr>
              <p:cNvPr id="12" name="矩形 11">
                <a:extLst>
                  <a:ext uri="{FF2B5EF4-FFF2-40B4-BE49-F238E27FC236}">
                    <a16:creationId xmlns:a16="http://schemas.microsoft.com/office/drawing/2014/main" id="{18254CA3-418E-4820-BCC4-3A70192E9AD4}"/>
                  </a:ext>
                </a:extLst>
              </p:cNvPr>
              <p:cNvSpPr>
                <a:spLocks noRot="1" noChangeAspect="1" noMove="1" noResize="1" noEditPoints="1" noAdjustHandles="1" noChangeArrowheads="1" noChangeShapeType="1" noTextEdit="1"/>
              </p:cNvSpPr>
              <p:nvPr/>
            </p:nvSpPr>
            <p:spPr>
              <a:xfrm>
                <a:off x="99518" y="4153176"/>
                <a:ext cx="4261719" cy="1889813"/>
              </a:xfrm>
              <a:prstGeom prst="rect">
                <a:avLst/>
              </a:prstGeom>
              <a:blipFill>
                <a:blip r:embed="rId9"/>
                <a:stretch>
                  <a:fillRect b="-39677"/>
                </a:stretch>
              </a:blipFill>
            </p:spPr>
            <p:txBody>
              <a:bodyPr/>
              <a:lstStyle/>
              <a:p>
                <a:r>
                  <a:rPr lang="zh-TW" altLang="en-US">
                    <a:noFill/>
                  </a:rPr>
                  <a:t> </a:t>
                </a:r>
              </a:p>
            </p:txBody>
          </p:sp>
        </mc:Fallback>
      </mc:AlternateContent>
      <p:pic>
        <p:nvPicPr>
          <p:cNvPr id="13" name="圖片 12">
            <a:extLst>
              <a:ext uri="{FF2B5EF4-FFF2-40B4-BE49-F238E27FC236}">
                <a16:creationId xmlns:a16="http://schemas.microsoft.com/office/drawing/2014/main" id="{4E5B21E2-7A1E-4995-8E50-11BD2E4B849C}"/>
              </a:ext>
            </a:extLst>
          </p:cNvPr>
          <p:cNvPicPr>
            <a:picLocks noChangeAspect="1"/>
          </p:cNvPicPr>
          <p:nvPr/>
        </p:nvPicPr>
        <p:blipFill>
          <a:blip r:embed="rId10"/>
          <a:stretch>
            <a:fillRect/>
          </a:stretch>
        </p:blipFill>
        <p:spPr>
          <a:xfrm>
            <a:off x="4287777" y="4128808"/>
            <a:ext cx="2553305" cy="1739639"/>
          </a:xfrm>
          <a:prstGeom prst="rect">
            <a:avLst/>
          </a:prstGeom>
        </p:spPr>
      </p:pic>
      <mc:AlternateContent xmlns:mc="http://schemas.openxmlformats.org/markup-compatibility/2006">
        <mc:Choice xmlns:a14="http://schemas.microsoft.com/office/drawing/2010/main" Requires="a14">
          <p:sp>
            <p:nvSpPr>
              <p:cNvPr id="14" name="文字方塊 13">
                <a:extLst>
                  <a:ext uri="{FF2B5EF4-FFF2-40B4-BE49-F238E27FC236}">
                    <a16:creationId xmlns:a16="http://schemas.microsoft.com/office/drawing/2014/main" id="{C4E74329-2666-4891-9BB3-97304C7A3E0A}"/>
                  </a:ext>
                </a:extLst>
              </p:cNvPr>
              <p:cNvSpPr txBox="1"/>
              <p:nvPr/>
            </p:nvSpPr>
            <p:spPr>
              <a:xfrm>
                <a:off x="6907664" y="4332489"/>
                <a:ext cx="2302919" cy="1014893"/>
              </a:xfrm>
              <a:prstGeom prst="rect">
                <a:avLst/>
              </a:prstGeom>
              <a:noFill/>
            </p:spPr>
            <p:txBody>
              <a:bodyPr wrap="square" rtlCol="0">
                <a:spAutoFit/>
              </a:bodyPr>
              <a:lstStyle/>
              <a:p>
                <a:r>
                  <a:rPr lang="en-US" altLang="zh-TW" sz="1200" dirty="0">
                    <a:highlight>
                      <a:srgbClr val="FFFF00"/>
                    </a:highlight>
                  </a:rPr>
                  <a:t>Remarks </a:t>
                </a:r>
                <a:endParaRPr lang="en-US" altLang="zh-TW" sz="1050" i="1" dirty="0">
                  <a:latin typeface="Cambria Math" panose="02040503050406030204" pitchFamily="18" charset="0"/>
                </a:endParaRPr>
              </a:p>
              <a:p>
                <a:pPr marL="257175" indent="-257175">
                  <a:buFont typeface="Wingdings" panose="05000000000000000000" pitchFamily="2" charset="2"/>
                  <a:buAutoNum type="circleNumWdWhitePlain"/>
                </a:pPr>
                <a14:m>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𝑇</m:t>
                        </m:r>
                      </m:e>
                      <m:sub>
                        <m:r>
                          <a:rPr lang="en-US" altLang="zh-TW" sz="1050" i="1">
                            <a:latin typeface="Cambria Math" panose="02040503050406030204" pitchFamily="18" charset="0"/>
                          </a:rPr>
                          <m:t>𝑝</m:t>
                        </m:r>
                      </m:sub>
                    </m:sSub>
                    <m:r>
                      <a:rPr lang="en-US" altLang="zh-TW" sz="1050" i="1">
                        <a:latin typeface="Cambria Math" panose="02040503050406030204" pitchFamily="18" charset="0"/>
                      </a:rPr>
                      <m:t>&gt;</m:t>
                    </m:r>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𝑇</m:t>
                        </m:r>
                      </m:e>
                      <m:sub>
                        <m:r>
                          <a:rPr lang="en-US" altLang="zh-TW" sz="1050" i="1">
                            <a:latin typeface="Cambria Math" panose="02040503050406030204" pitchFamily="18" charset="0"/>
                          </a:rPr>
                          <m:t>𝑐𝑟</m:t>
                        </m:r>
                      </m:sub>
                    </m:sSub>
                    <m:r>
                      <a:rPr lang="en-US" altLang="zh-TW" sz="1050" i="1">
                        <a:latin typeface="Cambria Math" panose="02040503050406030204" pitchFamily="18" charset="0"/>
                      </a:rPr>
                      <m:t> :</m:t>
                    </m:r>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𝑇</m:t>
                        </m:r>
                      </m:e>
                      <m:sub>
                        <m:r>
                          <a:rPr lang="en-US" altLang="zh-TW" sz="1050" i="1">
                            <a:latin typeface="Cambria Math" panose="02040503050406030204" pitchFamily="18" charset="0"/>
                          </a:rPr>
                          <m:t>𝑖𝑛</m:t>
                        </m:r>
                      </m:sub>
                    </m:sSub>
                    <m:r>
                      <a:rPr lang="en-US" altLang="zh-TW" sz="1050" i="1">
                        <a:latin typeface="Cambria Math" panose="02040503050406030204" pitchFamily="18" charset="0"/>
                      </a:rPr>
                      <m:t>~</m:t>
                    </m:r>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𝑇</m:t>
                        </m:r>
                      </m:e>
                      <m:sub>
                        <m:r>
                          <a:rPr lang="en-US" altLang="zh-TW" sz="1050" i="1">
                            <a:latin typeface="Cambria Math" panose="02040503050406030204" pitchFamily="18" charset="0"/>
                          </a:rPr>
                          <m:t>𝑝</m:t>
                        </m:r>
                      </m:sub>
                    </m:sSub>
                  </m:oMath>
                </a14:m>
                <a:endParaRPr lang="en-US" altLang="zh-TW" sz="1050" dirty="0"/>
              </a:p>
              <a:p>
                <a:pPr marL="257175" indent="-257175">
                  <a:buFont typeface="Wingdings" panose="05000000000000000000" pitchFamily="2" charset="2"/>
                  <a:buAutoNum type="circleNumWdWhitePlain"/>
                </a:pPr>
                <a:r>
                  <a:rPr lang="en-US" altLang="zh-TW" sz="1050" dirty="0"/>
                  <a:t> </a:t>
                </a:r>
                <a14:m>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𝑇</m:t>
                        </m:r>
                      </m:e>
                      <m:sub>
                        <m:r>
                          <a:rPr lang="en-US" altLang="zh-TW" sz="1050" i="1">
                            <a:latin typeface="Cambria Math" panose="02040503050406030204" pitchFamily="18" charset="0"/>
                          </a:rPr>
                          <m:t>𝑝</m:t>
                        </m:r>
                      </m:sub>
                    </m:sSub>
                    <m:r>
                      <a:rPr lang="en-US" altLang="zh-TW" sz="1050" i="1">
                        <a:latin typeface="Cambria Math" panose="02040503050406030204" pitchFamily="18" charset="0"/>
                      </a:rPr>
                      <m:t>&gt;</m:t>
                    </m:r>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𝑇</m:t>
                        </m:r>
                      </m:e>
                      <m:sub>
                        <m:r>
                          <a:rPr lang="en-US" altLang="zh-TW" sz="1050" i="1">
                            <a:latin typeface="Cambria Math" panose="02040503050406030204" pitchFamily="18" charset="0"/>
                          </a:rPr>
                          <m:t>𝑐𝑟</m:t>
                        </m:r>
                      </m:sub>
                    </m:sSub>
                    <m:r>
                      <a:rPr lang="en-US" altLang="zh-TW" sz="1050" i="1">
                        <a:latin typeface="Cambria Math" panose="02040503050406030204" pitchFamily="18" charset="0"/>
                      </a:rPr>
                      <m:t>:</m:t>
                    </m:r>
                    <m:r>
                      <a:rPr lang="en-US" altLang="zh-TW" sz="1050" i="1">
                        <a:latin typeface="Cambria Math" panose="02040503050406030204" pitchFamily="18" charset="0"/>
                      </a:rPr>
                      <m:t> </m:t>
                    </m:r>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𝑇</m:t>
                        </m:r>
                      </m:e>
                      <m:sub>
                        <m:r>
                          <a:rPr lang="en-US" altLang="zh-TW" sz="1050" i="1">
                            <a:latin typeface="Cambria Math" panose="02040503050406030204" pitchFamily="18" charset="0"/>
                          </a:rPr>
                          <m:t>𝑖𝑛</m:t>
                        </m:r>
                      </m:sub>
                    </m:sSub>
                    <m:r>
                      <a:rPr lang="en-US" altLang="zh-TW" sz="1050" i="1">
                        <a:latin typeface="Cambria Math" panose="02040503050406030204" pitchFamily="18" charset="0"/>
                      </a:rPr>
                      <m:t>=</m:t>
                    </m:r>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𝑇</m:t>
                        </m:r>
                      </m:e>
                      <m:sub>
                        <m:r>
                          <a:rPr lang="en-US" altLang="zh-TW" sz="1050" i="1">
                            <a:latin typeface="Cambria Math" panose="02040503050406030204" pitchFamily="18" charset="0"/>
                          </a:rPr>
                          <m:t>𝑐𝑟</m:t>
                        </m:r>
                      </m:sub>
                    </m:sSub>
                  </m:oMath>
                </a14:m>
                <a:endParaRPr lang="en-US" altLang="zh-TW" sz="1050" dirty="0"/>
              </a:p>
              <a:p>
                <a:pPr marL="257175" indent="-257175">
                  <a:buFont typeface="Wingdings" panose="05000000000000000000" pitchFamily="2" charset="2"/>
                  <a:buAutoNum type="circleNumWdWhitePlain"/>
                </a:pPr>
                <a14:m>
                  <m:oMath xmlns:m="http://schemas.openxmlformats.org/officeDocument/2006/math">
                    <m:sSub>
                      <m:sSubPr>
                        <m:ctrlPr>
                          <a:rPr lang="en-US" altLang="zh-TW" sz="1050" i="1">
                            <a:latin typeface="Cambria Math" panose="02040503050406030204" pitchFamily="18" charset="0"/>
                          </a:rPr>
                        </m:ctrlPr>
                      </m:sSubPr>
                      <m:e>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𝑘</m:t>
                            </m:r>
                          </m:e>
                          <m:sub>
                            <m:r>
                              <a:rPr lang="en-US" altLang="zh-TW" sz="1050" i="1">
                                <a:latin typeface="Cambria Math" panose="02040503050406030204" pitchFamily="18" charset="0"/>
                              </a:rPr>
                              <m:t>𝐵</m:t>
                            </m:r>
                          </m:sub>
                        </m:sSub>
                        <m:r>
                          <a:rPr lang="en-US" altLang="zh-TW" sz="1050" i="1">
                            <a:latin typeface="Cambria Math" panose="02040503050406030204" pitchFamily="18" charset="0"/>
                          </a:rPr>
                          <m:t>𝑇</m:t>
                        </m:r>
                      </m:e>
                      <m:sub>
                        <m:r>
                          <a:rPr lang="en-US" altLang="zh-TW" sz="1050" i="1">
                            <a:latin typeface="Cambria Math" panose="02040503050406030204" pitchFamily="18" charset="0"/>
                          </a:rPr>
                          <m:t>𝑐𝑟</m:t>
                        </m:r>
                      </m:sub>
                    </m:sSub>
                    <m:r>
                      <a:rPr lang="en-US" altLang="zh-TW" sz="1050" i="1">
                        <a:latin typeface="Cambria Math" panose="02040503050406030204" pitchFamily="18" charset="0"/>
                      </a:rPr>
                      <m:t>=</m:t>
                    </m:r>
                    <m:f>
                      <m:fPr>
                        <m:ctrlPr>
                          <a:rPr lang="en-US" altLang="zh-TW" sz="1050" i="1">
                            <a:latin typeface="Cambria Math" panose="02040503050406030204" pitchFamily="18" charset="0"/>
                          </a:rPr>
                        </m:ctrlPr>
                      </m:fPr>
                      <m:num>
                        <m:r>
                          <a:rPr lang="en-US" altLang="zh-TW" sz="1050" i="1">
                            <a:latin typeface="Cambria Math" panose="02040503050406030204" pitchFamily="18" charset="0"/>
                          </a:rPr>
                          <m:t>1</m:t>
                        </m:r>
                      </m:num>
                      <m:den>
                        <m:r>
                          <a:rPr lang="en-US" altLang="zh-TW" sz="1050" i="1">
                            <a:latin typeface="Cambria Math" panose="02040503050406030204" pitchFamily="18" charset="0"/>
                          </a:rPr>
                          <m:t>2</m:t>
                        </m:r>
                      </m:den>
                    </m:f>
                  </m:oMath>
                </a14:m>
                <a:r>
                  <a:rPr lang="zh-TW" altLang="en-US" sz="1050" dirty="0"/>
                  <a:t> </a:t>
                </a:r>
                <a14:m>
                  <m:oMath xmlns:m="http://schemas.openxmlformats.org/officeDocument/2006/math">
                    <m:r>
                      <a:rPr lang="zh-TW" altLang="en-US" sz="1050" dirty="0">
                        <a:latin typeface="Cambria Math" panose="02040503050406030204" pitchFamily="18" charset="0"/>
                      </a:rPr>
                      <m:t>ℏ</m:t>
                    </m:r>
                    <m:r>
                      <a:rPr lang="en-US" altLang="zh-TW" sz="1050" i="1" dirty="0">
                        <a:latin typeface="Cambria Math" panose="02040503050406030204" pitchFamily="18" charset="0"/>
                      </a:rPr>
                      <m:t>𝜔</m:t>
                    </m:r>
                  </m:oMath>
                </a14:m>
                <a:r>
                  <a:rPr lang="en-US" altLang="zh-TW" sz="1050" i="1" dirty="0">
                    <a:latin typeface="Cambria Math" panose="02040503050406030204" pitchFamily="18" charset="0"/>
                  </a:rPr>
                  <a:t> half photon energy</a:t>
                </a:r>
              </a:p>
              <a:p>
                <a:pPr marL="257175" indent="-257175">
                  <a:buFont typeface="Wingdings" panose="05000000000000000000" pitchFamily="2" charset="2"/>
                  <a:buAutoNum type="circleNumWdWhitePlain"/>
                </a:pPr>
                <a:r>
                  <a:rPr lang="en-US" altLang="zh-TW" sz="1050" dirty="0"/>
                  <a:t>*24mK/GHz (5GHz-&gt;120mK)</a:t>
                </a:r>
              </a:p>
            </p:txBody>
          </p:sp>
        </mc:Choice>
        <mc:Fallback>
          <p:sp>
            <p:nvSpPr>
              <p:cNvPr id="14" name="文字方塊 13">
                <a:extLst>
                  <a:ext uri="{FF2B5EF4-FFF2-40B4-BE49-F238E27FC236}">
                    <a16:creationId xmlns:a16="http://schemas.microsoft.com/office/drawing/2014/main" id="{C4E74329-2666-4891-9BB3-97304C7A3E0A}"/>
                  </a:ext>
                </a:extLst>
              </p:cNvPr>
              <p:cNvSpPr txBox="1">
                <a:spLocks noRot="1" noChangeAspect="1" noMove="1" noResize="1" noEditPoints="1" noAdjustHandles="1" noChangeArrowheads="1" noChangeShapeType="1" noTextEdit="1"/>
              </p:cNvSpPr>
              <p:nvPr/>
            </p:nvSpPr>
            <p:spPr>
              <a:xfrm>
                <a:off x="6907664" y="4332489"/>
                <a:ext cx="2302919" cy="1014893"/>
              </a:xfrm>
              <a:prstGeom prst="rect">
                <a:avLst/>
              </a:prstGeom>
              <a:blipFill>
                <a:blip r:embed="rId11"/>
                <a:stretch>
                  <a:fillRect b="-3012"/>
                </a:stretch>
              </a:blipFill>
            </p:spPr>
            <p:txBody>
              <a:bodyPr/>
              <a:lstStyle/>
              <a:p>
                <a:r>
                  <a:rPr lang="zh-TW" altLang="en-US">
                    <a:noFill/>
                  </a:rPr>
                  <a:t> </a:t>
                </a:r>
              </a:p>
            </p:txBody>
          </p:sp>
        </mc:Fallback>
      </mc:AlternateContent>
      <p:cxnSp>
        <p:nvCxnSpPr>
          <p:cNvPr id="17" name="直線單箭頭接點 16">
            <a:extLst>
              <a:ext uri="{FF2B5EF4-FFF2-40B4-BE49-F238E27FC236}">
                <a16:creationId xmlns:a16="http://schemas.microsoft.com/office/drawing/2014/main" id="{58A151C5-1337-4B87-B6DB-D36A2C9EC75B}"/>
              </a:ext>
            </a:extLst>
          </p:cNvPr>
          <p:cNvCxnSpPr>
            <a:cxnSpLocks/>
          </p:cNvCxnSpPr>
          <p:nvPr/>
        </p:nvCxnSpPr>
        <p:spPr>
          <a:xfrm>
            <a:off x="272989" y="2708244"/>
            <a:ext cx="1" cy="7095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847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072D2C2D-F3C4-44CD-9FF7-DA11969E58C5}"/>
              </a:ext>
            </a:extLst>
          </p:cNvPr>
          <p:cNvSpPr>
            <a:spLocks noGrp="1"/>
          </p:cNvSpPr>
          <p:nvPr>
            <p:ph type="dt" sz="half" idx="10"/>
          </p:nvPr>
        </p:nvSpPr>
        <p:spPr/>
        <p:txBody>
          <a:bodyPr/>
          <a:lstStyle/>
          <a:p>
            <a:r>
              <a:rPr lang="en-US" altLang="zh-TW"/>
              <a:t>2023</a:t>
            </a:r>
            <a:endParaRPr lang="zh-TW" altLang="en-US" dirty="0"/>
          </a:p>
        </p:txBody>
      </p:sp>
      <p:sp>
        <p:nvSpPr>
          <p:cNvPr id="3" name="投影片編號版面配置區 2">
            <a:extLst>
              <a:ext uri="{FF2B5EF4-FFF2-40B4-BE49-F238E27FC236}">
                <a16:creationId xmlns:a16="http://schemas.microsoft.com/office/drawing/2014/main" id="{5A2186D5-93AF-4CD2-97DC-AAB83D7A7073}"/>
              </a:ext>
            </a:extLst>
          </p:cNvPr>
          <p:cNvSpPr>
            <a:spLocks noGrp="1"/>
          </p:cNvSpPr>
          <p:nvPr>
            <p:ph type="sldNum" sz="quarter" idx="12"/>
          </p:nvPr>
        </p:nvSpPr>
        <p:spPr/>
        <p:txBody>
          <a:bodyPr/>
          <a:lstStyle/>
          <a:p>
            <a:pPr algn="l"/>
            <a:fld id="{8C00C658-7D5C-4B4E-BBF7-4EE267FA3875}" type="slidenum">
              <a:rPr lang="zh-TW" altLang="en-US" smtClean="0"/>
              <a:pPr algn="l"/>
              <a:t>6</a:t>
            </a:fld>
            <a:endParaRPr lang="zh-TW" altLang="en-US" dirty="0"/>
          </a:p>
        </p:txBody>
      </p:sp>
      <p:sp>
        <p:nvSpPr>
          <p:cNvPr id="4" name="標題 3">
            <a:extLst>
              <a:ext uri="{FF2B5EF4-FFF2-40B4-BE49-F238E27FC236}">
                <a16:creationId xmlns:a16="http://schemas.microsoft.com/office/drawing/2014/main" id="{16A6583A-6944-4D0C-9B2A-086A6E93D193}"/>
              </a:ext>
            </a:extLst>
          </p:cNvPr>
          <p:cNvSpPr>
            <a:spLocks noGrp="1"/>
          </p:cNvSpPr>
          <p:nvPr>
            <p:ph type="title"/>
          </p:nvPr>
        </p:nvSpPr>
        <p:spPr/>
        <p:txBody>
          <a:bodyPr>
            <a:normAutofit/>
          </a:bodyPr>
          <a:lstStyle/>
          <a:p>
            <a:r>
              <a:rPr lang="en-US" altLang="zh-TW" sz="2400" dirty="0"/>
              <a:t>Standard-Quantum-Limited System Noise</a:t>
            </a:r>
            <a:endParaRPr lang="zh-TW" altLang="en-US" sz="2400" dirty="0"/>
          </a:p>
        </p:txBody>
      </p:sp>
      <mc:AlternateContent xmlns:mc="http://schemas.openxmlformats.org/markup-compatibility/2006">
        <mc:Choice xmlns:a14="http://schemas.microsoft.com/office/drawing/2010/main" Requires="a14">
          <p:sp>
            <p:nvSpPr>
              <p:cNvPr id="5" name="矩形 4">
                <a:extLst>
                  <a:ext uri="{FF2B5EF4-FFF2-40B4-BE49-F238E27FC236}">
                    <a16:creationId xmlns:a16="http://schemas.microsoft.com/office/drawing/2014/main" id="{66F432DD-FCB0-45CA-BA63-2E3CAB98429C}"/>
                  </a:ext>
                </a:extLst>
              </p:cNvPr>
              <p:cNvSpPr/>
              <p:nvPr/>
            </p:nvSpPr>
            <p:spPr>
              <a:xfrm>
                <a:off x="292552" y="1140771"/>
                <a:ext cx="2799997" cy="455189"/>
              </a:xfrm>
              <a:prstGeom prst="rect">
                <a:avLst/>
              </a:prstGeom>
            </p:spPr>
            <p:txBody>
              <a:bodyPr wrap="none">
                <a:spAutoFit/>
              </a:bodyPr>
              <a:lstStyle/>
              <a:p>
                <a14:m>
                  <m:oMath xmlns:m="http://schemas.openxmlformats.org/officeDocument/2006/math">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𝑇</m:t>
                        </m:r>
                      </m:e>
                      <m:sub>
                        <m:r>
                          <a:rPr lang="en-US" altLang="zh-TW" sz="1400" i="1">
                            <a:latin typeface="Cambria Math" panose="02040503050406030204" pitchFamily="18" charset="0"/>
                          </a:rPr>
                          <m:t>𝑠𝑦𝑠</m:t>
                        </m:r>
                      </m:sub>
                    </m:sSub>
                    <m:r>
                      <a:rPr lang="en-US" altLang="zh-TW" sz="1400">
                        <a:latin typeface="Cambria Math" panose="02040503050406030204" pitchFamily="18" charset="0"/>
                      </a:rPr>
                      <m:t>=</m:t>
                    </m:r>
                  </m:oMath>
                </a14:m>
                <a:r>
                  <a:rPr lang="en-US" altLang="zh-TW" sz="1400" dirty="0"/>
                  <a:t> </a:t>
                </a:r>
                <a14:m>
                  <m:oMath xmlns:m="http://schemas.openxmlformats.org/officeDocument/2006/math">
                    <m:sSub>
                      <m:sSubPr>
                        <m:ctrlPr>
                          <a:rPr lang="en-US" altLang="zh-TW" sz="1400" i="1">
                            <a:latin typeface="Cambria Math" panose="02040503050406030204" pitchFamily="18" charset="0"/>
                          </a:rPr>
                        </m:ctrlPr>
                      </m:sSubPr>
                      <m:e>
                        <m:r>
                          <m:rPr>
                            <m:sty m:val="p"/>
                          </m:rPr>
                          <a:rPr lang="en-US" altLang="zh-TW" sz="1400">
                            <a:latin typeface="Cambria Math" panose="02040503050406030204" pitchFamily="18" charset="0"/>
                          </a:rPr>
                          <m:t>T</m:t>
                        </m:r>
                      </m:e>
                      <m:sub>
                        <m:r>
                          <m:rPr>
                            <m:sty m:val="p"/>
                          </m:rPr>
                          <a:rPr lang="en-US" altLang="zh-TW" sz="1400">
                            <a:latin typeface="Cambria Math" panose="02040503050406030204" pitchFamily="18" charset="0"/>
                          </a:rPr>
                          <m:t>in</m:t>
                        </m:r>
                      </m:sub>
                    </m:sSub>
                    <m:r>
                      <a:rPr lang="en-US" altLang="zh-TW" sz="1400">
                        <a:latin typeface="Cambria Math" panose="02040503050406030204" pitchFamily="18" charset="0"/>
                      </a:rPr>
                      <m:t>+</m:t>
                    </m:r>
                    <m:sSub>
                      <m:sSubPr>
                        <m:ctrlPr>
                          <a:rPr lang="en-US" altLang="zh-TW" sz="1400" i="1">
                            <a:latin typeface="Cambria Math" panose="02040503050406030204" pitchFamily="18" charset="0"/>
                          </a:rPr>
                        </m:ctrlPr>
                      </m:sSubPr>
                      <m:e>
                        <m:r>
                          <m:rPr>
                            <m:sty m:val="p"/>
                          </m:rPr>
                          <a:rPr lang="en-US" altLang="zh-TW" sz="1400">
                            <a:latin typeface="Cambria Math" panose="02040503050406030204" pitchFamily="18" charset="0"/>
                          </a:rPr>
                          <m:t>T</m:t>
                        </m:r>
                      </m:e>
                      <m:sub>
                        <m:r>
                          <m:rPr>
                            <m:sty m:val="p"/>
                          </m:rPr>
                          <a:rPr lang="en-US" altLang="zh-TW" sz="1400">
                            <a:latin typeface="Cambria Math" panose="02040503050406030204" pitchFamily="18" charset="0"/>
                          </a:rPr>
                          <m:t>add</m:t>
                        </m:r>
                        <m:r>
                          <a:rPr lang="en-US" altLang="zh-TW" sz="1400">
                            <a:latin typeface="Cambria Math" panose="02040503050406030204" pitchFamily="18" charset="0"/>
                          </a:rPr>
                          <m:t>,</m:t>
                        </m:r>
                        <m:r>
                          <m:rPr>
                            <m:sty m:val="p"/>
                          </m:rPr>
                          <a:rPr lang="en-US" altLang="zh-TW" sz="1400">
                            <a:latin typeface="Cambria Math" panose="02040503050406030204" pitchFamily="18" charset="0"/>
                          </a:rPr>
                          <m:t>J</m:t>
                        </m:r>
                      </m:sub>
                    </m:sSub>
                    <m:r>
                      <a:rPr lang="en-US" altLang="zh-TW" sz="1400">
                        <a:latin typeface="Cambria Math" panose="02040503050406030204" pitchFamily="18" charset="0"/>
                      </a:rPr>
                      <m:t>+</m:t>
                    </m:r>
                    <m:f>
                      <m:fPr>
                        <m:ctrlPr>
                          <a:rPr lang="en-US" altLang="zh-TW" sz="1400" i="1">
                            <a:latin typeface="Cambria Math" panose="02040503050406030204" pitchFamily="18" charset="0"/>
                          </a:rPr>
                        </m:ctrlPr>
                      </m:fPr>
                      <m:num>
                        <m:sSub>
                          <m:sSubPr>
                            <m:ctrlPr>
                              <a:rPr lang="en-US" altLang="zh-TW" sz="1400" i="1">
                                <a:solidFill>
                                  <a:srgbClr val="FF0000"/>
                                </a:solidFill>
                                <a:latin typeface="Cambria Math" panose="02040503050406030204" pitchFamily="18" charset="0"/>
                              </a:rPr>
                            </m:ctrlPr>
                          </m:sSubPr>
                          <m:e>
                            <m:r>
                              <m:rPr>
                                <m:sty m:val="p"/>
                              </m:rPr>
                              <a:rPr lang="en-US" altLang="zh-TW" sz="1400">
                                <a:solidFill>
                                  <a:srgbClr val="FF0000"/>
                                </a:solidFill>
                                <a:latin typeface="Cambria Math" panose="02040503050406030204" pitchFamily="18" charset="0"/>
                              </a:rPr>
                              <m:t>T</m:t>
                            </m:r>
                          </m:e>
                          <m:sub>
                            <m:r>
                              <m:rPr>
                                <m:sty m:val="p"/>
                              </m:rPr>
                              <a:rPr lang="en-US" altLang="zh-TW" sz="1400">
                                <a:solidFill>
                                  <a:srgbClr val="FF0000"/>
                                </a:solidFill>
                                <a:latin typeface="Cambria Math" panose="02040503050406030204" pitchFamily="18" charset="0"/>
                              </a:rPr>
                              <m:t>add</m:t>
                            </m:r>
                            <m:r>
                              <a:rPr lang="en-US" altLang="zh-TW" sz="1400">
                                <a:solidFill>
                                  <a:srgbClr val="FF0000"/>
                                </a:solidFill>
                                <a:latin typeface="Cambria Math" panose="02040503050406030204" pitchFamily="18" charset="0"/>
                              </a:rPr>
                              <m:t>,</m:t>
                            </m:r>
                            <m:r>
                              <m:rPr>
                                <m:sty m:val="p"/>
                              </m:rPr>
                              <a:rPr lang="en-US" altLang="zh-TW" sz="1400">
                                <a:solidFill>
                                  <a:srgbClr val="FF0000"/>
                                </a:solidFill>
                                <a:latin typeface="Cambria Math" panose="02040503050406030204" pitchFamily="18" charset="0"/>
                              </a:rPr>
                              <m:t>H</m:t>
                            </m:r>
                          </m:sub>
                        </m:sSub>
                      </m:num>
                      <m:den>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𝐺</m:t>
                            </m:r>
                          </m:e>
                          <m:sub>
                            <m:r>
                              <a:rPr lang="en-US" altLang="zh-TW" sz="1400" i="1">
                                <a:latin typeface="Cambria Math" panose="02040503050406030204" pitchFamily="18" charset="0"/>
                              </a:rPr>
                              <m:t>𝐽</m:t>
                            </m:r>
                          </m:sub>
                        </m:sSub>
                      </m:den>
                    </m:f>
                    <m:r>
                      <a:rPr lang="en-US" altLang="zh-TW" sz="1400">
                        <a:latin typeface="Cambria Math" panose="02040503050406030204" pitchFamily="18" charset="0"/>
                      </a:rPr>
                      <m:t>+</m:t>
                    </m:r>
                    <m:f>
                      <m:fPr>
                        <m:ctrlPr>
                          <a:rPr lang="en-US" altLang="zh-TW" sz="1400" i="1">
                            <a:latin typeface="Cambria Math" panose="02040503050406030204" pitchFamily="18" charset="0"/>
                          </a:rPr>
                        </m:ctrlPr>
                      </m:fPr>
                      <m:num>
                        <m:sSub>
                          <m:sSubPr>
                            <m:ctrlPr>
                              <a:rPr lang="en-US" altLang="zh-TW" sz="1400" i="1">
                                <a:solidFill>
                                  <a:srgbClr val="FF0000"/>
                                </a:solidFill>
                                <a:latin typeface="Cambria Math" panose="02040503050406030204" pitchFamily="18" charset="0"/>
                              </a:rPr>
                            </m:ctrlPr>
                          </m:sSubPr>
                          <m:e>
                            <m:r>
                              <m:rPr>
                                <m:sty m:val="p"/>
                              </m:rPr>
                              <a:rPr lang="en-US" altLang="zh-TW" sz="1400">
                                <a:solidFill>
                                  <a:srgbClr val="FF0000"/>
                                </a:solidFill>
                                <a:latin typeface="Cambria Math" panose="02040503050406030204" pitchFamily="18" charset="0"/>
                              </a:rPr>
                              <m:t>T</m:t>
                            </m:r>
                          </m:e>
                          <m:sub>
                            <m:r>
                              <m:rPr>
                                <m:sty m:val="p"/>
                              </m:rPr>
                              <a:rPr lang="en-US" altLang="zh-TW" sz="1400">
                                <a:solidFill>
                                  <a:srgbClr val="FF0000"/>
                                </a:solidFill>
                                <a:latin typeface="Cambria Math" panose="02040503050406030204" pitchFamily="18" charset="0"/>
                              </a:rPr>
                              <m:t>add</m:t>
                            </m:r>
                            <m:r>
                              <a:rPr lang="en-US" altLang="zh-TW" sz="1400">
                                <a:solidFill>
                                  <a:srgbClr val="FF0000"/>
                                </a:solidFill>
                                <a:latin typeface="Cambria Math" panose="02040503050406030204" pitchFamily="18" charset="0"/>
                              </a:rPr>
                              <m:t>,</m:t>
                            </m:r>
                            <m:r>
                              <a:rPr lang="en-US" altLang="zh-TW" sz="1400" i="1">
                                <a:solidFill>
                                  <a:srgbClr val="FF0000"/>
                                </a:solidFill>
                                <a:latin typeface="Cambria Math" panose="02040503050406030204" pitchFamily="18" charset="0"/>
                              </a:rPr>
                              <m:t>𝑃</m:t>
                            </m:r>
                          </m:sub>
                        </m:sSub>
                      </m:num>
                      <m:den>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𝐺</m:t>
                            </m:r>
                          </m:e>
                          <m:sub>
                            <m:r>
                              <a:rPr lang="en-US" altLang="zh-TW" sz="1400" i="1">
                                <a:latin typeface="Cambria Math" panose="02040503050406030204" pitchFamily="18" charset="0"/>
                              </a:rPr>
                              <m:t>𝐽</m:t>
                            </m:r>
                          </m:sub>
                        </m:sSub>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𝐺</m:t>
                            </m:r>
                          </m:e>
                          <m:sub>
                            <m:r>
                              <a:rPr lang="en-US" altLang="zh-TW" sz="1400" i="1">
                                <a:latin typeface="Cambria Math" panose="02040503050406030204" pitchFamily="18" charset="0"/>
                              </a:rPr>
                              <m:t>𝐻</m:t>
                            </m:r>
                          </m:sub>
                        </m:sSub>
                      </m:den>
                    </m:f>
                  </m:oMath>
                </a14:m>
                <a:endParaRPr lang="zh-TW" altLang="en-US" sz="1400" dirty="0"/>
              </a:p>
            </p:txBody>
          </p:sp>
        </mc:Choice>
        <mc:Fallback>
          <p:sp>
            <p:nvSpPr>
              <p:cNvPr id="5" name="矩形 4">
                <a:extLst>
                  <a:ext uri="{FF2B5EF4-FFF2-40B4-BE49-F238E27FC236}">
                    <a16:creationId xmlns:a16="http://schemas.microsoft.com/office/drawing/2014/main" id="{66F432DD-FCB0-45CA-BA63-2E3CAB98429C}"/>
                  </a:ext>
                </a:extLst>
              </p:cNvPr>
              <p:cNvSpPr>
                <a:spLocks noRot="1" noChangeAspect="1" noMove="1" noResize="1" noEditPoints="1" noAdjustHandles="1" noChangeArrowheads="1" noChangeShapeType="1" noTextEdit="1"/>
              </p:cNvSpPr>
              <p:nvPr/>
            </p:nvSpPr>
            <p:spPr>
              <a:xfrm>
                <a:off x="292552" y="1140771"/>
                <a:ext cx="2799997" cy="455189"/>
              </a:xfrm>
              <a:prstGeom prst="rect">
                <a:avLst/>
              </a:prstGeom>
              <a:blipFill>
                <a:blip r:embed="rId2"/>
                <a:stretch>
                  <a:fillRect/>
                </a:stretch>
              </a:blipFill>
            </p:spPr>
            <p:txBody>
              <a:bodyPr/>
              <a:lstStyle/>
              <a:p>
                <a:r>
                  <a:rPr lang="zh-TW" altLang="en-US">
                    <a:noFill/>
                  </a:rPr>
                  <a:t> </a:t>
                </a:r>
              </a:p>
            </p:txBody>
          </p:sp>
        </mc:Fallback>
      </mc:AlternateContent>
      <p:graphicFrame>
        <p:nvGraphicFramePr>
          <p:cNvPr id="59" name="表格 58">
            <a:extLst>
              <a:ext uri="{FF2B5EF4-FFF2-40B4-BE49-F238E27FC236}">
                <a16:creationId xmlns:a16="http://schemas.microsoft.com/office/drawing/2014/main" id="{259FB177-BF40-4DE3-85D9-6FCADF0A08FE}"/>
              </a:ext>
            </a:extLst>
          </p:cNvPr>
          <p:cNvGraphicFramePr>
            <a:graphicFrameLocks noGrp="1"/>
          </p:cNvGraphicFramePr>
          <p:nvPr>
            <p:extLst>
              <p:ext uri="{D42A27DB-BD31-4B8C-83A1-F6EECF244321}">
                <p14:modId xmlns:p14="http://schemas.microsoft.com/office/powerpoint/2010/main" val="3588098303"/>
              </p:ext>
            </p:extLst>
          </p:nvPr>
        </p:nvGraphicFramePr>
        <p:xfrm>
          <a:off x="225070" y="3691207"/>
          <a:ext cx="3359411" cy="956782"/>
        </p:xfrm>
        <a:graphic>
          <a:graphicData uri="http://schemas.openxmlformats.org/drawingml/2006/table">
            <a:tbl>
              <a:tblPr firstRow="1" bandRow="1">
                <a:tableStyleId>{5C22544A-7EE6-4342-B048-85BDC9FD1C3A}</a:tableStyleId>
              </a:tblPr>
              <a:tblGrid>
                <a:gridCol w="577080">
                  <a:extLst>
                    <a:ext uri="{9D8B030D-6E8A-4147-A177-3AD203B41FA5}">
                      <a16:colId xmlns:a16="http://schemas.microsoft.com/office/drawing/2014/main" val="4264497776"/>
                    </a:ext>
                  </a:extLst>
                </a:gridCol>
                <a:gridCol w="545977">
                  <a:extLst>
                    <a:ext uri="{9D8B030D-6E8A-4147-A177-3AD203B41FA5}">
                      <a16:colId xmlns:a16="http://schemas.microsoft.com/office/drawing/2014/main" val="49110210"/>
                    </a:ext>
                  </a:extLst>
                </a:gridCol>
                <a:gridCol w="779015">
                  <a:extLst>
                    <a:ext uri="{9D8B030D-6E8A-4147-A177-3AD203B41FA5}">
                      <a16:colId xmlns:a16="http://schemas.microsoft.com/office/drawing/2014/main" val="3465812100"/>
                    </a:ext>
                  </a:extLst>
                </a:gridCol>
                <a:gridCol w="1457339">
                  <a:extLst>
                    <a:ext uri="{9D8B030D-6E8A-4147-A177-3AD203B41FA5}">
                      <a16:colId xmlns:a16="http://schemas.microsoft.com/office/drawing/2014/main" val="2752310092"/>
                    </a:ext>
                  </a:extLst>
                </a:gridCol>
              </a:tblGrid>
              <a:tr h="199107">
                <a:tc>
                  <a:txBody>
                    <a:bodyPr/>
                    <a:lstStyle/>
                    <a:p>
                      <a:pPr algn="ctr"/>
                      <a:r>
                        <a:rPr lang="en-US" altLang="zh-TW" sz="900" dirty="0"/>
                        <a:t>Amplifier </a:t>
                      </a:r>
                      <a:endParaRPr lang="zh-TW" altLang="en-US" sz="900" dirty="0"/>
                    </a:p>
                  </a:txBody>
                  <a:tcPr marL="61946" marR="61946" marT="30974" marB="309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altLang="zh-TW" sz="900" dirty="0"/>
                        <a:t>Gain (dB)</a:t>
                      </a:r>
                      <a:endParaRPr lang="zh-TW" altLang="en-US" sz="900" dirty="0"/>
                    </a:p>
                  </a:txBody>
                  <a:tcPr marL="61946" marR="61946" marT="30974" marB="309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altLang="zh-TW" sz="900" dirty="0"/>
                        <a:t>Add noise (K)</a:t>
                      </a:r>
                      <a:endParaRPr lang="zh-TW" altLang="en-US" sz="900" dirty="0"/>
                    </a:p>
                  </a:txBody>
                  <a:tcPr marL="61946" marR="61946" marT="30974" marB="309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altLang="zh-TW" sz="900" dirty="0"/>
                        <a:t>Remarks</a:t>
                      </a:r>
                      <a:endParaRPr lang="zh-TW" altLang="en-US" sz="900" dirty="0"/>
                    </a:p>
                  </a:txBody>
                  <a:tcPr marL="61946" marR="61946" marT="30974" marB="3097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621818651"/>
                  </a:ext>
                </a:extLst>
              </a:tr>
              <a:tr h="210703">
                <a:tc>
                  <a:txBody>
                    <a:bodyPr/>
                    <a:lstStyle/>
                    <a:p>
                      <a:pPr algn="ctr"/>
                      <a:r>
                        <a:rPr lang="en-US" altLang="zh-TW" sz="900" dirty="0"/>
                        <a:t>JPA</a:t>
                      </a:r>
                      <a:endParaRPr lang="zh-TW" altLang="en-US" sz="90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900" dirty="0"/>
                        <a:t>20</a:t>
                      </a:r>
                      <a:endParaRPr lang="zh-TW" altLang="en-US" sz="90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900" dirty="0"/>
                        <a:t>~0.3</a:t>
                      </a:r>
                      <a:endParaRPr lang="zh-TW" altLang="en-US" sz="90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90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4340261"/>
                  </a:ext>
                </a:extLst>
              </a:tr>
              <a:tr h="210703">
                <a:tc>
                  <a:txBody>
                    <a:bodyPr/>
                    <a:lstStyle/>
                    <a:p>
                      <a:pPr algn="ctr"/>
                      <a:r>
                        <a:rPr lang="en-US" altLang="zh-TW" sz="900" b="0" dirty="0"/>
                        <a:t>HEMT</a:t>
                      </a:r>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900" b="0" dirty="0"/>
                        <a:t>40</a:t>
                      </a:r>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900" b="0" dirty="0"/>
                        <a:t>~2</a:t>
                      </a:r>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900" dirty="0"/>
                        <a:t>Commercial product </a:t>
                      </a:r>
                      <a:endParaRPr lang="zh-TW" altLang="en-US" sz="90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7649387"/>
                  </a:ext>
                </a:extLst>
              </a:tr>
              <a:tr h="336267">
                <a:tc>
                  <a:txBody>
                    <a:bodyPr/>
                    <a:lstStyle/>
                    <a:p>
                      <a:pPr algn="ctr"/>
                      <a:r>
                        <a:rPr lang="en-US" altLang="zh-TW" sz="900" b="0" dirty="0"/>
                        <a:t>Post </a:t>
                      </a:r>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900" b="0" dirty="0"/>
                        <a:t>60</a:t>
                      </a:r>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TW" sz="900" b="0" dirty="0"/>
                        <a:t>~100</a:t>
                      </a:r>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900" dirty="0"/>
                        <a:t>Commercial product, triple stages </a:t>
                      </a:r>
                      <a:endParaRPr lang="zh-TW" altLang="en-US" sz="900" dirty="0"/>
                    </a:p>
                  </a:txBody>
                  <a:tcPr marL="61946" marR="61946" marT="30974" marB="309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3960799"/>
                  </a:ext>
                </a:extLst>
              </a:tr>
            </a:tbl>
          </a:graphicData>
        </a:graphic>
      </p:graphicFrame>
      <p:pic>
        <p:nvPicPr>
          <p:cNvPr id="61" name="圖片 60">
            <a:extLst>
              <a:ext uri="{FF2B5EF4-FFF2-40B4-BE49-F238E27FC236}">
                <a16:creationId xmlns:a16="http://schemas.microsoft.com/office/drawing/2014/main" id="{0E325F85-4859-47C6-B0C3-88B8E774F7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070" y="2317826"/>
            <a:ext cx="3395327" cy="894273"/>
          </a:xfrm>
          <a:prstGeom prst="rect">
            <a:avLst/>
          </a:prstGeom>
        </p:spPr>
      </p:pic>
      <mc:AlternateContent xmlns:mc="http://schemas.openxmlformats.org/markup-compatibility/2006">
        <mc:Choice xmlns:a14="http://schemas.microsoft.com/office/drawing/2010/main" Requires="a14">
          <p:sp>
            <p:nvSpPr>
              <p:cNvPr id="62" name="矩形 61">
                <a:extLst>
                  <a:ext uri="{FF2B5EF4-FFF2-40B4-BE49-F238E27FC236}">
                    <a16:creationId xmlns:a16="http://schemas.microsoft.com/office/drawing/2014/main" id="{1D082B85-E594-43C9-BB60-641B97F01CA9}"/>
                  </a:ext>
                </a:extLst>
              </p:cNvPr>
              <p:cNvSpPr/>
              <p:nvPr/>
            </p:nvSpPr>
            <p:spPr>
              <a:xfrm>
                <a:off x="1342473" y="5491923"/>
                <a:ext cx="6945947" cy="55496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𝑇</m:t>
                          </m:r>
                        </m:e>
                        <m:sub>
                          <m:r>
                            <a:rPr lang="en-US" altLang="zh-TW" sz="1600" i="1">
                              <a:latin typeface="Cambria Math" panose="02040503050406030204" pitchFamily="18" charset="0"/>
                            </a:rPr>
                            <m:t>𝑠𝑦𝑠</m:t>
                          </m:r>
                        </m:sub>
                      </m:sSub>
                      <m:r>
                        <a:rPr lang="en-US" altLang="zh-TW" sz="1600">
                          <a:latin typeface="Cambria Math" panose="02040503050406030204" pitchFamily="18" charset="0"/>
                        </a:rPr>
                        <m:t> </m:t>
                      </m:r>
                      <m:r>
                        <m:rPr>
                          <m:sty m:val="p"/>
                        </m:rPr>
                        <a:rPr lang="en-US" altLang="zh-TW" sz="1600">
                          <a:latin typeface="Cambria Math" panose="02040503050406030204" pitchFamily="18" charset="0"/>
                        </a:rPr>
                        <m:t>at</m:t>
                      </m:r>
                      <m:r>
                        <a:rPr lang="en-US" altLang="zh-TW" sz="1600">
                          <a:latin typeface="Cambria Math" panose="02040503050406030204" pitchFamily="18" charset="0"/>
                        </a:rPr>
                        <m:t>  5</m:t>
                      </m:r>
                      <m:r>
                        <m:rPr>
                          <m:sty m:val="p"/>
                        </m:rPr>
                        <a:rPr lang="en-US" altLang="zh-TW" sz="1600">
                          <a:latin typeface="Cambria Math" panose="02040503050406030204" pitchFamily="18" charset="0"/>
                        </a:rPr>
                        <m:t>GHz</m:t>
                      </m:r>
                      <m:r>
                        <a:rPr lang="en-US" altLang="zh-TW" sz="1600">
                          <a:latin typeface="Cambria Math" panose="02040503050406030204" pitchFamily="18" charset="0"/>
                        </a:rPr>
                        <m:t>=</m:t>
                      </m:r>
                      <m:r>
                        <a:rPr lang="en-US" altLang="zh-TW" sz="1600" i="1" dirty="0">
                          <a:latin typeface="Cambria Math" panose="02040503050406030204" pitchFamily="18" charset="0"/>
                        </a:rPr>
                        <m:t>0</m:t>
                      </m:r>
                      <m:r>
                        <a:rPr lang="en-US" altLang="zh-TW" sz="1600" i="1" dirty="0">
                          <a:latin typeface="Cambria Math" panose="02040503050406030204" pitchFamily="18" charset="0"/>
                        </a:rPr>
                        <m:t>.</m:t>
                      </m:r>
                      <m:r>
                        <a:rPr lang="en-US" altLang="zh-TW" sz="1600" dirty="0">
                          <a:latin typeface="Cambria Math" panose="02040503050406030204" pitchFamily="18" charset="0"/>
                        </a:rPr>
                        <m:t>12</m:t>
                      </m:r>
                      <m:r>
                        <a:rPr lang="en-US" altLang="zh-TW" sz="1600">
                          <a:latin typeface="Cambria Math" panose="02040503050406030204" pitchFamily="18" charset="0"/>
                        </a:rPr>
                        <m:t>+</m:t>
                      </m:r>
                      <m:r>
                        <a:rPr lang="en-US" altLang="zh-TW" sz="1600" i="1">
                          <a:latin typeface="Cambria Math" panose="02040503050406030204" pitchFamily="18" charset="0"/>
                        </a:rPr>
                        <m:t>0.12</m:t>
                      </m:r>
                      <m:r>
                        <a:rPr lang="en-US" altLang="zh-TW" sz="1600">
                          <a:latin typeface="Cambria Math" panose="02040503050406030204" pitchFamily="18" charset="0"/>
                        </a:rPr>
                        <m:t>+</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2</m:t>
                          </m:r>
                        </m:num>
                        <m:den>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10</m:t>
                              </m:r>
                            </m:e>
                            <m:sup>
                              <m:r>
                                <a:rPr lang="en-US" altLang="zh-TW" sz="1600" i="1">
                                  <a:latin typeface="Cambria Math" panose="02040503050406030204" pitchFamily="18" charset="0"/>
                                </a:rPr>
                                <m:t>2</m:t>
                              </m:r>
                            </m:sup>
                          </m:sSup>
                        </m:den>
                      </m:f>
                      <m:r>
                        <a:rPr lang="en-US" altLang="zh-TW" sz="1600">
                          <a:latin typeface="Cambria Math" panose="02040503050406030204" pitchFamily="18" charset="0"/>
                        </a:rPr>
                        <m:t>+</m:t>
                      </m:r>
                      <m:f>
                        <m:fPr>
                          <m:ctrlPr>
                            <a:rPr lang="en-US" altLang="zh-TW" sz="1600" i="1">
                              <a:latin typeface="Cambria Math" panose="02040503050406030204" pitchFamily="18" charset="0"/>
                            </a:rPr>
                          </m:ctrlPr>
                        </m:fPr>
                        <m:num>
                          <m:r>
                            <a:rPr lang="en-US" altLang="zh-TW" sz="1600" i="1">
                              <a:latin typeface="Cambria Math" panose="02040503050406030204" pitchFamily="18" charset="0"/>
                            </a:rPr>
                            <m:t>100</m:t>
                          </m:r>
                        </m:num>
                        <m:den>
                          <m:sSup>
                            <m:sSupPr>
                              <m:ctrlPr>
                                <a:rPr lang="en-US" altLang="zh-TW" sz="1600" i="1">
                                  <a:latin typeface="Cambria Math" panose="02040503050406030204" pitchFamily="18" charset="0"/>
                                </a:rPr>
                              </m:ctrlPr>
                            </m:sSupPr>
                            <m:e>
                              <m:r>
                                <a:rPr lang="en-US" altLang="zh-TW" sz="1600" i="1">
                                  <a:latin typeface="Cambria Math" panose="02040503050406030204" pitchFamily="18" charset="0"/>
                                </a:rPr>
                                <m:t>10</m:t>
                              </m:r>
                            </m:e>
                            <m:sup>
                              <m:r>
                                <a:rPr lang="en-US" altLang="zh-TW" sz="1600" i="1">
                                  <a:latin typeface="Cambria Math" panose="02040503050406030204" pitchFamily="18" charset="0"/>
                                </a:rPr>
                                <m:t>6</m:t>
                              </m:r>
                            </m:sup>
                          </m:sSup>
                        </m:den>
                      </m:f>
                      <m:r>
                        <a:rPr lang="en-US" altLang="zh-TW" sz="1600" i="1">
                          <a:latin typeface="Cambria Math" panose="02040503050406030204" pitchFamily="18" charset="0"/>
                        </a:rPr>
                        <m:t>=0.24+0.02+0.0001~0.26</m:t>
                      </m:r>
                      <m:r>
                        <a:rPr lang="en-US" altLang="zh-TW" sz="1600" i="1">
                          <a:latin typeface="Cambria Math" panose="02040503050406030204" pitchFamily="18" charset="0"/>
                        </a:rPr>
                        <m:t>𝐾</m:t>
                      </m:r>
                    </m:oMath>
                  </m:oMathPara>
                </a14:m>
                <a:endParaRPr lang="zh-TW" altLang="en-US" sz="1600" dirty="0"/>
              </a:p>
            </p:txBody>
          </p:sp>
        </mc:Choice>
        <mc:Fallback>
          <p:sp>
            <p:nvSpPr>
              <p:cNvPr id="62" name="矩形 61">
                <a:extLst>
                  <a:ext uri="{FF2B5EF4-FFF2-40B4-BE49-F238E27FC236}">
                    <a16:creationId xmlns:a16="http://schemas.microsoft.com/office/drawing/2014/main" id="{1D082B85-E594-43C9-BB60-641B97F01CA9}"/>
                  </a:ext>
                </a:extLst>
              </p:cNvPr>
              <p:cNvSpPr>
                <a:spLocks noRot="1" noChangeAspect="1" noMove="1" noResize="1" noEditPoints="1" noAdjustHandles="1" noChangeArrowheads="1" noChangeShapeType="1" noTextEdit="1"/>
              </p:cNvSpPr>
              <p:nvPr/>
            </p:nvSpPr>
            <p:spPr>
              <a:xfrm>
                <a:off x="1342473" y="5491923"/>
                <a:ext cx="6945947" cy="554960"/>
              </a:xfrm>
              <a:prstGeom prst="rect">
                <a:avLst/>
              </a:prstGeom>
              <a:blipFill>
                <a:blip r:embed="rId4"/>
                <a:stretch>
                  <a:fillRect/>
                </a:stretch>
              </a:blipFill>
            </p:spPr>
            <p:txBody>
              <a:bodyPr/>
              <a:lstStyle/>
              <a:p>
                <a:r>
                  <a:rPr lang="zh-TW" altLang="en-US">
                    <a:noFill/>
                  </a:rPr>
                  <a:t> </a:t>
                </a:r>
              </a:p>
            </p:txBody>
          </p:sp>
        </mc:Fallback>
      </mc:AlternateContent>
      <p:pic>
        <p:nvPicPr>
          <p:cNvPr id="65" name="圖片 64">
            <a:extLst>
              <a:ext uri="{FF2B5EF4-FFF2-40B4-BE49-F238E27FC236}">
                <a16:creationId xmlns:a16="http://schemas.microsoft.com/office/drawing/2014/main" id="{9E003ED4-FA00-4924-9F4B-2FE60DA21416}"/>
              </a:ext>
            </a:extLst>
          </p:cNvPr>
          <p:cNvPicPr>
            <a:picLocks noChangeAspect="1"/>
          </p:cNvPicPr>
          <p:nvPr/>
        </p:nvPicPr>
        <p:blipFill rotWithShape="1">
          <a:blip r:embed="rId5"/>
          <a:srcRect l="18615"/>
          <a:stretch/>
        </p:blipFill>
        <p:spPr>
          <a:xfrm>
            <a:off x="3825047" y="1754532"/>
            <a:ext cx="1619117" cy="1350703"/>
          </a:xfrm>
          <a:prstGeom prst="rect">
            <a:avLst/>
          </a:prstGeom>
        </p:spPr>
      </p:pic>
      <p:pic>
        <p:nvPicPr>
          <p:cNvPr id="66" name="圖片 65">
            <a:extLst>
              <a:ext uri="{FF2B5EF4-FFF2-40B4-BE49-F238E27FC236}">
                <a16:creationId xmlns:a16="http://schemas.microsoft.com/office/drawing/2014/main" id="{457AD8AB-866E-48F7-967B-7C51A75462B3}"/>
              </a:ext>
            </a:extLst>
          </p:cNvPr>
          <p:cNvPicPr>
            <a:picLocks noChangeAspect="1"/>
          </p:cNvPicPr>
          <p:nvPr/>
        </p:nvPicPr>
        <p:blipFill>
          <a:blip r:embed="rId6"/>
          <a:stretch>
            <a:fillRect/>
          </a:stretch>
        </p:blipFill>
        <p:spPr>
          <a:xfrm>
            <a:off x="5648814" y="1802534"/>
            <a:ext cx="3122424" cy="1237931"/>
          </a:xfrm>
          <a:prstGeom prst="rect">
            <a:avLst/>
          </a:prstGeom>
        </p:spPr>
      </p:pic>
      <p:pic>
        <p:nvPicPr>
          <p:cNvPr id="67" name="圖片 66">
            <a:extLst>
              <a:ext uri="{FF2B5EF4-FFF2-40B4-BE49-F238E27FC236}">
                <a16:creationId xmlns:a16="http://schemas.microsoft.com/office/drawing/2014/main" id="{32668EBE-5E55-4ABC-BF1E-195E3CAA30DF}"/>
              </a:ext>
            </a:extLst>
          </p:cNvPr>
          <p:cNvPicPr>
            <a:picLocks noChangeAspect="1"/>
          </p:cNvPicPr>
          <p:nvPr/>
        </p:nvPicPr>
        <p:blipFill>
          <a:blip r:embed="rId7"/>
          <a:stretch>
            <a:fillRect/>
          </a:stretch>
        </p:blipFill>
        <p:spPr>
          <a:xfrm>
            <a:off x="3795253" y="3442389"/>
            <a:ext cx="1414463" cy="1071563"/>
          </a:xfrm>
          <a:prstGeom prst="rect">
            <a:avLst/>
          </a:prstGeom>
        </p:spPr>
      </p:pic>
      <p:pic>
        <p:nvPicPr>
          <p:cNvPr id="68" name="圖片 67">
            <a:extLst>
              <a:ext uri="{FF2B5EF4-FFF2-40B4-BE49-F238E27FC236}">
                <a16:creationId xmlns:a16="http://schemas.microsoft.com/office/drawing/2014/main" id="{980BA62D-7F2C-472D-B81B-7450A5F0845F}"/>
              </a:ext>
            </a:extLst>
          </p:cNvPr>
          <p:cNvPicPr>
            <a:picLocks noChangeAspect="1"/>
          </p:cNvPicPr>
          <p:nvPr/>
        </p:nvPicPr>
        <p:blipFill rotWithShape="1">
          <a:blip r:embed="rId8"/>
          <a:srcRect r="1853"/>
          <a:stretch/>
        </p:blipFill>
        <p:spPr>
          <a:xfrm>
            <a:off x="5501122" y="3610479"/>
            <a:ext cx="3417809" cy="843789"/>
          </a:xfrm>
          <a:prstGeom prst="rect">
            <a:avLst/>
          </a:prstGeom>
        </p:spPr>
      </p:pic>
    </p:spTree>
    <p:extLst>
      <p:ext uri="{BB962C8B-B14F-4D97-AF65-F5344CB8AC3E}">
        <p14:creationId xmlns:p14="http://schemas.microsoft.com/office/powerpoint/2010/main" val="64547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A23690AD-BA0C-4211-AD16-C575E225C70A}"/>
              </a:ext>
            </a:extLst>
          </p:cNvPr>
          <p:cNvSpPr>
            <a:spLocks noGrp="1"/>
          </p:cNvSpPr>
          <p:nvPr>
            <p:ph type="dt" sz="half" idx="10"/>
          </p:nvPr>
        </p:nvSpPr>
        <p:spPr/>
        <p:txBody>
          <a:bodyPr/>
          <a:lstStyle/>
          <a:p>
            <a:r>
              <a:rPr lang="en-US" altLang="zh-TW"/>
              <a:t>2023</a:t>
            </a:r>
            <a:endParaRPr lang="zh-TW" altLang="en-US" dirty="0"/>
          </a:p>
        </p:txBody>
      </p:sp>
      <p:sp>
        <p:nvSpPr>
          <p:cNvPr id="3" name="投影片編號版面配置區 2">
            <a:extLst>
              <a:ext uri="{FF2B5EF4-FFF2-40B4-BE49-F238E27FC236}">
                <a16:creationId xmlns:a16="http://schemas.microsoft.com/office/drawing/2014/main" id="{EAD90955-C6B4-43C7-BE61-6CB2CAFF68F2}"/>
              </a:ext>
            </a:extLst>
          </p:cNvPr>
          <p:cNvSpPr>
            <a:spLocks noGrp="1"/>
          </p:cNvSpPr>
          <p:nvPr>
            <p:ph type="sldNum" sz="quarter" idx="12"/>
          </p:nvPr>
        </p:nvSpPr>
        <p:spPr/>
        <p:txBody>
          <a:bodyPr/>
          <a:lstStyle/>
          <a:p>
            <a:pPr algn="l"/>
            <a:fld id="{8C00C658-7D5C-4B4E-BBF7-4EE267FA3875}" type="slidenum">
              <a:rPr lang="zh-TW" altLang="en-US" smtClean="0"/>
              <a:pPr algn="l"/>
              <a:t>7</a:t>
            </a:fld>
            <a:endParaRPr lang="zh-TW" altLang="en-US" dirty="0"/>
          </a:p>
        </p:txBody>
      </p:sp>
      <p:sp>
        <p:nvSpPr>
          <p:cNvPr id="4" name="標題 3">
            <a:extLst>
              <a:ext uri="{FF2B5EF4-FFF2-40B4-BE49-F238E27FC236}">
                <a16:creationId xmlns:a16="http://schemas.microsoft.com/office/drawing/2014/main" id="{5852E9E5-7522-4643-9C3B-63EB173C8442}"/>
              </a:ext>
            </a:extLst>
          </p:cNvPr>
          <p:cNvSpPr>
            <a:spLocks noGrp="1"/>
          </p:cNvSpPr>
          <p:nvPr>
            <p:ph type="title"/>
          </p:nvPr>
        </p:nvSpPr>
        <p:spPr/>
        <p:txBody>
          <a:bodyPr/>
          <a:lstStyle/>
          <a:p>
            <a:r>
              <a:rPr lang="en-US" altLang="zh-TW" dirty="0"/>
              <a:t>JPA</a:t>
            </a:r>
            <a:r>
              <a:rPr lang="zh-TW" altLang="en-US" dirty="0"/>
              <a:t> </a:t>
            </a:r>
            <a:r>
              <a:rPr lang="en-US" altLang="zh-TW" dirty="0"/>
              <a:t>Added Noise</a:t>
            </a:r>
            <a:endParaRPr lang="zh-TW" altLang="en-US" dirty="0"/>
          </a:p>
        </p:txBody>
      </p:sp>
      <p:pic>
        <p:nvPicPr>
          <p:cNvPr id="5" name="圖片 4">
            <a:extLst>
              <a:ext uri="{FF2B5EF4-FFF2-40B4-BE49-F238E27FC236}">
                <a16:creationId xmlns:a16="http://schemas.microsoft.com/office/drawing/2014/main" id="{54A46CDD-D25F-448B-A9EE-A5D88D4B35D9}"/>
              </a:ext>
            </a:extLst>
          </p:cNvPr>
          <p:cNvPicPr>
            <a:picLocks noChangeAspect="1"/>
          </p:cNvPicPr>
          <p:nvPr/>
        </p:nvPicPr>
        <p:blipFill>
          <a:blip r:embed="rId2"/>
          <a:stretch>
            <a:fillRect/>
          </a:stretch>
        </p:blipFill>
        <p:spPr>
          <a:xfrm>
            <a:off x="826302" y="2036428"/>
            <a:ext cx="2645650" cy="1869902"/>
          </a:xfrm>
          <a:prstGeom prst="rect">
            <a:avLst/>
          </a:prstGeom>
        </p:spPr>
      </p:pic>
      <p:pic>
        <p:nvPicPr>
          <p:cNvPr id="6" name="圖片 5">
            <a:extLst>
              <a:ext uri="{FF2B5EF4-FFF2-40B4-BE49-F238E27FC236}">
                <a16:creationId xmlns:a16="http://schemas.microsoft.com/office/drawing/2014/main" id="{0C2015A5-62BD-46B1-B42C-25222AA613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9" t="2087" r="2786" b="4014"/>
          <a:stretch/>
        </p:blipFill>
        <p:spPr>
          <a:xfrm>
            <a:off x="906404" y="4060344"/>
            <a:ext cx="2645650" cy="1725436"/>
          </a:xfrm>
          <a:prstGeom prst="rect">
            <a:avLst/>
          </a:prstGeom>
        </p:spPr>
      </p:pic>
      <p:pic>
        <p:nvPicPr>
          <p:cNvPr id="8" name="圖片 7">
            <a:extLst>
              <a:ext uri="{FF2B5EF4-FFF2-40B4-BE49-F238E27FC236}">
                <a16:creationId xmlns:a16="http://schemas.microsoft.com/office/drawing/2014/main" id="{A9220137-79DC-474D-B658-EA35338EC6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7863" y="1691332"/>
            <a:ext cx="4608242" cy="1213735"/>
          </a:xfrm>
          <a:prstGeom prst="rect">
            <a:avLst/>
          </a:prstGeom>
        </p:spPr>
      </p:pic>
      <mc:AlternateContent xmlns:mc="http://schemas.openxmlformats.org/markup-compatibility/2006">
        <mc:Choice xmlns:a14="http://schemas.microsoft.com/office/drawing/2010/main" Requires="a14">
          <p:sp>
            <p:nvSpPr>
              <p:cNvPr id="11" name="矩形 10">
                <a:extLst>
                  <a:ext uri="{FF2B5EF4-FFF2-40B4-BE49-F238E27FC236}">
                    <a16:creationId xmlns:a16="http://schemas.microsoft.com/office/drawing/2014/main" id="{A0123578-A209-4D66-9780-AEF2E54E5D82}"/>
                  </a:ext>
                </a:extLst>
              </p:cNvPr>
              <p:cNvSpPr/>
              <p:nvPr/>
            </p:nvSpPr>
            <p:spPr>
              <a:xfrm>
                <a:off x="3410457" y="3666988"/>
                <a:ext cx="6012966" cy="55419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𝑃</m:t>
                          </m:r>
                        </m:e>
                        <m:sub>
                          <m:r>
                            <a:rPr lang="en-US" altLang="zh-TW" sz="1400" i="1">
                              <a:latin typeface="Cambria Math" panose="02040503050406030204" pitchFamily="18" charset="0"/>
                            </a:rPr>
                            <m:t>𝑜𝑢𝑡</m:t>
                          </m:r>
                        </m:sub>
                      </m:sSub>
                      <m:r>
                        <a:rPr lang="en-US" altLang="zh-TW" sz="1400" i="1">
                          <a:latin typeface="Cambria Math" panose="02040503050406030204" pitchFamily="18" charset="0"/>
                        </a:rPr>
                        <m:t>=</m:t>
                      </m:r>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𝐺</m:t>
                          </m:r>
                        </m:e>
                        <m:sub>
                          <m:r>
                            <a:rPr lang="en-US" altLang="zh-TW" sz="1400" i="1">
                              <a:latin typeface="Cambria Math" panose="02040503050406030204" pitchFamily="18" charset="0"/>
                            </a:rPr>
                            <m:t>𝑡𝑜𝑡</m:t>
                          </m:r>
                        </m:sub>
                      </m:sSub>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𝑘</m:t>
                          </m:r>
                        </m:e>
                        <m:sub>
                          <m:r>
                            <a:rPr lang="en-US" altLang="zh-TW" sz="1400" i="1">
                              <a:latin typeface="Cambria Math" panose="02040503050406030204" pitchFamily="18" charset="0"/>
                            </a:rPr>
                            <m:t>𝐵</m:t>
                          </m:r>
                        </m:sub>
                      </m:sSub>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𝑇</m:t>
                          </m:r>
                        </m:e>
                        <m:sub>
                          <m:r>
                            <a:rPr lang="en-US" altLang="zh-TW" sz="1400" i="1">
                              <a:latin typeface="Cambria Math" panose="02040503050406030204" pitchFamily="18" charset="0"/>
                            </a:rPr>
                            <m:t>𝑠𝑦𝑠</m:t>
                          </m:r>
                        </m:sub>
                      </m:sSub>
                      <m:r>
                        <a:rPr lang="en-US" altLang="zh-TW" sz="1400" i="1">
                          <a:latin typeface="Cambria Math" panose="02040503050406030204" pitchFamily="18" charset="0"/>
                        </a:rPr>
                        <m:t>∆</m:t>
                      </m:r>
                      <m:r>
                        <a:rPr lang="en-US" altLang="zh-TW" sz="1400" i="1">
                          <a:latin typeface="Cambria Math" panose="02040503050406030204" pitchFamily="18" charset="0"/>
                        </a:rPr>
                        <m:t>𝑓</m:t>
                      </m:r>
                      <m:r>
                        <a:rPr lang="en-US" altLang="zh-TW" sz="1400" i="1">
                          <a:latin typeface="Cambria Math" panose="02040503050406030204" pitchFamily="18" charset="0"/>
                        </a:rPr>
                        <m:t>=</m:t>
                      </m:r>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𝐺</m:t>
                          </m:r>
                        </m:e>
                        <m:sub>
                          <m:r>
                            <a:rPr lang="en-US" altLang="zh-TW" sz="1400" i="1">
                              <a:latin typeface="Cambria Math" panose="02040503050406030204" pitchFamily="18" charset="0"/>
                            </a:rPr>
                            <m:t>𝑝</m:t>
                          </m:r>
                        </m:sub>
                      </m:sSub>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𝐺</m:t>
                          </m:r>
                        </m:e>
                        <m:sub>
                          <m:r>
                            <a:rPr lang="en-US" altLang="zh-TW" sz="1400" i="1">
                              <a:latin typeface="Cambria Math" panose="02040503050406030204" pitchFamily="18" charset="0"/>
                            </a:rPr>
                            <m:t>𝐻</m:t>
                          </m:r>
                        </m:sub>
                      </m:sSub>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𝐺</m:t>
                          </m:r>
                        </m:e>
                        <m:sub>
                          <m:r>
                            <a:rPr lang="en-US" altLang="zh-TW" sz="1400" i="1">
                              <a:latin typeface="Cambria Math" panose="02040503050406030204" pitchFamily="18" charset="0"/>
                            </a:rPr>
                            <m:t>𝐽</m:t>
                          </m:r>
                        </m:sub>
                      </m:sSub>
                      <m:r>
                        <a:rPr lang="en-US" altLang="zh-TW" sz="1400" i="1">
                          <a:latin typeface="Cambria Math" panose="02040503050406030204" pitchFamily="18" charset="0"/>
                        </a:rPr>
                        <m:t>∆</m:t>
                      </m:r>
                      <m:r>
                        <a:rPr lang="en-US" altLang="zh-TW" sz="1400" i="1">
                          <a:latin typeface="Cambria Math" panose="02040503050406030204" pitchFamily="18" charset="0"/>
                        </a:rPr>
                        <m:t>𝑓</m:t>
                      </m:r>
                      <m:r>
                        <a:rPr lang="en-US" altLang="zh-TW" sz="1400" i="1">
                          <a:latin typeface="Cambria Math" panose="02040503050406030204" pitchFamily="18" charset="0"/>
                        </a:rPr>
                        <m:t>(</m:t>
                      </m:r>
                      <m:sSub>
                        <m:sSubPr>
                          <m:ctrlPr>
                            <a:rPr lang="en-US" altLang="zh-TW" sz="1400" i="1">
                              <a:latin typeface="Cambria Math" panose="02040503050406030204" pitchFamily="18" charset="0"/>
                            </a:rPr>
                          </m:ctrlPr>
                        </m:sSubPr>
                        <m:e>
                          <m:r>
                            <m:rPr>
                              <m:sty m:val="p"/>
                            </m:rPr>
                            <a:rPr lang="en-US" altLang="zh-TW" sz="1400">
                              <a:latin typeface="Cambria Math" panose="02040503050406030204" pitchFamily="18" charset="0"/>
                            </a:rPr>
                            <m:t>T</m:t>
                          </m:r>
                        </m:e>
                        <m:sub>
                          <m:r>
                            <m:rPr>
                              <m:sty m:val="p"/>
                            </m:rPr>
                            <a:rPr lang="en-US" altLang="zh-TW" sz="1400">
                              <a:latin typeface="Cambria Math" panose="02040503050406030204" pitchFamily="18" charset="0"/>
                            </a:rPr>
                            <m:t>in</m:t>
                          </m:r>
                        </m:sub>
                      </m:sSub>
                      <m:r>
                        <a:rPr lang="en-US" altLang="zh-TW" sz="1400">
                          <a:latin typeface="Cambria Math" panose="02040503050406030204" pitchFamily="18" charset="0"/>
                        </a:rPr>
                        <m:t>(</m:t>
                      </m:r>
                      <m:sSub>
                        <m:sSubPr>
                          <m:ctrlPr>
                            <a:rPr lang="en-US" altLang="zh-TW" sz="1400" i="1">
                              <a:latin typeface="Cambria Math" panose="02040503050406030204" pitchFamily="18" charset="0"/>
                            </a:rPr>
                          </m:ctrlPr>
                        </m:sSubPr>
                        <m:e>
                          <m:r>
                            <m:rPr>
                              <m:sty m:val="p"/>
                            </m:rPr>
                            <a:rPr lang="en-US" altLang="zh-TW" sz="1400">
                              <a:latin typeface="Cambria Math" panose="02040503050406030204" pitchFamily="18" charset="0"/>
                            </a:rPr>
                            <m:t>T</m:t>
                          </m:r>
                        </m:e>
                        <m:sub>
                          <m:r>
                            <m:rPr>
                              <m:sty m:val="p"/>
                            </m:rPr>
                            <a:rPr lang="en-US" altLang="zh-TW" sz="1400">
                              <a:latin typeface="Cambria Math" panose="02040503050406030204" pitchFamily="18" charset="0"/>
                            </a:rPr>
                            <m:t>P</m:t>
                          </m:r>
                        </m:sub>
                      </m:sSub>
                      <m:r>
                        <a:rPr lang="en-US" altLang="zh-TW" sz="1400">
                          <a:latin typeface="Cambria Math" panose="02040503050406030204" pitchFamily="18" charset="0"/>
                        </a:rPr>
                        <m:t>)+</m:t>
                      </m:r>
                      <m:sSub>
                        <m:sSubPr>
                          <m:ctrlPr>
                            <a:rPr lang="en-US" altLang="zh-TW" sz="1400" i="1">
                              <a:latin typeface="Cambria Math" panose="02040503050406030204" pitchFamily="18" charset="0"/>
                            </a:rPr>
                          </m:ctrlPr>
                        </m:sSubPr>
                        <m:e>
                          <m:r>
                            <m:rPr>
                              <m:sty m:val="p"/>
                            </m:rPr>
                            <a:rPr lang="en-US" altLang="zh-TW" sz="1400">
                              <a:latin typeface="Cambria Math" panose="02040503050406030204" pitchFamily="18" charset="0"/>
                            </a:rPr>
                            <m:t>T</m:t>
                          </m:r>
                        </m:e>
                        <m:sub>
                          <m:r>
                            <m:rPr>
                              <m:sty m:val="p"/>
                            </m:rPr>
                            <a:rPr lang="en-US" altLang="zh-TW" sz="1400">
                              <a:latin typeface="Cambria Math" panose="02040503050406030204" pitchFamily="18" charset="0"/>
                            </a:rPr>
                            <m:t>add</m:t>
                          </m:r>
                          <m:r>
                            <a:rPr lang="en-US" altLang="zh-TW" sz="1400">
                              <a:latin typeface="Cambria Math" panose="02040503050406030204" pitchFamily="18" charset="0"/>
                            </a:rPr>
                            <m:t>,</m:t>
                          </m:r>
                          <m:r>
                            <m:rPr>
                              <m:sty m:val="p"/>
                            </m:rPr>
                            <a:rPr lang="en-US" altLang="zh-TW" sz="1400">
                              <a:latin typeface="Cambria Math" panose="02040503050406030204" pitchFamily="18" charset="0"/>
                            </a:rPr>
                            <m:t>J</m:t>
                          </m:r>
                        </m:sub>
                      </m:sSub>
                      <m:r>
                        <a:rPr lang="en-US" altLang="zh-TW" sz="1400">
                          <a:latin typeface="Cambria Math" panose="02040503050406030204" pitchFamily="18" charset="0"/>
                        </a:rPr>
                        <m:t>+</m:t>
                      </m:r>
                      <m:f>
                        <m:fPr>
                          <m:ctrlPr>
                            <a:rPr lang="en-US" altLang="zh-TW" sz="1400" i="1">
                              <a:latin typeface="Cambria Math" panose="02040503050406030204" pitchFamily="18" charset="0"/>
                            </a:rPr>
                          </m:ctrlPr>
                        </m:fPr>
                        <m:num>
                          <m:sSub>
                            <m:sSubPr>
                              <m:ctrlPr>
                                <a:rPr lang="en-US" altLang="zh-TW" sz="1400" i="1">
                                  <a:latin typeface="Cambria Math" panose="02040503050406030204" pitchFamily="18" charset="0"/>
                                </a:rPr>
                              </m:ctrlPr>
                            </m:sSubPr>
                            <m:e>
                              <m:r>
                                <m:rPr>
                                  <m:sty m:val="p"/>
                                </m:rPr>
                                <a:rPr lang="en-US" altLang="zh-TW" sz="1400">
                                  <a:latin typeface="Cambria Math" panose="02040503050406030204" pitchFamily="18" charset="0"/>
                                </a:rPr>
                                <m:t>T</m:t>
                              </m:r>
                            </m:e>
                            <m:sub>
                              <m:r>
                                <m:rPr>
                                  <m:sty m:val="p"/>
                                </m:rPr>
                                <a:rPr lang="en-US" altLang="zh-TW" sz="1400">
                                  <a:latin typeface="Cambria Math" panose="02040503050406030204" pitchFamily="18" charset="0"/>
                                </a:rPr>
                                <m:t>add</m:t>
                              </m:r>
                              <m:r>
                                <a:rPr lang="en-US" altLang="zh-TW" sz="1400">
                                  <a:latin typeface="Cambria Math" panose="02040503050406030204" pitchFamily="18" charset="0"/>
                                </a:rPr>
                                <m:t>,</m:t>
                              </m:r>
                              <m:r>
                                <m:rPr>
                                  <m:sty m:val="p"/>
                                </m:rPr>
                                <a:rPr lang="en-US" altLang="zh-TW" sz="1400">
                                  <a:latin typeface="Cambria Math" panose="02040503050406030204" pitchFamily="18" charset="0"/>
                                </a:rPr>
                                <m:t>H</m:t>
                              </m:r>
                            </m:sub>
                          </m:sSub>
                        </m:num>
                        <m:den>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𝐺</m:t>
                              </m:r>
                            </m:e>
                            <m:sub>
                              <m:r>
                                <a:rPr lang="en-US" altLang="zh-TW" sz="1400" i="1">
                                  <a:latin typeface="Cambria Math" panose="02040503050406030204" pitchFamily="18" charset="0"/>
                                </a:rPr>
                                <m:t>𝐽</m:t>
                              </m:r>
                            </m:sub>
                          </m:sSub>
                        </m:den>
                      </m:f>
                      <m:r>
                        <a:rPr lang="en-US" altLang="zh-TW" sz="1400">
                          <a:latin typeface="Cambria Math" panose="02040503050406030204" pitchFamily="18" charset="0"/>
                        </a:rPr>
                        <m:t>+</m:t>
                      </m:r>
                      <m:f>
                        <m:fPr>
                          <m:ctrlPr>
                            <a:rPr lang="en-US" altLang="zh-TW" sz="1400" i="1">
                              <a:latin typeface="Cambria Math" panose="02040503050406030204" pitchFamily="18" charset="0"/>
                            </a:rPr>
                          </m:ctrlPr>
                        </m:fPr>
                        <m:num>
                          <m:sSub>
                            <m:sSubPr>
                              <m:ctrlPr>
                                <a:rPr lang="en-US" altLang="zh-TW" sz="1400" i="1">
                                  <a:latin typeface="Cambria Math" panose="02040503050406030204" pitchFamily="18" charset="0"/>
                                </a:rPr>
                              </m:ctrlPr>
                            </m:sSubPr>
                            <m:e>
                              <m:r>
                                <m:rPr>
                                  <m:sty m:val="p"/>
                                </m:rPr>
                                <a:rPr lang="en-US" altLang="zh-TW" sz="1400">
                                  <a:latin typeface="Cambria Math" panose="02040503050406030204" pitchFamily="18" charset="0"/>
                                </a:rPr>
                                <m:t>T</m:t>
                              </m:r>
                            </m:e>
                            <m:sub>
                              <m:r>
                                <m:rPr>
                                  <m:sty m:val="p"/>
                                </m:rPr>
                                <a:rPr lang="en-US" altLang="zh-TW" sz="1400">
                                  <a:latin typeface="Cambria Math" panose="02040503050406030204" pitchFamily="18" charset="0"/>
                                </a:rPr>
                                <m:t>add</m:t>
                              </m:r>
                              <m:r>
                                <a:rPr lang="en-US" altLang="zh-TW" sz="1400">
                                  <a:latin typeface="Cambria Math" panose="02040503050406030204" pitchFamily="18" charset="0"/>
                                </a:rPr>
                                <m:t>,</m:t>
                              </m:r>
                              <m:r>
                                <a:rPr lang="en-US" altLang="zh-TW" sz="1400" i="1">
                                  <a:latin typeface="Cambria Math" panose="02040503050406030204" pitchFamily="18" charset="0"/>
                                </a:rPr>
                                <m:t>𝑃</m:t>
                              </m:r>
                            </m:sub>
                          </m:sSub>
                        </m:num>
                        <m:den>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𝐺</m:t>
                              </m:r>
                            </m:e>
                            <m:sub>
                              <m:r>
                                <a:rPr lang="en-US" altLang="zh-TW" sz="1400" i="1">
                                  <a:latin typeface="Cambria Math" panose="02040503050406030204" pitchFamily="18" charset="0"/>
                                </a:rPr>
                                <m:t>𝐽</m:t>
                              </m:r>
                            </m:sub>
                          </m:sSub>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𝐺</m:t>
                              </m:r>
                            </m:e>
                            <m:sub>
                              <m:r>
                                <a:rPr lang="en-US" altLang="zh-TW" sz="1400" i="1">
                                  <a:latin typeface="Cambria Math" panose="02040503050406030204" pitchFamily="18" charset="0"/>
                                </a:rPr>
                                <m:t>𝐻</m:t>
                              </m:r>
                            </m:sub>
                          </m:sSub>
                        </m:den>
                      </m:f>
                      <m:r>
                        <a:rPr lang="en-US" altLang="zh-TW" sz="1400" i="1">
                          <a:latin typeface="Cambria Math" panose="02040503050406030204" pitchFamily="18" charset="0"/>
                        </a:rPr>
                        <m:t>)</m:t>
                      </m:r>
                    </m:oMath>
                  </m:oMathPara>
                </a14:m>
                <a:endParaRPr lang="zh-TW" altLang="en-US" sz="1400" dirty="0"/>
              </a:p>
            </p:txBody>
          </p:sp>
        </mc:Choice>
        <mc:Fallback>
          <p:sp>
            <p:nvSpPr>
              <p:cNvPr id="11" name="矩形 10">
                <a:extLst>
                  <a:ext uri="{FF2B5EF4-FFF2-40B4-BE49-F238E27FC236}">
                    <a16:creationId xmlns:a16="http://schemas.microsoft.com/office/drawing/2014/main" id="{A0123578-A209-4D66-9780-AEF2E54E5D82}"/>
                  </a:ext>
                </a:extLst>
              </p:cNvPr>
              <p:cNvSpPr>
                <a:spLocks noRot="1" noChangeAspect="1" noMove="1" noResize="1" noEditPoints="1" noAdjustHandles="1" noChangeArrowheads="1" noChangeShapeType="1" noTextEdit="1"/>
              </p:cNvSpPr>
              <p:nvPr/>
            </p:nvSpPr>
            <p:spPr>
              <a:xfrm>
                <a:off x="3410457" y="3666988"/>
                <a:ext cx="6012966" cy="554191"/>
              </a:xfrm>
              <a:prstGeom prst="rect">
                <a:avLst/>
              </a:prstGeom>
              <a:blipFill>
                <a:blip r:embed="rId5"/>
                <a:stretch>
                  <a:fillRect b="-1111"/>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2" name="矩形 11">
                <a:extLst>
                  <a:ext uri="{FF2B5EF4-FFF2-40B4-BE49-F238E27FC236}">
                    <a16:creationId xmlns:a16="http://schemas.microsoft.com/office/drawing/2014/main" id="{D08A9294-078D-4B71-99BC-4596CEB5AACF}"/>
                  </a:ext>
                </a:extLst>
              </p:cNvPr>
              <p:cNvSpPr/>
              <p:nvPr/>
            </p:nvSpPr>
            <p:spPr>
              <a:xfrm>
                <a:off x="3082831" y="3090991"/>
                <a:ext cx="6012966" cy="53085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𝑃</m:t>
                          </m:r>
                        </m:e>
                        <m:sub>
                          <m:r>
                            <a:rPr lang="en-US" altLang="zh-TW" sz="1400" i="1">
                              <a:latin typeface="Cambria Math" panose="02040503050406030204" pitchFamily="18" charset="0"/>
                            </a:rPr>
                            <m:t>𝑜𝑢𝑡</m:t>
                          </m:r>
                        </m:sub>
                      </m:sSub>
                      <m:r>
                        <a:rPr lang="en-US" altLang="zh-TW" sz="1400" i="1">
                          <a:latin typeface="Cambria Math" panose="02040503050406030204" pitchFamily="18" charset="0"/>
                        </a:rPr>
                        <m:t>=</m:t>
                      </m:r>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𝐺</m:t>
                          </m:r>
                        </m:e>
                        <m:sub>
                          <m:r>
                            <a:rPr lang="en-US" altLang="zh-TW" sz="1400" i="1">
                              <a:latin typeface="Cambria Math" panose="02040503050406030204" pitchFamily="18" charset="0"/>
                            </a:rPr>
                            <m:t>𝑡𝑜𝑡</m:t>
                          </m:r>
                        </m:sub>
                      </m:sSub>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𝑘</m:t>
                          </m:r>
                        </m:e>
                        <m:sub>
                          <m:r>
                            <a:rPr lang="en-US" altLang="zh-TW" sz="1400" i="1">
                              <a:latin typeface="Cambria Math" panose="02040503050406030204" pitchFamily="18" charset="0"/>
                            </a:rPr>
                            <m:t>𝐵</m:t>
                          </m:r>
                        </m:sub>
                      </m:sSub>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𝑇</m:t>
                          </m:r>
                        </m:e>
                        <m:sub>
                          <m:r>
                            <a:rPr lang="en-US" altLang="zh-TW" sz="1400" i="1">
                              <a:latin typeface="Cambria Math" panose="02040503050406030204" pitchFamily="18" charset="0"/>
                            </a:rPr>
                            <m:t>𝑠𝑦𝑠</m:t>
                          </m:r>
                        </m:sub>
                      </m:sSub>
                      <m:r>
                        <a:rPr lang="en-US" altLang="zh-TW" sz="1400" i="1">
                          <a:latin typeface="Cambria Math" panose="02040503050406030204" pitchFamily="18" charset="0"/>
                        </a:rPr>
                        <m:t>∆</m:t>
                      </m:r>
                      <m:r>
                        <a:rPr lang="en-US" altLang="zh-TW" sz="1400" i="1">
                          <a:latin typeface="Cambria Math" panose="02040503050406030204" pitchFamily="18" charset="0"/>
                        </a:rPr>
                        <m:t>𝑓</m:t>
                      </m:r>
                      <m:r>
                        <a:rPr lang="en-US" altLang="zh-TW" sz="1400" i="1">
                          <a:latin typeface="Cambria Math" panose="02040503050406030204" pitchFamily="18" charset="0"/>
                        </a:rPr>
                        <m:t>=</m:t>
                      </m:r>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𝐺</m:t>
                          </m:r>
                        </m:e>
                        <m:sub>
                          <m:r>
                            <a:rPr lang="en-US" altLang="zh-TW" sz="1400" i="1">
                              <a:latin typeface="Cambria Math" panose="02040503050406030204" pitchFamily="18" charset="0"/>
                            </a:rPr>
                            <m:t>𝑝</m:t>
                          </m:r>
                        </m:sub>
                      </m:sSub>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𝐺</m:t>
                          </m:r>
                        </m:e>
                        <m:sub>
                          <m:r>
                            <a:rPr lang="en-US" altLang="zh-TW" sz="1400" i="1">
                              <a:latin typeface="Cambria Math" panose="02040503050406030204" pitchFamily="18" charset="0"/>
                            </a:rPr>
                            <m:t>𝐻</m:t>
                          </m:r>
                        </m:sub>
                      </m:sSub>
                      <m:r>
                        <a:rPr lang="en-US" altLang="zh-TW" sz="1400" i="1">
                          <a:latin typeface="Cambria Math" panose="02040503050406030204" pitchFamily="18" charset="0"/>
                        </a:rPr>
                        <m:t>∆</m:t>
                      </m:r>
                      <m:r>
                        <a:rPr lang="en-US" altLang="zh-TW" sz="1400" i="1">
                          <a:latin typeface="Cambria Math" panose="02040503050406030204" pitchFamily="18" charset="0"/>
                        </a:rPr>
                        <m:t>𝑓</m:t>
                      </m:r>
                      <m:r>
                        <a:rPr lang="en-US" altLang="zh-TW" sz="1400" i="1">
                          <a:latin typeface="Cambria Math" panose="02040503050406030204" pitchFamily="18" charset="0"/>
                        </a:rPr>
                        <m:t>(</m:t>
                      </m:r>
                      <m:sSub>
                        <m:sSubPr>
                          <m:ctrlPr>
                            <a:rPr lang="en-US" altLang="zh-TW" sz="1400" i="1">
                              <a:latin typeface="Cambria Math" panose="02040503050406030204" pitchFamily="18" charset="0"/>
                            </a:rPr>
                          </m:ctrlPr>
                        </m:sSubPr>
                        <m:e>
                          <m:r>
                            <m:rPr>
                              <m:sty m:val="p"/>
                            </m:rPr>
                            <a:rPr lang="en-US" altLang="zh-TW" sz="1400">
                              <a:latin typeface="Cambria Math" panose="02040503050406030204" pitchFamily="18" charset="0"/>
                            </a:rPr>
                            <m:t>T</m:t>
                          </m:r>
                        </m:e>
                        <m:sub>
                          <m:r>
                            <m:rPr>
                              <m:sty m:val="p"/>
                            </m:rPr>
                            <a:rPr lang="en-US" altLang="zh-TW" sz="1400">
                              <a:latin typeface="Cambria Math" panose="02040503050406030204" pitchFamily="18" charset="0"/>
                            </a:rPr>
                            <m:t>in</m:t>
                          </m:r>
                        </m:sub>
                      </m:sSub>
                      <m:r>
                        <a:rPr lang="en-US" altLang="zh-TW" sz="1400">
                          <a:latin typeface="Cambria Math" panose="02040503050406030204" pitchFamily="18" charset="0"/>
                        </a:rPr>
                        <m:t>(</m:t>
                      </m:r>
                      <m:sSub>
                        <m:sSubPr>
                          <m:ctrlPr>
                            <a:rPr lang="en-US" altLang="zh-TW" sz="1400" i="1">
                              <a:latin typeface="Cambria Math" panose="02040503050406030204" pitchFamily="18" charset="0"/>
                            </a:rPr>
                          </m:ctrlPr>
                        </m:sSubPr>
                        <m:e>
                          <m:r>
                            <m:rPr>
                              <m:sty m:val="p"/>
                            </m:rPr>
                            <a:rPr lang="en-US" altLang="zh-TW" sz="1400">
                              <a:latin typeface="Cambria Math" panose="02040503050406030204" pitchFamily="18" charset="0"/>
                            </a:rPr>
                            <m:t>T</m:t>
                          </m:r>
                        </m:e>
                        <m:sub>
                          <m:r>
                            <m:rPr>
                              <m:sty m:val="p"/>
                            </m:rPr>
                            <a:rPr lang="en-US" altLang="zh-TW" sz="1400">
                              <a:latin typeface="Cambria Math" panose="02040503050406030204" pitchFamily="18" charset="0"/>
                            </a:rPr>
                            <m:t>P</m:t>
                          </m:r>
                        </m:sub>
                      </m:sSub>
                      <m:r>
                        <a:rPr lang="en-US" altLang="zh-TW" sz="1400">
                          <a:latin typeface="Cambria Math" panose="02040503050406030204" pitchFamily="18" charset="0"/>
                        </a:rPr>
                        <m:t>)</m:t>
                      </m:r>
                      <m:r>
                        <a:rPr lang="en-US" altLang="zh-TW" sz="1400">
                          <a:latin typeface="Cambria Math" panose="02040503050406030204" pitchFamily="18" charset="0"/>
                        </a:rPr>
                        <m:t>+</m:t>
                      </m:r>
                      <m:sSub>
                        <m:sSubPr>
                          <m:ctrlPr>
                            <a:rPr lang="en-US" altLang="zh-TW" sz="1400" i="1">
                              <a:latin typeface="Cambria Math" panose="02040503050406030204" pitchFamily="18" charset="0"/>
                            </a:rPr>
                          </m:ctrlPr>
                        </m:sSubPr>
                        <m:e>
                          <m:r>
                            <m:rPr>
                              <m:sty m:val="p"/>
                            </m:rPr>
                            <a:rPr lang="en-US" altLang="zh-TW" sz="1400">
                              <a:latin typeface="Cambria Math" panose="02040503050406030204" pitchFamily="18" charset="0"/>
                            </a:rPr>
                            <m:t>T</m:t>
                          </m:r>
                        </m:e>
                        <m:sub>
                          <m:r>
                            <m:rPr>
                              <m:sty m:val="p"/>
                            </m:rPr>
                            <a:rPr lang="en-US" altLang="zh-TW" sz="1400">
                              <a:latin typeface="Cambria Math" panose="02040503050406030204" pitchFamily="18" charset="0"/>
                            </a:rPr>
                            <m:t>add</m:t>
                          </m:r>
                          <m:r>
                            <a:rPr lang="en-US" altLang="zh-TW" sz="1400">
                              <a:latin typeface="Cambria Math" panose="02040503050406030204" pitchFamily="18" charset="0"/>
                            </a:rPr>
                            <m:t>,</m:t>
                          </m:r>
                          <m:r>
                            <m:rPr>
                              <m:sty m:val="p"/>
                            </m:rPr>
                            <a:rPr lang="en-US" altLang="zh-TW" sz="1400">
                              <a:latin typeface="Cambria Math" panose="02040503050406030204" pitchFamily="18" charset="0"/>
                            </a:rPr>
                            <m:t>H</m:t>
                          </m:r>
                        </m:sub>
                      </m:sSub>
                      <m:r>
                        <a:rPr lang="en-US" altLang="zh-TW" sz="1400">
                          <a:latin typeface="Cambria Math" panose="02040503050406030204" pitchFamily="18" charset="0"/>
                        </a:rPr>
                        <m:t>+</m:t>
                      </m:r>
                      <m:f>
                        <m:fPr>
                          <m:ctrlPr>
                            <a:rPr lang="en-US" altLang="zh-TW" sz="1400" i="1">
                              <a:latin typeface="Cambria Math" panose="02040503050406030204" pitchFamily="18" charset="0"/>
                            </a:rPr>
                          </m:ctrlPr>
                        </m:fPr>
                        <m:num>
                          <m:sSub>
                            <m:sSubPr>
                              <m:ctrlPr>
                                <a:rPr lang="en-US" altLang="zh-TW" sz="1400" i="1">
                                  <a:latin typeface="Cambria Math" panose="02040503050406030204" pitchFamily="18" charset="0"/>
                                </a:rPr>
                              </m:ctrlPr>
                            </m:sSubPr>
                            <m:e>
                              <m:r>
                                <m:rPr>
                                  <m:sty m:val="p"/>
                                </m:rPr>
                                <a:rPr lang="en-US" altLang="zh-TW" sz="1400">
                                  <a:latin typeface="Cambria Math" panose="02040503050406030204" pitchFamily="18" charset="0"/>
                                </a:rPr>
                                <m:t>T</m:t>
                              </m:r>
                            </m:e>
                            <m:sub>
                              <m:r>
                                <m:rPr>
                                  <m:sty m:val="p"/>
                                </m:rPr>
                                <a:rPr lang="en-US" altLang="zh-TW" sz="1400">
                                  <a:latin typeface="Cambria Math" panose="02040503050406030204" pitchFamily="18" charset="0"/>
                                </a:rPr>
                                <m:t>add</m:t>
                              </m:r>
                              <m:r>
                                <a:rPr lang="en-US" altLang="zh-TW" sz="1400">
                                  <a:latin typeface="Cambria Math" panose="02040503050406030204" pitchFamily="18" charset="0"/>
                                </a:rPr>
                                <m:t>,</m:t>
                              </m:r>
                              <m:r>
                                <a:rPr lang="en-US" altLang="zh-TW" sz="1400" i="1">
                                  <a:latin typeface="Cambria Math" panose="02040503050406030204" pitchFamily="18" charset="0"/>
                                </a:rPr>
                                <m:t>𝑃</m:t>
                              </m:r>
                            </m:sub>
                          </m:sSub>
                        </m:num>
                        <m:den>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𝐺</m:t>
                              </m:r>
                            </m:e>
                            <m:sub>
                              <m:r>
                                <a:rPr lang="en-US" altLang="zh-TW" sz="1400" i="1">
                                  <a:latin typeface="Cambria Math" panose="02040503050406030204" pitchFamily="18" charset="0"/>
                                </a:rPr>
                                <m:t>𝐻</m:t>
                              </m:r>
                            </m:sub>
                          </m:sSub>
                        </m:den>
                      </m:f>
                      <m:r>
                        <a:rPr lang="en-US" altLang="zh-TW" sz="1400" i="1">
                          <a:latin typeface="Cambria Math" panose="02040503050406030204" pitchFamily="18" charset="0"/>
                        </a:rPr>
                        <m:t>)</m:t>
                      </m:r>
                    </m:oMath>
                  </m:oMathPara>
                </a14:m>
                <a:endParaRPr lang="zh-TW" altLang="en-US" sz="1400" dirty="0"/>
              </a:p>
            </p:txBody>
          </p:sp>
        </mc:Choice>
        <mc:Fallback>
          <p:sp>
            <p:nvSpPr>
              <p:cNvPr id="12" name="矩形 11">
                <a:extLst>
                  <a:ext uri="{FF2B5EF4-FFF2-40B4-BE49-F238E27FC236}">
                    <a16:creationId xmlns:a16="http://schemas.microsoft.com/office/drawing/2014/main" id="{D08A9294-078D-4B71-99BC-4596CEB5AACF}"/>
                  </a:ext>
                </a:extLst>
              </p:cNvPr>
              <p:cNvSpPr>
                <a:spLocks noRot="1" noChangeAspect="1" noMove="1" noResize="1" noEditPoints="1" noAdjustHandles="1" noChangeArrowheads="1" noChangeShapeType="1" noTextEdit="1"/>
              </p:cNvSpPr>
              <p:nvPr/>
            </p:nvSpPr>
            <p:spPr>
              <a:xfrm>
                <a:off x="3082831" y="3090991"/>
                <a:ext cx="6012966" cy="530851"/>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mc:Choice xmlns:a14="http://schemas.microsoft.com/office/drawing/2010/main" Requires="a14">
          <p:sp>
            <p:nvSpPr>
              <p:cNvPr id="13" name="矩形 12">
                <a:extLst>
                  <a:ext uri="{FF2B5EF4-FFF2-40B4-BE49-F238E27FC236}">
                    <a16:creationId xmlns:a16="http://schemas.microsoft.com/office/drawing/2014/main" id="{6D797436-7486-457D-8DDF-72A65B1BCB1E}"/>
                  </a:ext>
                </a:extLst>
              </p:cNvPr>
              <p:cNvSpPr/>
              <p:nvPr/>
            </p:nvSpPr>
            <p:spPr>
              <a:xfrm>
                <a:off x="4137181" y="4345807"/>
                <a:ext cx="3755665" cy="1577035"/>
              </a:xfrm>
              <a:prstGeom prst="rect">
                <a:avLst/>
              </a:prstGeom>
            </p:spPr>
            <p:txBody>
              <a:bodyPr wrap="square">
                <a:spAutoFit/>
              </a:bodyPr>
              <a:lstStyle/>
              <a:p>
                <a:pPr>
                  <a:spcBef>
                    <a:spcPts val="450"/>
                  </a:spcBef>
                  <a:spcAft>
                    <a:spcPts val="450"/>
                  </a:spcAft>
                </a:pPr>
                <a14:m>
                  <m:oMathPara xmlns:m="http://schemas.openxmlformats.org/officeDocument/2006/math">
                    <m:oMathParaPr>
                      <m:jc m:val="left"/>
                    </m:oMathParaPr>
                    <m:oMath xmlns:m="http://schemas.openxmlformats.org/officeDocument/2006/math">
                      <m:sSub>
                        <m:sSubPr>
                          <m:ctrlPr>
                            <a:rPr lang="en-US" altLang="zh-TW" sz="1200" i="1">
                              <a:latin typeface="Cambria Math" panose="02040503050406030204" pitchFamily="18" charset="0"/>
                            </a:rPr>
                          </m:ctrlPr>
                        </m:sSubPr>
                        <m:e>
                          <m:r>
                            <a:rPr lang="en-US" altLang="zh-TW" sz="1200" i="1">
                              <a:latin typeface="Cambria Math" panose="02040503050406030204" pitchFamily="18" charset="0"/>
                            </a:rPr>
                            <m:t>𝐺</m:t>
                          </m:r>
                        </m:e>
                        <m:sub>
                          <m:r>
                            <m:rPr>
                              <m:sty m:val="p"/>
                            </m:rPr>
                            <a:rPr lang="en-US" altLang="zh-TW" sz="1200">
                              <a:latin typeface="Cambria Math" panose="02040503050406030204" pitchFamily="18" charset="0"/>
                              <a:ea typeface="Cambria Math" panose="02040503050406030204" pitchFamily="18" charset="0"/>
                            </a:rPr>
                            <m:t>JPA</m:t>
                          </m:r>
                        </m:sub>
                      </m:sSub>
                      <m:r>
                        <a:rPr lang="en-US" altLang="zh-TW" sz="1200" i="1">
                          <a:latin typeface="Cambria Math" panose="02040503050406030204" pitchFamily="18" charset="0"/>
                          <a:ea typeface="Cambria Math" panose="02040503050406030204" pitchFamily="18" charset="0"/>
                        </a:rPr>
                        <m:t> </m:t>
                      </m:r>
                      <m:r>
                        <a:rPr lang="en-US" altLang="zh-TW" sz="1200" i="1">
                          <a:latin typeface="Cambria Math" panose="02040503050406030204" pitchFamily="18" charset="0"/>
                        </a:rPr>
                        <m:t>~ 65.2=18.1 </m:t>
                      </m:r>
                      <m:r>
                        <m:rPr>
                          <m:sty m:val="p"/>
                        </m:rPr>
                        <a:rPr lang="en-US" altLang="zh-TW" sz="1200">
                          <a:latin typeface="Cambria Math" panose="02040503050406030204" pitchFamily="18" charset="0"/>
                        </a:rPr>
                        <m:t>dB</m:t>
                      </m:r>
                    </m:oMath>
                  </m:oMathPara>
                </a14:m>
                <a:endParaRPr lang="en-US" altLang="zh-TW" sz="1200" i="1" dirty="0">
                  <a:latin typeface="Cambria Math" panose="02040503050406030204" pitchFamily="18" charset="0"/>
                </a:endParaRPr>
              </a:p>
              <a:p>
                <a:pPr>
                  <a:spcBef>
                    <a:spcPts val="450"/>
                  </a:spcBef>
                  <a:spcAft>
                    <a:spcPts val="450"/>
                  </a:spcAft>
                </a:pPr>
                <a:r>
                  <a:rPr lang="en-US" altLang="zh-TW" sz="1200" dirty="0"/>
                  <a:t>SNR improvement </a:t>
                </a:r>
                <a14:m>
                  <m:oMath xmlns:m="http://schemas.openxmlformats.org/officeDocument/2006/math">
                    <m:r>
                      <a:rPr lang="zh-TW" altLang="en-US" sz="1200" i="1">
                        <a:latin typeface="Cambria Math" panose="02040503050406030204" pitchFamily="18" charset="0"/>
                        <a:ea typeface="Cambria Math" panose="02040503050406030204" pitchFamily="18" charset="0"/>
                      </a:rPr>
                      <m:t>𝛽</m:t>
                    </m:r>
                    <m:r>
                      <a:rPr lang="en-US" altLang="zh-TW" sz="1200" i="1">
                        <a:latin typeface="Cambria Math" panose="02040503050406030204" pitchFamily="18" charset="0"/>
                      </a:rPr>
                      <m:t> ~ 13.5</m:t>
                    </m:r>
                  </m:oMath>
                </a14:m>
                <a:endParaRPr lang="en-US" altLang="zh-TW" sz="1200" dirty="0"/>
              </a:p>
              <a:p>
                <a:pPr>
                  <a:spcBef>
                    <a:spcPts val="450"/>
                  </a:spcBef>
                  <a:spcAft>
                    <a:spcPts val="450"/>
                  </a:spcAft>
                </a:pPr>
                <a:r>
                  <a:rPr lang="en-US" altLang="zh-TW" sz="1200" dirty="0"/>
                  <a:t>reduce detection time by a factor of </a:t>
                </a:r>
                <a14:m>
                  <m:oMath xmlns:m="http://schemas.openxmlformats.org/officeDocument/2006/math">
                    <m:sSup>
                      <m:sSupPr>
                        <m:ctrlPr>
                          <a:rPr lang="en-US" altLang="zh-TW" sz="1200" i="1">
                            <a:latin typeface="Cambria Math" panose="02040503050406030204" pitchFamily="18" charset="0"/>
                            <a:ea typeface="Cambria Math" panose="02040503050406030204" pitchFamily="18" charset="0"/>
                          </a:rPr>
                        </m:ctrlPr>
                      </m:sSupPr>
                      <m:e>
                        <m:r>
                          <a:rPr lang="zh-TW" altLang="en-US" sz="1200" i="1">
                            <a:latin typeface="Cambria Math" panose="02040503050406030204" pitchFamily="18" charset="0"/>
                            <a:ea typeface="Cambria Math" panose="02040503050406030204" pitchFamily="18" charset="0"/>
                          </a:rPr>
                          <m:t>𝛽</m:t>
                        </m:r>
                      </m:e>
                      <m:sup>
                        <m:r>
                          <a:rPr lang="en-US" altLang="zh-TW" sz="1200" i="1">
                            <a:latin typeface="Cambria Math" panose="02040503050406030204" pitchFamily="18" charset="0"/>
                            <a:ea typeface="Cambria Math" panose="02040503050406030204" pitchFamily="18" charset="0"/>
                          </a:rPr>
                          <m:t>2</m:t>
                        </m:r>
                      </m:sup>
                    </m:sSup>
                    <m:r>
                      <a:rPr lang="en-US" altLang="zh-TW" sz="1200" i="1">
                        <a:latin typeface="Cambria Math" panose="02040503050406030204" pitchFamily="18" charset="0"/>
                      </a:rPr>
                      <m:t> ~ 182</m:t>
                    </m:r>
                  </m:oMath>
                </a14:m>
                <a:endParaRPr lang="en-US" altLang="zh-TW" sz="1200" dirty="0"/>
              </a:p>
              <a:p>
                <a:pPr>
                  <a:spcBef>
                    <a:spcPts val="450"/>
                  </a:spcBef>
                  <a:spcAft>
                    <a:spcPts val="450"/>
                  </a:spcAft>
                </a:pPr>
                <a14:m>
                  <m:oMath xmlns:m="http://schemas.openxmlformats.org/officeDocument/2006/math">
                    <m:sSub>
                      <m:sSubPr>
                        <m:ctrlPr>
                          <a:rPr lang="en-US" altLang="zh-TW" sz="1200" i="1">
                            <a:latin typeface="Cambria Math" panose="02040503050406030204" pitchFamily="18" charset="0"/>
                          </a:rPr>
                        </m:ctrlPr>
                      </m:sSubPr>
                      <m:e>
                        <m:r>
                          <a:rPr lang="en-US" altLang="zh-TW" sz="1200" i="1">
                            <a:latin typeface="Cambria Math" panose="02040503050406030204" pitchFamily="18" charset="0"/>
                            <a:ea typeface="Cambria Math" panose="02040503050406030204" pitchFamily="18" charset="0"/>
                          </a:rPr>
                          <m:t>𝑇</m:t>
                        </m:r>
                      </m:e>
                      <m:sub>
                        <m:r>
                          <m:rPr>
                            <m:sty m:val="p"/>
                          </m:rPr>
                          <a:rPr lang="en-US" altLang="zh-TW" sz="1200">
                            <a:latin typeface="Cambria Math" panose="02040503050406030204" pitchFamily="18" charset="0"/>
                            <a:ea typeface="Cambria Math" panose="02040503050406030204" pitchFamily="18" charset="0"/>
                          </a:rPr>
                          <m:t>sys</m:t>
                        </m:r>
                        <m:r>
                          <a:rPr lang="en-US" altLang="zh-TW" sz="1200">
                            <a:latin typeface="Cambria Math" panose="02040503050406030204" pitchFamily="18" charset="0"/>
                            <a:ea typeface="Cambria Math" panose="02040503050406030204" pitchFamily="18" charset="0"/>
                          </a:rPr>
                          <m:t>,</m:t>
                        </m:r>
                        <m:r>
                          <m:rPr>
                            <m:sty m:val="p"/>
                          </m:rPr>
                          <a:rPr lang="en-US" altLang="zh-TW" sz="1200">
                            <a:latin typeface="Cambria Math" panose="02040503050406030204" pitchFamily="18" charset="0"/>
                            <a:ea typeface="Cambria Math" panose="02040503050406030204" pitchFamily="18" charset="0"/>
                          </a:rPr>
                          <m:t>on</m:t>
                        </m:r>
                        <m:r>
                          <a:rPr lang="en-US" altLang="zh-TW" sz="1200" i="1">
                            <a:latin typeface="Cambria Math" panose="02040503050406030204" pitchFamily="18" charset="0"/>
                            <a:ea typeface="Cambria Math" panose="02040503050406030204" pitchFamily="18" charset="0"/>
                          </a:rPr>
                          <m:t> </m:t>
                        </m:r>
                      </m:sub>
                    </m:sSub>
                    <m:r>
                      <a:rPr lang="en-US" altLang="zh-TW" sz="1200" i="1">
                        <a:latin typeface="Cambria Math" panose="02040503050406030204" pitchFamily="18" charset="0"/>
                        <a:ea typeface="Cambria Math" panose="02040503050406030204" pitchFamily="18" charset="0"/>
                      </a:rPr>
                      <m:t>=</m:t>
                    </m:r>
                    <m:f>
                      <m:fPr>
                        <m:type m:val="lin"/>
                        <m:ctrlPr>
                          <a:rPr lang="en-US" altLang="zh-TW" sz="1200" i="1">
                            <a:latin typeface="Cambria Math" panose="02040503050406030204" pitchFamily="18" charset="0"/>
                            <a:ea typeface="Cambria Math" panose="02040503050406030204" pitchFamily="18" charset="0"/>
                          </a:rPr>
                        </m:ctrlPr>
                      </m:fPr>
                      <m:num>
                        <m:sSub>
                          <m:sSubPr>
                            <m:ctrlPr>
                              <a:rPr lang="en-US" altLang="zh-TW" sz="1200" i="1">
                                <a:latin typeface="Cambria Math" panose="02040503050406030204" pitchFamily="18" charset="0"/>
                              </a:rPr>
                            </m:ctrlPr>
                          </m:sSubPr>
                          <m:e>
                            <m:r>
                              <a:rPr lang="en-US" altLang="zh-TW" sz="1200" i="1">
                                <a:latin typeface="Cambria Math" panose="02040503050406030204" pitchFamily="18" charset="0"/>
                                <a:ea typeface="Cambria Math" panose="02040503050406030204" pitchFamily="18" charset="0"/>
                              </a:rPr>
                              <m:t>𝑇</m:t>
                            </m:r>
                          </m:e>
                          <m:sub>
                            <m:r>
                              <m:rPr>
                                <m:sty m:val="p"/>
                              </m:rPr>
                              <a:rPr lang="en-US" altLang="zh-TW" sz="1200">
                                <a:latin typeface="Cambria Math" panose="02040503050406030204" pitchFamily="18" charset="0"/>
                                <a:ea typeface="Cambria Math" panose="02040503050406030204" pitchFamily="18" charset="0"/>
                              </a:rPr>
                              <m:t>sys</m:t>
                            </m:r>
                            <m:r>
                              <a:rPr lang="en-US" altLang="zh-TW" sz="1200">
                                <a:latin typeface="Cambria Math" panose="02040503050406030204" pitchFamily="18" charset="0"/>
                                <a:ea typeface="Cambria Math" panose="02040503050406030204" pitchFamily="18" charset="0"/>
                              </a:rPr>
                              <m:t>,</m:t>
                            </m:r>
                            <m:r>
                              <m:rPr>
                                <m:sty m:val="p"/>
                              </m:rPr>
                              <a:rPr lang="en-US" altLang="zh-TW" sz="1200">
                                <a:latin typeface="Cambria Math" panose="02040503050406030204" pitchFamily="18" charset="0"/>
                                <a:ea typeface="Cambria Math" panose="02040503050406030204" pitchFamily="18" charset="0"/>
                              </a:rPr>
                              <m:t>off</m:t>
                            </m:r>
                            <m:r>
                              <a:rPr lang="en-US" altLang="zh-TW" sz="1200" i="1">
                                <a:latin typeface="Cambria Math" panose="02040503050406030204" pitchFamily="18" charset="0"/>
                                <a:ea typeface="Cambria Math" panose="02040503050406030204" pitchFamily="18" charset="0"/>
                              </a:rPr>
                              <m:t> </m:t>
                            </m:r>
                          </m:sub>
                        </m:sSub>
                      </m:num>
                      <m:den>
                        <m:r>
                          <a:rPr lang="zh-TW" altLang="en-US" sz="1200" i="1">
                            <a:latin typeface="Cambria Math" panose="02040503050406030204" pitchFamily="18" charset="0"/>
                            <a:ea typeface="Cambria Math" panose="02040503050406030204" pitchFamily="18" charset="0"/>
                          </a:rPr>
                          <m:t>𝛽</m:t>
                        </m:r>
                      </m:den>
                    </m:f>
                    <m:r>
                      <a:rPr lang="en-US" altLang="zh-TW" sz="1200" i="1">
                        <a:latin typeface="Cambria Math" panose="02040503050406030204" pitchFamily="18" charset="0"/>
                        <a:ea typeface="Cambria Math" panose="02040503050406030204" pitchFamily="18" charset="0"/>
                      </a:rPr>
                      <m:t> ~ 0.41 </m:t>
                    </m:r>
                    <m:r>
                      <m:rPr>
                        <m:sty m:val="p"/>
                      </m:rPr>
                      <a:rPr lang="en-US" altLang="zh-TW" sz="1200">
                        <a:latin typeface="Cambria Math" panose="02040503050406030204" pitchFamily="18" charset="0"/>
                        <a:ea typeface="Cambria Math" panose="02040503050406030204" pitchFamily="18" charset="0"/>
                      </a:rPr>
                      <m:t>K</m:t>
                    </m:r>
                  </m:oMath>
                </a14:m>
                <a:r>
                  <a:rPr lang="en-US" altLang="zh-TW" sz="1200" dirty="0"/>
                  <a:t> (</a:t>
                </a:r>
                <a14:m>
                  <m:oMath xmlns:m="http://schemas.openxmlformats.org/officeDocument/2006/math">
                    <m:sSub>
                      <m:sSubPr>
                        <m:ctrlPr>
                          <a:rPr lang="en-US" altLang="zh-TW" sz="1200" i="1">
                            <a:latin typeface="Cambria Math" panose="02040503050406030204" pitchFamily="18" charset="0"/>
                          </a:rPr>
                        </m:ctrlPr>
                      </m:sSubPr>
                      <m:e>
                        <m:r>
                          <a:rPr lang="en-US" altLang="zh-TW" sz="1200" i="1">
                            <a:latin typeface="Cambria Math" panose="02040503050406030204" pitchFamily="18" charset="0"/>
                            <a:ea typeface="Cambria Math" panose="02040503050406030204" pitchFamily="18" charset="0"/>
                          </a:rPr>
                          <m:t>𝑇</m:t>
                        </m:r>
                      </m:e>
                      <m:sub>
                        <m:r>
                          <m:rPr>
                            <m:sty m:val="p"/>
                          </m:rPr>
                          <a:rPr lang="en-US" altLang="zh-TW" sz="1200">
                            <a:latin typeface="Cambria Math" panose="02040503050406030204" pitchFamily="18" charset="0"/>
                            <a:ea typeface="Cambria Math" panose="02040503050406030204" pitchFamily="18" charset="0"/>
                          </a:rPr>
                          <m:t>sys</m:t>
                        </m:r>
                        <m:r>
                          <a:rPr lang="en-US" altLang="zh-TW" sz="1200">
                            <a:latin typeface="Cambria Math" panose="02040503050406030204" pitchFamily="18" charset="0"/>
                            <a:ea typeface="Cambria Math" panose="02040503050406030204" pitchFamily="18" charset="0"/>
                          </a:rPr>
                          <m:t>,</m:t>
                        </m:r>
                        <m:r>
                          <m:rPr>
                            <m:sty m:val="p"/>
                          </m:rPr>
                          <a:rPr lang="en-US" altLang="zh-TW" sz="1200">
                            <a:latin typeface="Cambria Math" panose="02040503050406030204" pitchFamily="18" charset="0"/>
                            <a:ea typeface="Cambria Math" panose="02040503050406030204" pitchFamily="18" charset="0"/>
                          </a:rPr>
                          <m:t>off</m:t>
                        </m:r>
                      </m:sub>
                    </m:sSub>
                    <m:r>
                      <a:rPr lang="en-US" altLang="zh-TW" sz="1200" i="1">
                        <a:latin typeface="Cambria Math" panose="02040503050406030204" pitchFamily="18" charset="0"/>
                        <a:ea typeface="Cambria Math" panose="02040503050406030204" pitchFamily="18" charset="0"/>
                      </a:rPr>
                      <m:t> ~ 5.6 </m:t>
                    </m:r>
                    <m:r>
                      <m:rPr>
                        <m:sty m:val="p"/>
                      </m:rPr>
                      <a:rPr lang="en-US" altLang="zh-TW" sz="1200">
                        <a:latin typeface="Cambria Math" panose="02040503050406030204" pitchFamily="18" charset="0"/>
                        <a:ea typeface="Cambria Math" panose="02040503050406030204" pitchFamily="18" charset="0"/>
                      </a:rPr>
                      <m:t>K</m:t>
                    </m:r>
                  </m:oMath>
                </a14:m>
                <a:r>
                  <a:rPr lang="en-US" altLang="zh-TW" sz="1200" dirty="0"/>
                  <a:t>)</a:t>
                </a:r>
              </a:p>
              <a:p>
                <a:pPr>
                  <a:spcBef>
                    <a:spcPts val="450"/>
                  </a:spcBef>
                  <a:spcAft>
                    <a:spcPts val="450"/>
                  </a:spcAft>
                </a:pPr>
                <a14:m>
                  <m:oMathPara xmlns:m="http://schemas.openxmlformats.org/officeDocument/2006/math">
                    <m:oMathParaPr>
                      <m:jc m:val="left"/>
                    </m:oMathParaPr>
                    <m:oMath xmlns:m="http://schemas.openxmlformats.org/officeDocument/2006/math">
                      <m:sSub>
                        <m:sSubPr>
                          <m:ctrlPr>
                            <a:rPr lang="en-US" altLang="zh-TW" sz="1200" i="1">
                              <a:latin typeface="Cambria Math" panose="02040503050406030204" pitchFamily="18" charset="0"/>
                            </a:rPr>
                          </m:ctrlPr>
                        </m:sSubPr>
                        <m:e>
                          <m:r>
                            <a:rPr lang="en-US" altLang="zh-TW" sz="1200" i="1">
                              <a:latin typeface="Cambria Math" panose="02040503050406030204" pitchFamily="18" charset="0"/>
                              <a:ea typeface="Cambria Math" panose="02040503050406030204" pitchFamily="18" charset="0"/>
                            </a:rPr>
                            <m:t>𝑇</m:t>
                          </m:r>
                        </m:e>
                        <m:sub>
                          <m:r>
                            <m:rPr>
                              <m:sty m:val="p"/>
                            </m:rPr>
                            <a:rPr lang="en-US" altLang="zh-TW" sz="1200">
                              <a:latin typeface="Cambria Math" panose="02040503050406030204" pitchFamily="18" charset="0"/>
                              <a:ea typeface="Cambria Math" panose="02040503050406030204" pitchFamily="18" charset="0"/>
                            </a:rPr>
                            <m:t>JPAa</m:t>
                          </m:r>
                          <m:r>
                            <a:rPr lang="en-US" altLang="zh-TW" sz="1200" i="1">
                              <a:latin typeface="Cambria Math" panose="02040503050406030204" pitchFamily="18" charset="0"/>
                              <a:ea typeface="Cambria Math" panose="02040503050406030204" pitchFamily="18" charset="0"/>
                            </a:rPr>
                            <m:t> </m:t>
                          </m:r>
                        </m:sub>
                      </m:sSub>
                      <m:r>
                        <a:rPr lang="en-US" altLang="zh-TW" sz="1200" i="1">
                          <a:latin typeface="Cambria Math" panose="02040503050406030204" pitchFamily="18" charset="0"/>
                          <a:ea typeface="Cambria Math" panose="02040503050406030204" pitchFamily="18" charset="0"/>
                        </a:rPr>
                        <m:t>=</m:t>
                      </m:r>
                      <m:sSub>
                        <m:sSubPr>
                          <m:ctrlPr>
                            <a:rPr lang="en-US" altLang="zh-TW" sz="1200" i="1">
                              <a:latin typeface="Cambria Math" panose="02040503050406030204" pitchFamily="18" charset="0"/>
                            </a:rPr>
                          </m:ctrlPr>
                        </m:sSubPr>
                        <m:e>
                          <m:r>
                            <a:rPr lang="en-US" altLang="zh-TW" sz="1200" i="1">
                              <a:latin typeface="Cambria Math" panose="02040503050406030204" pitchFamily="18" charset="0"/>
                              <a:ea typeface="Cambria Math" panose="02040503050406030204" pitchFamily="18" charset="0"/>
                            </a:rPr>
                            <m:t>𝑇</m:t>
                          </m:r>
                        </m:e>
                        <m:sub>
                          <m:r>
                            <m:rPr>
                              <m:sty m:val="p"/>
                            </m:rPr>
                            <a:rPr lang="en-US" altLang="zh-TW" sz="1200">
                              <a:latin typeface="Cambria Math" panose="02040503050406030204" pitchFamily="18" charset="0"/>
                              <a:ea typeface="Cambria Math" panose="02040503050406030204" pitchFamily="18" charset="0"/>
                            </a:rPr>
                            <m:t>sys</m:t>
                          </m:r>
                          <m:r>
                            <a:rPr lang="en-US" altLang="zh-TW" sz="1200">
                              <a:latin typeface="Cambria Math" panose="02040503050406030204" pitchFamily="18" charset="0"/>
                              <a:ea typeface="Cambria Math" panose="02040503050406030204" pitchFamily="18" charset="0"/>
                            </a:rPr>
                            <m:t>,</m:t>
                          </m:r>
                          <m:r>
                            <m:rPr>
                              <m:sty m:val="p"/>
                            </m:rPr>
                            <a:rPr lang="en-US" altLang="zh-TW" sz="1200">
                              <a:latin typeface="Cambria Math" panose="02040503050406030204" pitchFamily="18" charset="0"/>
                              <a:ea typeface="Cambria Math" panose="02040503050406030204" pitchFamily="18" charset="0"/>
                            </a:rPr>
                            <m:t>on</m:t>
                          </m:r>
                          <m:r>
                            <a:rPr lang="en-US" altLang="zh-TW" sz="1200" i="1">
                              <a:latin typeface="Cambria Math" panose="02040503050406030204" pitchFamily="18" charset="0"/>
                              <a:ea typeface="Cambria Math" panose="02040503050406030204" pitchFamily="18" charset="0"/>
                            </a:rPr>
                            <m:t> </m:t>
                          </m:r>
                        </m:sub>
                      </m:sSub>
                      <m:r>
                        <a:rPr lang="en-US" altLang="zh-TW" sz="1200" i="1">
                          <a:latin typeface="Cambria Math" panose="02040503050406030204" pitchFamily="18" charset="0"/>
                          <a:ea typeface="Cambria Math" panose="02040503050406030204" pitchFamily="18" charset="0"/>
                        </a:rPr>
                        <m:t>−</m:t>
                      </m:r>
                      <m:f>
                        <m:fPr>
                          <m:type m:val="lin"/>
                          <m:ctrlPr>
                            <a:rPr lang="en-US" altLang="zh-TW" sz="1200" i="1">
                              <a:latin typeface="Cambria Math" panose="02040503050406030204" pitchFamily="18" charset="0"/>
                              <a:ea typeface="Cambria Math" panose="02040503050406030204" pitchFamily="18" charset="0"/>
                            </a:rPr>
                          </m:ctrlPr>
                        </m:fPr>
                        <m:num>
                          <m:sSub>
                            <m:sSubPr>
                              <m:ctrlPr>
                                <a:rPr lang="en-US" altLang="zh-TW" sz="1200" i="1">
                                  <a:latin typeface="Cambria Math" panose="02040503050406030204" pitchFamily="18" charset="0"/>
                                </a:rPr>
                              </m:ctrlPr>
                            </m:sSubPr>
                            <m:e>
                              <m:r>
                                <a:rPr lang="en-US" altLang="zh-TW" sz="1200" i="1">
                                  <a:latin typeface="Cambria Math" panose="02040503050406030204" pitchFamily="18" charset="0"/>
                                </a:rPr>
                                <m:t>𝑇</m:t>
                              </m:r>
                            </m:e>
                            <m:sub>
                              <m:r>
                                <m:rPr>
                                  <m:sty m:val="p"/>
                                </m:rPr>
                                <a:rPr lang="en-US" altLang="zh-TW" sz="1200">
                                  <a:latin typeface="Cambria Math" panose="02040503050406030204" pitchFamily="18" charset="0"/>
                                </a:rPr>
                                <m:t>q</m:t>
                              </m:r>
                            </m:sub>
                          </m:sSub>
                        </m:num>
                        <m:den>
                          <m:r>
                            <a:rPr lang="en-US" altLang="zh-TW" sz="1200" i="1">
                              <a:latin typeface="Cambria Math" panose="02040503050406030204" pitchFamily="18" charset="0"/>
                              <a:ea typeface="Cambria Math" panose="02040503050406030204" pitchFamily="18" charset="0"/>
                            </a:rPr>
                            <m:t>2</m:t>
                          </m:r>
                        </m:den>
                      </m:f>
                      <m:r>
                        <a:rPr lang="en-US" altLang="zh-TW" sz="1200" i="1">
                          <a:latin typeface="Cambria Math" panose="02040503050406030204" pitchFamily="18" charset="0"/>
                          <a:ea typeface="Cambria Math" panose="02040503050406030204" pitchFamily="18" charset="0"/>
                        </a:rPr>
                        <m:t>−</m:t>
                      </m:r>
                      <m:f>
                        <m:fPr>
                          <m:type m:val="lin"/>
                          <m:ctrlPr>
                            <a:rPr lang="en-US" altLang="zh-TW" sz="1200" i="1">
                              <a:latin typeface="Cambria Math" panose="02040503050406030204" pitchFamily="18" charset="0"/>
                              <a:ea typeface="Cambria Math" panose="02040503050406030204" pitchFamily="18" charset="0"/>
                            </a:rPr>
                          </m:ctrlPr>
                        </m:fPr>
                        <m:num>
                          <m:sSub>
                            <m:sSubPr>
                              <m:ctrlPr>
                                <a:rPr lang="en-US" altLang="zh-TW" sz="1200" i="1">
                                  <a:latin typeface="Cambria Math" panose="02040503050406030204" pitchFamily="18" charset="0"/>
                                </a:rPr>
                              </m:ctrlPr>
                            </m:sSubPr>
                            <m:e>
                              <m:r>
                                <a:rPr lang="en-US" altLang="zh-TW" sz="1200" i="1">
                                  <a:latin typeface="Cambria Math" panose="02040503050406030204" pitchFamily="18" charset="0"/>
                                  <a:ea typeface="Cambria Math" panose="02040503050406030204" pitchFamily="18" charset="0"/>
                                </a:rPr>
                                <m:t>𝑇</m:t>
                              </m:r>
                            </m:e>
                            <m:sub>
                              <m:r>
                                <m:rPr>
                                  <m:sty m:val="p"/>
                                </m:rPr>
                                <a:rPr lang="en-US" altLang="zh-TW" sz="1200">
                                  <a:latin typeface="Cambria Math" panose="02040503050406030204" pitchFamily="18" charset="0"/>
                                  <a:ea typeface="Cambria Math" panose="02040503050406030204" pitchFamily="18" charset="0"/>
                                </a:rPr>
                                <m:t>sys</m:t>
                              </m:r>
                              <m:r>
                                <a:rPr lang="en-US" altLang="zh-TW" sz="1200">
                                  <a:latin typeface="Cambria Math" panose="02040503050406030204" pitchFamily="18" charset="0"/>
                                  <a:ea typeface="Cambria Math" panose="02040503050406030204" pitchFamily="18" charset="0"/>
                                </a:rPr>
                                <m:t>,</m:t>
                              </m:r>
                              <m:r>
                                <m:rPr>
                                  <m:sty m:val="p"/>
                                </m:rPr>
                                <a:rPr lang="en-US" altLang="zh-TW" sz="1200">
                                  <a:latin typeface="Cambria Math" panose="02040503050406030204" pitchFamily="18" charset="0"/>
                                  <a:ea typeface="Cambria Math" panose="02040503050406030204" pitchFamily="18" charset="0"/>
                                </a:rPr>
                                <m:t>off</m:t>
                              </m:r>
                            </m:sub>
                          </m:sSub>
                        </m:num>
                        <m:den>
                          <m:sSub>
                            <m:sSubPr>
                              <m:ctrlPr>
                                <a:rPr lang="en-US" altLang="zh-TW" sz="1200" i="1">
                                  <a:latin typeface="Cambria Math" panose="02040503050406030204" pitchFamily="18" charset="0"/>
                                </a:rPr>
                              </m:ctrlPr>
                            </m:sSubPr>
                            <m:e>
                              <m:r>
                                <a:rPr lang="en-US" altLang="zh-TW" sz="1200" i="1">
                                  <a:latin typeface="Cambria Math" panose="02040503050406030204" pitchFamily="18" charset="0"/>
                                </a:rPr>
                                <m:t>𝐺</m:t>
                              </m:r>
                            </m:e>
                            <m:sub>
                              <m:r>
                                <m:rPr>
                                  <m:sty m:val="p"/>
                                </m:rPr>
                                <a:rPr lang="en-US" altLang="zh-TW" sz="1200">
                                  <a:latin typeface="Cambria Math" panose="02040503050406030204" pitchFamily="18" charset="0"/>
                                  <a:ea typeface="Cambria Math" panose="02040503050406030204" pitchFamily="18" charset="0"/>
                                </a:rPr>
                                <m:t>JPA</m:t>
                              </m:r>
                            </m:sub>
                          </m:sSub>
                        </m:den>
                      </m:f>
                      <m:r>
                        <a:rPr lang="en-US" altLang="zh-TW" sz="1200" i="1">
                          <a:latin typeface="Cambria Math" panose="02040503050406030204" pitchFamily="18" charset="0"/>
                          <a:ea typeface="Cambria Math" panose="02040503050406030204" pitchFamily="18" charset="0"/>
                        </a:rPr>
                        <m:t>~ </m:t>
                      </m:r>
                      <m:r>
                        <a:rPr lang="en-US" altLang="zh-TW" sz="1200" i="1">
                          <a:solidFill>
                            <a:srgbClr val="FF0000"/>
                          </a:solidFill>
                          <a:latin typeface="Cambria Math" panose="02040503050406030204" pitchFamily="18" charset="0"/>
                          <a:ea typeface="Cambria Math" panose="02040503050406030204" pitchFamily="18" charset="0"/>
                        </a:rPr>
                        <m:t>0.2</m:t>
                      </m:r>
                      <m:r>
                        <a:rPr lang="en-US" altLang="zh-TW" sz="1200">
                          <a:solidFill>
                            <a:srgbClr val="FF0000"/>
                          </a:solidFill>
                          <a:latin typeface="Cambria Math" panose="02040503050406030204" pitchFamily="18" charset="0"/>
                          <a:ea typeface="Cambria Math" panose="02040503050406030204" pitchFamily="18" charset="0"/>
                        </a:rPr>
                        <m:t>1</m:t>
                      </m:r>
                      <m:r>
                        <a:rPr lang="en-US" altLang="zh-TW" sz="1200">
                          <a:solidFill>
                            <a:srgbClr val="FF0000"/>
                          </a:solidFill>
                          <a:latin typeface="Cambria Math" panose="02040503050406030204" pitchFamily="18" charset="0"/>
                          <a:ea typeface="Cambria Math" panose="02040503050406030204" pitchFamily="18" charset="0"/>
                        </a:rPr>
                        <m:t> </m:t>
                      </m:r>
                      <m:r>
                        <m:rPr>
                          <m:sty m:val="p"/>
                        </m:rPr>
                        <a:rPr lang="en-US" altLang="zh-TW" sz="1200">
                          <a:solidFill>
                            <a:srgbClr val="FF0000"/>
                          </a:solidFill>
                          <a:latin typeface="Cambria Math" panose="02040503050406030204" pitchFamily="18" charset="0"/>
                          <a:ea typeface="Cambria Math" panose="02040503050406030204" pitchFamily="18" charset="0"/>
                        </a:rPr>
                        <m:t>K</m:t>
                      </m:r>
                    </m:oMath>
                  </m:oMathPara>
                </a14:m>
                <a:endParaRPr lang="en-US" altLang="zh-TW" sz="1200" dirty="0"/>
              </a:p>
            </p:txBody>
          </p:sp>
        </mc:Choice>
        <mc:Fallback>
          <p:sp>
            <p:nvSpPr>
              <p:cNvPr id="13" name="矩形 12">
                <a:extLst>
                  <a:ext uri="{FF2B5EF4-FFF2-40B4-BE49-F238E27FC236}">
                    <a16:creationId xmlns:a16="http://schemas.microsoft.com/office/drawing/2014/main" id="{6D797436-7486-457D-8DDF-72A65B1BCB1E}"/>
                  </a:ext>
                </a:extLst>
              </p:cNvPr>
              <p:cNvSpPr>
                <a:spLocks noRot="1" noChangeAspect="1" noMove="1" noResize="1" noEditPoints="1" noAdjustHandles="1" noChangeArrowheads="1" noChangeShapeType="1" noTextEdit="1"/>
              </p:cNvSpPr>
              <p:nvPr/>
            </p:nvSpPr>
            <p:spPr>
              <a:xfrm>
                <a:off x="4137181" y="4345807"/>
                <a:ext cx="3755665" cy="1577035"/>
              </a:xfrm>
              <a:prstGeom prst="rect">
                <a:avLst/>
              </a:prstGeom>
              <a:blipFill>
                <a:blip r:embed="rId7"/>
                <a:stretch>
                  <a:fillRect l="-162" b="-20077"/>
                </a:stretch>
              </a:blipFill>
            </p:spPr>
            <p:txBody>
              <a:bodyPr/>
              <a:lstStyle/>
              <a:p>
                <a:r>
                  <a:rPr lang="zh-TW" altLang="en-US">
                    <a:noFill/>
                  </a:rPr>
                  <a:t> </a:t>
                </a:r>
              </a:p>
            </p:txBody>
          </p:sp>
        </mc:Fallback>
      </mc:AlternateContent>
      <p:sp>
        <p:nvSpPr>
          <p:cNvPr id="14" name="文字方塊 13">
            <a:extLst>
              <a:ext uri="{FF2B5EF4-FFF2-40B4-BE49-F238E27FC236}">
                <a16:creationId xmlns:a16="http://schemas.microsoft.com/office/drawing/2014/main" id="{3B9EBDF5-27D5-4AA6-BD72-016230C69B60}"/>
              </a:ext>
            </a:extLst>
          </p:cNvPr>
          <p:cNvSpPr txBox="1"/>
          <p:nvPr/>
        </p:nvSpPr>
        <p:spPr>
          <a:xfrm>
            <a:off x="6921751" y="5998349"/>
            <a:ext cx="2031104" cy="338554"/>
          </a:xfrm>
          <a:prstGeom prst="rect">
            <a:avLst/>
          </a:prstGeom>
          <a:noFill/>
        </p:spPr>
        <p:txBody>
          <a:bodyPr wrap="square" rtlCol="0">
            <a:spAutoFit/>
          </a:bodyPr>
          <a:lstStyle/>
          <a:p>
            <a:r>
              <a:rPr lang="en-US" altLang="zh-TW" sz="1600" dirty="0">
                <a:highlight>
                  <a:srgbClr val="FFFF00"/>
                </a:highlight>
              </a:rPr>
              <a:t>0.21K~1 photon </a:t>
            </a:r>
            <a:endParaRPr lang="zh-TW" altLang="en-US" sz="1600" dirty="0">
              <a:highlight>
                <a:srgbClr val="FFFF00"/>
              </a:highlight>
            </a:endParaRPr>
          </a:p>
        </p:txBody>
      </p:sp>
      <mc:AlternateContent xmlns:mc="http://schemas.openxmlformats.org/markup-compatibility/2006">
        <mc:Choice xmlns:a14="http://schemas.microsoft.com/office/drawing/2010/main" Requires="a14">
          <p:sp>
            <p:nvSpPr>
              <p:cNvPr id="15" name="矩形 14">
                <a:extLst>
                  <a:ext uri="{FF2B5EF4-FFF2-40B4-BE49-F238E27FC236}">
                    <a16:creationId xmlns:a16="http://schemas.microsoft.com/office/drawing/2014/main" id="{66F432DD-FCB0-45CA-BA63-2E3CAB98429C}"/>
                  </a:ext>
                </a:extLst>
              </p:cNvPr>
              <p:cNvSpPr/>
              <p:nvPr/>
            </p:nvSpPr>
            <p:spPr>
              <a:xfrm>
                <a:off x="282834" y="1247653"/>
                <a:ext cx="2799997" cy="455189"/>
              </a:xfrm>
              <a:prstGeom prst="rect">
                <a:avLst/>
              </a:prstGeom>
            </p:spPr>
            <p:txBody>
              <a:bodyPr wrap="none">
                <a:spAutoFit/>
              </a:bodyPr>
              <a:lstStyle/>
              <a:p>
                <a14:m>
                  <m:oMath xmlns:m="http://schemas.openxmlformats.org/officeDocument/2006/math">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𝑇</m:t>
                        </m:r>
                      </m:e>
                      <m:sub>
                        <m:r>
                          <a:rPr lang="en-US" altLang="zh-TW" sz="1400" i="1">
                            <a:latin typeface="Cambria Math" panose="02040503050406030204" pitchFamily="18" charset="0"/>
                          </a:rPr>
                          <m:t>𝑠𝑦𝑠</m:t>
                        </m:r>
                      </m:sub>
                    </m:sSub>
                    <m:r>
                      <a:rPr lang="en-US" altLang="zh-TW" sz="1400">
                        <a:latin typeface="Cambria Math" panose="02040503050406030204" pitchFamily="18" charset="0"/>
                      </a:rPr>
                      <m:t>=</m:t>
                    </m:r>
                  </m:oMath>
                </a14:m>
                <a:r>
                  <a:rPr lang="en-US" altLang="zh-TW" sz="1400" dirty="0"/>
                  <a:t> </a:t>
                </a:r>
                <a14:m>
                  <m:oMath xmlns:m="http://schemas.openxmlformats.org/officeDocument/2006/math">
                    <m:sSub>
                      <m:sSubPr>
                        <m:ctrlPr>
                          <a:rPr lang="en-US" altLang="zh-TW" sz="1400" i="1">
                            <a:latin typeface="Cambria Math" panose="02040503050406030204" pitchFamily="18" charset="0"/>
                          </a:rPr>
                        </m:ctrlPr>
                      </m:sSubPr>
                      <m:e>
                        <m:r>
                          <m:rPr>
                            <m:sty m:val="p"/>
                          </m:rPr>
                          <a:rPr lang="en-US" altLang="zh-TW" sz="1400">
                            <a:latin typeface="Cambria Math" panose="02040503050406030204" pitchFamily="18" charset="0"/>
                          </a:rPr>
                          <m:t>T</m:t>
                        </m:r>
                      </m:e>
                      <m:sub>
                        <m:r>
                          <m:rPr>
                            <m:sty m:val="p"/>
                          </m:rPr>
                          <a:rPr lang="en-US" altLang="zh-TW" sz="1400">
                            <a:latin typeface="Cambria Math" panose="02040503050406030204" pitchFamily="18" charset="0"/>
                          </a:rPr>
                          <m:t>in</m:t>
                        </m:r>
                      </m:sub>
                    </m:sSub>
                    <m:r>
                      <a:rPr lang="en-US" altLang="zh-TW" sz="1400">
                        <a:latin typeface="Cambria Math" panose="02040503050406030204" pitchFamily="18" charset="0"/>
                      </a:rPr>
                      <m:t>+</m:t>
                    </m:r>
                    <m:sSub>
                      <m:sSubPr>
                        <m:ctrlPr>
                          <a:rPr lang="en-US" altLang="zh-TW" sz="1400" i="1">
                            <a:solidFill>
                              <a:srgbClr val="FF0000"/>
                            </a:solidFill>
                            <a:latin typeface="Cambria Math" panose="02040503050406030204" pitchFamily="18" charset="0"/>
                          </a:rPr>
                        </m:ctrlPr>
                      </m:sSubPr>
                      <m:e>
                        <m:r>
                          <m:rPr>
                            <m:sty m:val="p"/>
                          </m:rPr>
                          <a:rPr lang="en-US" altLang="zh-TW" sz="1400">
                            <a:solidFill>
                              <a:srgbClr val="FF0000"/>
                            </a:solidFill>
                            <a:latin typeface="Cambria Math" panose="02040503050406030204" pitchFamily="18" charset="0"/>
                          </a:rPr>
                          <m:t>T</m:t>
                        </m:r>
                      </m:e>
                      <m:sub>
                        <m:r>
                          <m:rPr>
                            <m:sty m:val="p"/>
                          </m:rPr>
                          <a:rPr lang="en-US" altLang="zh-TW" sz="1400">
                            <a:solidFill>
                              <a:srgbClr val="FF0000"/>
                            </a:solidFill>
                            <a:latin typeface="Cambria Math" panose="02040503050406030204" pitchFamily="18" charset="0"/>
                          </a:rPr>
                          <m:t>add</m:t>
                        </m:r>
                        <m:r>
                          <a:rPr lang="en-US" altLang="zh-TW" sz="1400">
                            <a:solidFill>
                              <a:srgbClr val="FF0000"/>
                            </a:solidFill>
                            <a:latin typeface="Cambria Math" panose="02040503050406030204" pitchFamily="18" charset="0"/>
                          </a:rPr>
                          <m:t>,</m:t>
                        </m:r>
                        <m:r>
                          <m:rPr>
                            <m:sty m:val="p"/>
                          </m:rPr>
                          <a:rPr lang="en-US" altLang="zh-TW" sz="1400">
                            <a:solidFill>
                              <a:srgbClr val="FF0000"/>
                            </a:solidFill>
                            <a:latin typeface="Cambria Math" panose="02040503050406030204" pitchFamily="18" charset="0"/>
                          </a:rPr>
                          <m:t>J</m:t>
                        </m:r>
                      </m:sub>
                    </m:sSub>
                    <m:r>
                      <a:rPr lang="en-US" altLang="zh-TW" sz="1400">
                        <a:latin typeface="Cambria Math" panose="02040503050406030204" pitchFamily="18" charset="0"/>
                      </a:rPr>
                      <m:t>+</m:t>
                    </m:r>
                    <m:f>
                      <m:fPr>
                        <m:ctrlPr>
                          <a:rPr lang="en-US" altLang="zh-TW" sz="1400" i="1">
                            <a:latin typeface="Cambria Math" panose="02040503050406030204" pitchFamily="18" charset="0"/>
                          </a:rPr>
                        </m:ctrlPr>
                      </m:fPr>
                      <m:num>
                        <m:sSub>
                          <m:sSubPr>
                            <m:ctrlPr>
                              <a:rPr lang="en-US" altLang="zh-TW" sz="1400" i="1">
                                <a:latin typeface="Cambria Math" panose="02040503050406030204" pitchFamily="18" charset="0"/>
                              </a:rPr>
                            </m:ctrlPr>
                          </m:sSubPr>
                          <m:e>
                            <m:r>
                              <m:rPr>
                                <m:sty m:val="p"/>
                              </m:rPr>
                              <a:rPr lang="en-US" altLang="zh-TW" sz="1400">
                                <a:latin typeface="Cambria Math" panose="02040503050406030204" pitchFamily="18" charset="0"/>
                              </a:rPr>
                              <m:t>T</m:t>
                            </m:r>
                          </m:e>
                          <m:sub>
                            <m:r>
                              <m:rPr>
                                <m:sty m:val="p"/>
                              </m:rPr>
                              <a:rPr lang="en-US" altLang="zh-TW" sz="1400">
                                <a:latin typeface="Cambria Math" panose="02040503050406030204" pitchFamily="18" charset="0"/>
                              </a:rPr>
                              <m:t>add</m:t>
                            </m:r>
                            <m:r>
                              <a:rPr lang="en-US" altLang="zh-TW" sz="1400">
                                <a:latin typeface="Cambria Math" panose="02040503050406030204" pitchFamily="18" charset="0"/>
                              </a:rPr>
                              <m:t>,</m:t>
                            </m:r>
                            <m:r>
                              <m:rPr>
                                <m:sty m:val="p"/>
                              </m:rPr>
                              <a:rPr lang="en-US" altLang="zh-TW" sz="1400">
                                <a:latin typeface="Cambria Math" panose="02040503050406030204" pitchFamily="18" charset="0"/>
                              </a:rPr>
                              <m:t>H</m:t>
                            </m:r>
                          </m:sub>
                        </m:sSub>
                      </m:num>
                      <m:den>
                        <m:sSub>
                          <m:sSubPr>
                            <m:ctrlPr>
                              <a:rPr lang="en-US" altLang="zh-TW" sz="1400" i="1">
                                <a:solidFill>
                                  <a:srgbClr val="FF0000"/>
                                </a:solidFill>
                                <a:latin typeface="Cambria Math" panose="02040503050406030204" pitchFamily="18" charset="0"/>
                              </a:rPr>
                            </m:ctrlPr>
                          </m:sSubPr>
                          <m:e>
                            <m:r>
                              <a:rPr lang="en-US" altLang="zh-TW" sz="1400" i="1">
                                <a:solidFill>
                                  <a:srgbClr val="FF0000"/>
                                </a:solidFill>
                                <a:latin typeface="Cambria Math" panose="02040503050406030204" pitchFamily="18" charset="0"/>
                              </a:rPr>
                              <m:t>𝐺</m:t>
                            </m:r>
                          </m:e>
                          <m:sub>
                            <m:r>
                              <a:rPr lang="en-US" altLang="zh-TW" sz="1400" i="1">
                                <a:solidFill>
                                  <a:srgbClr val="FF0000"/>
                                </a:solidFill>
                                <a:latin typeface="Cambria Math" panose="02040503050406030204" pitchFamily="18" charset="0"/>
                              </a:rPr>
                              <m:t>𝐽</m:t>
                            </m:r>
                          </m:sub>
                        </m:sSub>
                      </m:den>
                    </m:f>
                    <m:r>
                      <a:rPr lang="en-US" altLang="zh-TW" sz="1400">
                        <a:latin typeface="Cambria Math" panose="02040503050406030204" pitchFamily="18" charset="0"/>
                      </a:rPr>
                      <m:t>+</m:t>
                    </m:r>
                    <m:f>
                      <m:fPr>
                        <m:ctrlPr>
                          <a:rPr lang="en-US" altLang="zh-TW" sz="1400" i="1">
                            <a:latin typeface="Cambria Math" panose="02040503050406030204" pitchFamily="18" charset="0"/>
                          </a:rPr>
                        </m:ctrlPr>
                      </m:fPr>
                      <m:num>
                        <m:sSub>
                          <m:sSubPr>
                            <m:ctrlPr>
                              <a:rPr lang="en-US" altLang="zh-TW" sz="1400" i="1">
                                <a:latin typeface="Cambria Math" panose="02040503050406030204" pitchFamily="18" charset="0"/>
                              </a:rPr>
                            </m:ctrlPr>
                          </m:sSubPr>
                          <m:e>
                            <m:r>
                              <m:rPr>
                                <m:sty m:val="p"/>
                              </m:rPr>
                              <a:rPr lang="en-US" altLang="zh-TW" sz="1400">
                                <a:latin typeface="Cambria Math" panose="02040503050406030204" pitchFamily="18" charset="0"/>
                              </a:rPr>
                              <m:t>T</m:t>
                            </m:r>
                          </m:e>
                          <m:sub>
                            <m:r>
                              <m:rPr>
                                <m:sty m:val="p"/>
                              </m:rPr>
                              <a:rPr lang="en-US" altLang="zh-TW" sz="1400">
                                <a:latin typeface="Cambria Math" panose="02040503050406030204" pitchFamily="18" charset="0"/>
                              </a:rPr>
                              <m:t>add</m:t>
                            </m:r>
                            <m:r>
                              <a:rPr lang="en-US" altLang="zh-TW" sz="1400">
                                <a:latin typeface="Cambria Math" panose="02040503050406030204" pitchFamily="18" charset="0"/>
                              </a:rPr>
                              <m:t>,</m:t>
                            </m:r>
                            <m:r>
                              <a:rPr lang="en-US" altLang="zh-TW" sz="1400" i="1">
                                <a:latin typeface="Cambria Math" panose="02040503050406030204" pitchFamily="18" charset="0"/>
                              </a:rPr>
                              <m:t>𝑃</m:t>
                            </m:r>
                          </m:sub>
                        </m:sSub>
                      </m:num>
                      <m:den>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𝐺</m:t>
                            </m:r>
                          </m:e>
                          <m:sub>
                            <m:r>
                              <a:rPr lang="en-US" altLang="zh-TW" sz="1400" i="1">
                                <a:latin typeface="Cambria Math" panose="02040503050406030204" pitchFamily="18" charset="0"/>
                              </a:rPr>
                              <m:t>𝐽</m:t>
                            </m:r>
                          </m:sub>
                        </m:sSub>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𝐺</m:t>
                            </m:r>
                          </m:e>
                          <m:sub>
                            <m:r>
                              <a:rPr lang="en-US" altLang="zh-TW" sz="1400" i="1">
                                <a:latin typeface="Cambria Math" panose="02040503050406030204" pitchFamily="18" charset="0"/>
                              </a:rPr>
                              <m:t>𝐻</m:t>
                            </m:r>
                          </m:sub>
                        </m:sSub>
                      </m:den>
                    </m:f>
                  </m:oMath>
                </a14:m>
                <a:endParaRPr lang="zh-TW" altLang="en-US" sz="1400" dirty="0"/>
              </a:p>
            </p:txBody>
          </p:sp>
        </mc:Choice>
        <mc:Fallback>
          <p:sp>
            <p:nvSpPr>
              <p:cNvPr id="15" name="矩形 14">
                <a:extLst>
                  <a:ext uri="{FF2B5EF4-FFF2-40B4-BE49-F238E27FC236}">
                    <a16:creationId xmlns:a16="http://schemas.microsoft.com/office/drawing/2014/main" id="{66F432DD-FCB0-45CA-BA63-2E3CAB98429C}"/>
                  </a:ext>
                </a:extLst>
              </p:cNvPr>
              <p:cNvSpPr>
                <a:spLocks noRot="1" noChangeAspect="1" noMove="1" noResize="1" noEditPoints="1" noAdjustHandles="1" noChangeArrowheads="1" noChangeShapeType="1" noTextEdit="1"/>
              </p:cNvSpPr>
              <p:nvPr/>
            </p:nvSpPr>
            <p:spPr>
              <a:xfrm>
                <a:off x="282834" y="1247653"/>
                <a:ext cx="2799997" cy="455189"/>
              </a:xfrm>
              <a:prstGeom prst="rect">
                <a:avLst/>
              </a:prstGeom>
              <a:blipFill>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54898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BC2F6F25-821B-4FF6-81E9-8B075F2177D7}"/>
              </a:ext>
            </a:extLst>
          </p:cNvPr>
          <p:cNvSpPr>
            <a:spLocks noGrp="1"/>
          </p:cNvSpPr>
          <p:nvPr>
            <p:ph type="dt" sz="half" idx="10"/>
          </p:nvPr>
        </p:nvSpPr>
        <p:spPr/>
        <p:txBody>
          <a:bodyPr/>
          <a:lstStyle/>
          <a:p>
            <a:r>
              <a:rPr lang="en-US" altLang="zh-TW"/>
              <a:t>2023</a:t>
            </a:r>
            <a:endParaRPr lang="zh-TW" altLang="en-US" dirty="0"/>
          </a:p>
        </p:txBody>
      </p:sp>
      <p:sp>
        <p:nvSpPr>
          <p:cNvPr id="3" name="投影片編號版面配置區 2">
            <a:extLst>
              <a:ext uri="{FF2B5EF4-FFF2-40B4-BE49-F238E27FC236}">
                <a16:creationId xmlns:a16="http://schemas.microsoft.com/office/drawing/2014/main" id="{1891E2D9-C8DD-4AF3-BDC8-002CC0EA5018}"/>
              </a:ext>
            </a:extLst>
          </p:cNvPr>
          <p:cNvSpPr>
            <a:spLocks noGrp="1"/>
          </p:cNvSpPr>
          <p:nvPr>
            <p:ph type="sldNum" sz="quarter" idx="12"/>
          </p:nvPr>
        </p:nvSpPr>
        <p:spPr/>
        <p:txBody>
          <a:bodyPr/>
          <a:lstStyle/>
          <a:p>
            <a:pPr algn="l"/>
            <a:fld id="{8C00C658-7D5C-4B4E-BBF7-4EE267FA3875}" type="slidenum">
              <a:rPr lang="zh-TW" altLang="en-US" smtClean="0"/>
              <a:pPr algn="l"/>
              <a:t>8</a:t>
            </a:fld>
            <a:endParaRPr lang="zh-TW" altLang="en-US" dirty="0"/>
          </a:p>
        </p:txBody>
      </p:sp>
      <p:sp>
        <p:nvSpPr>
          <p:cNvPr id="4" name="標題 3">
            <a:extLst>
              <a:ext uri="{FF2B5EF4-FFF2-40B4-BE49-F238E27FC236}">
                <a16:creationId xmlns:a16="http://schemas.microsoft.com/office/drawing/2014/main" id="{471064F5-194E-4304-886C-41D911957B22}"/>
              </a:ext>
            </a:extLst>
          </p:cNvPr>
          <p:cNvSpPr>
            <a:spLocks noGrp="1"/>
          </p:cNvSpPr>
          <p:nvPr>
            <p:ph type="title"/>
          </p:nvPr>
        </p:nvSpPr>
        <p:spPr/>
        <p:txBody>
          <a:bodyPr/>
          <a:lstStyle/>
          <a:p>
            <a:r>
              <a:rPr lang="en-US" altLang="zh-TW" dirty="0"/>
              <a:t>Josephson </a:t>
            </a:r>
            <a:r>
              <a:rPr lang="en-US" altLang="zh-TW" dirty="0" smtClean="0"/>
              <a:t>Parametric Amplifier</a:t>
            </a:r>
            <a:endParaRPr lang="zh-TW" altLang="en-US" dirty="0"/>
          </a:p>
        </p:txBody>
      </p:sp>
      <p:grpSp>
        <p:nvGrpSpPr>
          <p:cNvPr id="6" name="群組 5">
            <a:extLst>
              <a:ext uri="{FF2B5EF4-FFF2-40B4-BE49-F238E27FC236}">
                <a16:creationId xmlns:a16="http://schemas.microsoft.com/office/drawing/2014/main" id="{C3524928-A0E4-42A7-A350-46836FA46F21}"/>
              </a:ext>
            </a:extLst>
          </p:cNvPr>
          <p:cNvGrpSpPr/>
          <p:nvPr/>
        </p:nvGrpSpPr>
        <p:grpSpPr>
          <a:xfrm>
            <a:off x="401602" y="1912276"/>
            <a:ext cx="1535157" cy="947588"/>
            <a:chOff x="2090125" y="2134135"/>
            <a:chExt cx="2046876" cy="1263450"/>
          </a:xfrm>
        </p:grpSpPr>
        <p:grpSp>
          <p:nvGrpSpPr>
            <p:cNvPr id="7" name="群組 6">
              <a:extLst>
                <a:ext uri="{FF2B5EF4-FFF2-40B4-BE49-F238E27FC236}">
                  <a16:creationId xmlns:a16="http://schemas.microsoft.com/office/drawing/2014/main" id="{5A720C75-A05D-4952-93A2-2CEA7F7F6397}"/>
                </a:ext>
              </a:extLst>
            </p:cNvPr>
            <p:cNvGrpSpPr/>
            <p:nvPr/>
          </p:nvGrpSpPr>
          <p:grpSpPr>
            <a:xfrm>
              <a:off x="3640591" y="2420491"/>
              <a:ext cx="221143" cy="583223"/>
              <a:chOff x="4967926" y="1710486"/>
              <a:chExt cx="876693" cy="2144537"/>
            </a:xfrm>
          </p:grpSpPr>
          <p:cxnSp>
            <p:nvCxnSpPr>
              <p:cNvPr id="31" name="直線接點 30">
                <a:extLst>
                  <a:ext uri="{FF2B5EF4-FFF2-40B4-BE49-F238E27FC236}">
                    <a16:creationId xmlns:a16="http://schemas.microsoft.com/office/drawing/2014/main" id="{740F8F18-8A8D-4575-9A40-C5836C7B79F5}"/>
                  </a:ext>
                </a:extLst>
              </p:cNvPr>
              <p:cNvCxnSpPr>
                <a:cxnSpLocks/>
              </p:cNvCxnSpPr>
              <p:nvPr/>
            </p:nvCxnSpPr>
            <p:spPr>
              <a:xfrm>
                <a:off x="5406271" y="2940064"/>
                <a:ext cx="0" cy="914959"/>
              </a:xfrm>
              <a:prstGeom prst="line">
                <a:avLst/>
              </a:prstGeom>
              <a:ln w="28575"/>
            </p:spPr>
            <p:style>
              <a:lnRef idx="2">
                <a:schemeClr val="dk1"/>
              </a:lnRef>
              <a:fillRef idx="1">
                <a:schemeClr val="lt1"/>
              </a:fillRef>
              <a:effectRef idx="0">
                <a:schemeClr val="dk1"/>
              </a:effectRef>
              <a:fontRef idx="minor">
                <a:schemeClr val="dk1"/>
              </a:fontRef>
            </p:style>
          </p:cxnSp>
          <p:grpSp>
            <p:nvGrpSpPr>
              <p:cNvPr id="32" name="群組 31">
                <a:extLst>
                  <a:ext uri="{FF2B5EF4-FFF2-40B4-BE49-F238E27FC236}">
                    <a16:creationId xmlns:a16="http://schemas.microsoft.com/office/drawing/2014/main" id="{CD8FEFF3-C5A5-4D62-A332-E840BA26BA61}"/>
                  </a:ext>
                </a:extLst>
              </p:cNvPr>
              <p:cNvGrpSpPr/>
              <p:nvPr/>
            </p:nvGrpSpPr>
            <p:grpSpPr>
              <a:xfrm>
                <a:off x="4967926" y="1710486"/>
                <a:ext cx="876693" cy="1274834"/>
                <a:chOff x="4967926" y="1710486"/>
                <a:chExt cx="876693" cy="1274834"/>
              </a:xfrm>
            </p:grpSpPr>
            <p:sp>
              <p:nvSpPr>
                <p:cNvPr id="33" name="矩形 32">
                  <a:extLst>
                    <a:ext uri="{FF2B5EF4-FFF2-40B4-BE49-F238E27FC236}">
                      <a16:creationId xmlns:a16="http://schemas.microsoft.com/office/drawing/2014/main" id="{E8214A76-F135-426A-BB76-F3AA85A62941}"/>
                    </a:ext>
                  </a:extLst>
                </p:cNvPr>
                <p:cNvSpPr/>
                <p:nvPr/>
              </p:nvSpPr>
              <p:spPr>
                <a:xfrm>
                  <a:off x="4967926" y="2939601"/>
                  <a:ext cx="876693" cy="45719"/>
                </a:xfrm>
                <a:prstGeom prst="rect">
                  <a:avLst/>
                </a:prstGeom>
                <a:solidFill>
                  <a:schemeClr val="tx1"/>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1350"/>
                </a:p>
              </p:txBody>
            </p:sp>
            <p:cxnSp>
              <p:nvCxnSpPr>
                <p:cNvPr id="34" name="直線接點 33">
                  <a:extLst>
                    <a:ext uri="{FF2B5EF4-FFF2-40B4-BE49-F238E27FC236}">
                      <a16:creationId xmlns:a16="http://schemas.microsoft.com/office/drawing/2014/main" id="{4F60321B-9074-4D54-A840-560C605F1E4A}"/>
                    </a:ext>
                  </a:extLst>
                </p:cNvPr>
                <p:cNvCxnSpPr/>
                <p:nvPr/>
              </p:nvCxnSpPr>
              <p:spPr>
                <a:xfrm>
                  <a:off x="5406271" y="1710486"/>
                  <a:ext cx="18854" cy="1072637"/>
                </a:xfrm>
                <a:prstGeom prst="line">
                  <a:avLst/>
                </a:prstGeom>
                <a:ln w="28575"/>
              </p:spPr>
              <p:style>
                <a:lnRef idx="2">
                  <a:schemeClr val="dk1"/>
                </a:lnRef>
                <a:fillRef idx="1">
                  <a:schemeClr val="lt1"/>
                </a:fillRef>
                <a:effectRef idx="0">
                  <a:schemeClr val="dk1"/>
                </a:effectRef>
                <a:fontRef idx="minor">
                  <a:schemeClr val="dk1"/>
                </a:fontRef>
              </p:style>
            </p:cxnSp>
            <p:sp>
              <p:nvSpPr>
                <p:cNvPr id="35" name="矩形 34">
                  <a:extLst>
                    <a:ext uri="{FF2B5EF4-FFF2-40B4-BE49-F238E27FC236}">
                      <a16:creationId xmlns:a16="http://schemas.microsoft.com/office/drawing/2014/main" id="{791F258A-1FED-4C84-9D2F-C6D7C0E0D306}"/>
                    </a:ext>
                  </a:extLst>
                </p:cNvPr>
                <p:cNvSpPr/>
                <p:nvPr/>
              </p:nvSpPr>
              <p:spPr>
                <a:xfrm>
                  <a:off x="4967926" y="2737404"/>
                  <a:ext cx="876693" cy="45719"/>
                </a:xfrm>
                <a:prstGeom prst="rect">
                  <a:avLst/>
                </a:prstGeom>
                <a:solidFill>
                  <a:schemeClr val="tx1"/>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1350"/>
                </a:p>
              </p:txBody>
            </p:sp>
          </p:grpSp>
        </p:grpSp>
        <mc:AlternateContent xmlns:mc="http://schemas.openxmlformats.org/markup-compatibility/2006">
          <mc:Choice xmlns:a14="http://schemas.microsoft.com/office/drawing/2010/main" Requires="a14">
            <p:sp>
              <p:nvSpPr>
                <p:cNvPr id="8" name="文字方塊 7">
                  <a:extLst>
                    <a:ext uri="{FF2B5EF4-FFF2-40B4-BE49-F238E27FC236}">
                      <a16:creationId xmlns:a16="http://schemas.microsoft.com/office/drawing/2014/main" id="{34BBCFB7-91D3-4D1D-AA19-93F443138A8B}"/>
                    </a:ext>
                  </a:extLst>
                </p:cNvPr>
                <p:cNvSpPr txBox="1"/>
                <p:nvPr/>
              </p:nvSpPr>
              <p:spPr>
                <a:xfrm>
                  <a:off x="3690228" y="2193187"/>
                  <a:ext cx="446773" cy="353601"/>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𝐶</m:t>
                            </m:r>
                          </m:e>
                          <m:sub>
                            <m:r>
                              <a:rPr lang="en-US" altLang="zh-TW" sz="1050" i="1">
                                <a:latin typeface="Cambria Math" panose="02040503050406030204" pitchFamily="18" charset="0"/>
                              </a:rPr>
                              <m:t>𝐽</m:t>
                            </m:r>
                          </m:sub>
                        </m:sSub>
                      </m:oMath>
                    </m:oMathPara>
                  </a14:m>
                  <a:endParaRPr lang="zh-TW" altLang="en-US" sz="1050" dirty="0"/>
                </a:p>
              </p:txBody>
            </p:sp>
          </mc:Choice>
          <mc:Fallback>
            <p:sp>
              <p:nvSpPr>
                <p:cNvPr id="8" name="文字方塊 7">
                  <a:extLst>
                    <a:ext uri="{FF2B5EF4-FFF2-40B4-BE49-F238E27FC236}">
                      <a16:creationId xmlns:a16="http://schemas.microsoft.com/office/drawing/2014/main" id="{34BBCFB7-91D3-4D1D-AA19-93F443138A8B}"/>
                    </a:ext>
                  </a:extLst>
                </p:cNvPr>
                <p:cNvSpPr txBox="1">
                  <a:spLocks noRot="1" noChangeAspect="1" noMove="1" noResize="1" noEditPoints="1" noAdjustHandles="1" noChangeArrowheads="1" noChangeShapeType="1" noTextEdit="1"/>
                </p:cNvSpPr>
                <p:nvPr/>
              </p:nvSpPr>
              <p:spPr>
                <a:xfrm>
                  <a:off x="3690228" y="2193187"/>
                  <a:ext cx="446773" cy="353601"/>
                </a:xfrm>
                <a:prstGeom prst="rect">
                  <a:avLst/>
                </a:prstGeom>
                <a:blipFill>
                  <a:blip r:embed="rId2"/>
                  <a:stretch>
                    <a:fillRect/>
                  </a:stretch>
                </a:blipFill>
                <a:ln w="28575">
                  <a:noFill/>
                </a:ln>
              </p:spPr>
              <p:txBody>
                <a:bodyPr/>
                <a:lstStyle/>
                <a:p>
                  <a:r>
                    <a:rPr lang="zh-TW" altLang="en-US">
                      <a:noFill/>
                    </a:rPr>
                    <a:t> </a:t>
                  </a:r>
                </a:p>
              </p:txBody>
            </p:sp>
          </mc:Fallback>
        </mc:AlternateContent>
        <p:grpSp>
          <p:nvGrpSpPr>
            <p:cNvPr id="9" name="群組 8">
              <a:extLst>
                <a:ext uri="{FF2B5EF4-FFF2-40B4-BE49-F238E27FC236}">
                  <a16:creationId xmlns:a16="http://schemas.microsoft.com/office/drawing/2014/main" id="{8BE8E9C4-128F-440A-A035-E07263F8AD1F}"/>
                </a:ext>
              </a:extLst>
            </p:cNvPr>
            <p:cNvGrpSpPr/>
            <p:nvPr/>
          </p:nvGrpSpPr>
          <p:grpSpPr>
            <a:xfrm>
              <a:off x="2090125" y="2134135"/>
              <a:ext cx="1668348" cy="1263450"/>
              <a:chOff x="2090125" y="2134135"/>
              <a:chExt cx="1668348" cy="1263450"/>
            </a:xfrm>
          </p:grpSpPr>
          <p:cxnSp>
            <p:nvCxnSpPr>
              <p:cNvPr id="10" name="直線接點 9">
                <a:extLst>
                  <a:ext uri="{FF2B5EF4-FFF2-40B4-BE49-F238E27FC236}">
                    <a16:creationId xmlns:a16="http://schemas.microsoft.com/office/drawing/2014/main" id="{29B8F912-FDF1-4D56-8E49-EF0E34D8FB65}"/>
                  </a:ext>
                </a:extLst>
              </p:cNvPr>
              <p:cNvCxnSpPr>
                <a:cxnSpLocks/>
              </p:cNvCxnSpPr>
              <p:nvPr/>
            </p:nvCxnSpPr>
            <p:spPr>
              <a:xfrm>
                <a:off x="3285883" y="2425167"/>
                <a:ext cx="0" cy="281197"/>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 name="直線接點 10">
                <a:extLst>
                  <a:ext uri="{FF2B5EF4-FFF2-40B4-BE49-F238E27FC236}">
                    <a16:creationId xmlns:a16="http://schemas.microsoft.com/office/drawing/2014/main" id="{BA61DD03-73DB-4163-92BA-247323EB068C}"/>
                  </a:ext>
                </a:extLst>
              </p:cNvPr>
              <p:cNvCxnSpPr>
                <a:cxnSpLocks/>
              </p:cNvCxnSpPr>
              <p:nvPr/>
            </p:nvCxnSpPr>
            <p:spPr>
              <a:xfrm>
                <a:off x="3285883" y="2727099"/>
                <a:ext cx="0" cy="281197"/>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2" name="直線接點 11">
                <a:extLst>
                  <a:ext uri="{FF2B5EF4-FFF2-40B4-BE49-F238E27FC236}">
                    <a16:creationId xmlns:a16="http://schemas.microsoft.com/office/drawing/2014/main" id="{1E7F7848-32D4-4BA4-A071-4479C5AEE8DC}"/>
                  </a:ext>
                </a:extLst>
              </p:cNvPr>
              <p:cNvCxnSpPr>
                <a:cxnSpLocks/>
              </p:cNvCxnSpPr>
              <p:nvPr/>
            </p:nvCxnSpPr>
            <p:spPr>
              <a:xfrm flipH="1">
                <a:off x="3142565" y="2630797"/>
                <a:ext cx="299835" cy="1532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C39EB68B-FD05-40E6-8295-3EC571F82832}"/>
                  </a:ext>
                </a:extLst>
              </p:cNvPr>
              <p:cNvCxnSpPr>
                <a:cxnSpLocks/>
              </p:cNvCxnSpPr>
              <p:nvPr/>
            </p:nvCxnSpPr>
            <p:spPr>
              <a:xfrm>
                <a:off x="3138024" y="2646496"/>
                <a:ext cx="285639" cy="1241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8B71762F-F769-4A28-AE09-68EF57EFD9B8}"/>
                  </a:ext>
                </a:extLst>
              </p:cNvPr>
              <p:cNvCxnSpPr>
                <a:cxnSpLocks/>
              </p:cNvCxnSpPr>
              <p:nvPr/>
            </p:nvCxnSpPr>
            <p:spPr>
              <a:xfrm flipH="1">
                <a:off x="3284031" y="3005856"/>
                <a:ext cx="4744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8DF7E1E9-252E-4C6B-A198-7AADEB60D65E}"/>
                  </a:ext>
                </a:extLst>
              </p:cNvPr>
              <p:cNvCxnSpPr>
                <a:cxnSpLocks/>
              </p:cNvCxnSpPr>
              <p:nvPr/>
            </p:nvCxnSpPr>
            <p:spPr>
              <a:xfrm>
                <a:off x="3514829" y="2161408"/>
                <a:ext cx="0" cy="2653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F8188493-DF24-4A8E-95A8-90BC6FEFADEC}"/>
                  </a:ext>
                </a:extLst>
              </p:cNvPr>
              <p:cNvCxnSpPr>
                <a:cxnSpLocks/>
              </p:cNvCxnSpPr>
              <p:nvPr/>
            </p:nvCxnSpPr>
            <p:spPr>
              <a:xfrm>
                <a:off x="3507054" y="3002574"/>
                <a:ext cx="1609" cy="3538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788EE098-A200-4844-B63E-F146A98D1BE5}"/>
                  </a:ext>
                </a:extLst>
              </p:cNvPr>
              <p:cNvCxnSpPr>
                <a:cxnSpLocks/>
              </p:cNvCxnSpPr>
              <p:nvPr/>
            </p:nvCxnSpPr>
            <p:spPr>
              <a:xfrm flipH="1">
                <a:off x="3280844" y="2430223"/>
                <a:ext cx="4723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0A58735D-4F5D-4EAC-8649-9C1CD0CCA664}"/>
                  </a:ext>
                </a:extLst>
              </p:cNvPr>
              <p:cNvCxnSpPr>
                <a:cxnSpLocks/>
              </p:cNvCxnSpPr>
              <p:nvPr/>
            </p:nvCxnSpPr>
            <p:spPr>
              <a:xfrm>
                <a:off x="2175029" y="2170492"/>
                <a:ext cx="1346223" cy="0"/>
              </a:xfrm>
              <a:prstGeom prst="line">
                <a:avLst/>
              </a:prstGeom>
              <a:ln w="28575"/>
            </p:spPr>
            <p:style>
              <a:lnRef idx="2">
                <a:schemeClr val="dk1"/>
              </a:lnRef>
              <a:fillRef idx="1">
                <a:schemeClr val="lt1"/>
              </a:fillRef>
              <a:effectRef idx="0">
                <a:schemeClr val="dk1"/>
              </a:effectRef>
              <a:fontRef idx="minor">
                <a:schemeClr val="dk1"/>
              </a:fontRef>
            </p:style>
          </p:cxnSp>
          <mc:AlternateContent xmlns:mc="http://schemas.openxmlformats.org/markup-compatibility/2006">
            <mc:Choice xmlns:a14="http://schemas.microsoft.com/office/drawing/2010/main" Requires="a14">
              <p:sp>
                <p:nvSpPr>
                  <p:cNvPr id="19" name="文字方塊 18">
                    <a:extLst>
                      <a:ext uri="{FF2B5EF4-FFF2-40B4-BE49-F238E27FC236}">
                        <a16:creationId xmlns:a16="http://schemas.microsoft.com/office/drawing/2014/main" id="{1B1A2D11-8DC1-48D3-8BF6-675AFC69A657}"/>
                      </a:ext>
                    </a:extLst>
                  </p:cNvPr>
                  <p:cNvSpPr txBox="1"/>
                  <p:nvPr/>
                </p:nvSpPr>
                <p:spPr>
                  <a:xfrm>
                    <a:off x="2892658" y="2216520"/>
                    <a:ext cx="446773" cy="353601"/>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𝐿</m:t>
                              </m:r>
                            </m:e>
                            <m:sub>
                              <m:r>
                                <a:rPr lang="en-US" altLang="zh-TW" sz="1050" i="1">
                                  <a:latin typeface="Cambria Math" panose="02040503050406030204" pitchFamily="18" charset="0"/>
                                </a:rPr>
                                <m:t>𝐽</m:t>
                              </m:r>
                            </m:sub>
                          </m:sSub>
                        </m:oMath>
                      </m:oMathPara>
                    </a14:m>
                    <a:endParaRPr lang="zh-TW" altLang="en-US" sz="1350" dirty="0"/>
                  </a:p>
                </p:txBody>
              </p:sp>
            </mc:Choice>
            <mc:Fallback>
              <p:sp>
                <p:nvSpPr>
                  <p:cNvPr id="19" name="文字方塊 18">
                    <a:extLst>
                      <a:ext uri="{FF2B5EF4-FFF2-40B4-BE49-F238E27FC236}">
                        <a16:creationId xmlns:a16="http://schemas.microsoft.com/office/drawing/2014/main" id="{1B1A2D11-8DC1-48D3-8BF6-675AFC69A657}"/>
                      </a:ext>
                    </a:extLst>
                  </p:cNvPr>
                  <p:cNvSpPr txBox="1">
                    <a:spLocks noRot="1" noChangeAspect="1" noMove="1" noResize="1" noEditPoints="1" noAdjustHandles="1" noChangeArrowheads="1" noChangeShapeType="1" noTextEdit="1"/>
                  </p:cNvSpPr>
                  <p:nvPr/>
                </p:nvSpPr>
                <p:spPr>
                  <a:xfrm>
                    <a:off x="2892658" y="2216520"/>
                    <a:ext cx="446773" cy="353601"/>
                  </a:xfrm>
                  <a:prstGeom prst="rect">
                    <a:avLst/>
                  </a:prstGeom>
                  <a:blipFill>
                    <a:blip r:embed="rId3"/>
                    <a:stretch>
                      <a:fillRect/>
                    </a:stretch>
                  </a:blipFill>
                  <a:ln w="28575">
                    <a:noFill/>
                  </a:ln>
                </p:spPr>
                <p:txBody>
                  <a:bodyPr/>
                  <a:lstStyle/>
                  <a:p>
                    <a:r>
                      <a:rPr lang="zh-TW" altLang="en-US">
                        <a:noFill/>
                      </a:rPr>
                      <a:t> </a:t>
                    </a:r>
                  </a:p>
                </p:txBody>
              </p:sp>
            </mc:Fallback>
          </mc:AlternateContent>
          <p:cxnSp>
            <p:nvCxnSpPr>
              <p:cNvPr id="20" name="直線接點 19">
                <a:extLst>
                  <a:ext uri="{FF2B5EF4-FFF2-40B4-BE49-F238E27FC236}">
                    <a16:creationId xmlns:a16="http://schemas.microsoft.com/office/drawing/2014/main" id="{55520508-A794-4E2B-B2EE-DB3B493D9E4F}"/>
                  </a:ext>
                </a:extLst>
              </p:cNvPr>
              <p:cNvCxnSpPr>
                <a:cxnSpLocks/>
              </p:cNvCxnSpPr>
              <p:nvPr/>
            </p:nvCxnSpPr>
            <p:spPr>
              <a:xfrm>
                <a:off x="2175029" y="3356393"/>
                <a:ext cx="1341106" cy="0"/>
              </a:xfrm>
              <a:prstGeom prst="line">
                <a:avLst/>
              </a:prstGeom>
              <a:ln w="28575"/>
            </p:spPr>
            <p:style>
              <a:lnRef idx="2">
                <a:schemeClr val="dk1"/>
              </a:lnRef>
              <a:fillRef idx="1">
                <a:schemeClr val="lt1"/>
              </a:fillRef>
              <a:effectRef idx="0">
                <a:schemeClr val="dk1"/>
              </a:effectRef>
              <a:fontRef idx="minor">
                <a:schemeClr val="dk1"/>
              </a:fontRef>
            </p:style>
          </p:cxnSp>
          <p:grpSp>
            <p:nvGrpSpPr>
              <p:cNvPr id="21" name="群組 20">
                <a:extLst>
                  <a:ext uri="{FF2B5EF4-FFF2-40B4-BE49-F238E27FC236}">
                    <a16:creationId xmlns:a16="http://schemas.microsoft.com/office/drawing/2014/main" id="{6078669C-A75B-4CBA-8C0A-6D993E6A3005}"/>
                  </a:ext>
                </a:extLst>
              </p:cNvPr>
              <p:cNvGrpSpPr/>
              <p:nvPr/>
            </p:nvGrpSpPr>
            <p:grpSpPr>
              <a:xfrm>
                <a:off x="2702283" y="2712202"/>
                <a:ext cx="297963" cy="90845"/>
                <a:chOff x="4967926" y="2737404"/>
                <a:chExt cx="876693" cy="247916"/>
              </a:xfrm>
            </p:grpSpPr>
            <p:sp>
              <p:nvSpPr>
                <p:cNvPr id="29" name="矩形 28">
                  <a:extLst>
                    <a:ext uri="{FF2B5EF4-FFF2-40B4-BE49-F238E27FC236}">
                      <a16:creationId xmlns:a16="http://schemas.microsoft.com/office/drawing/2014/main" id="{5FA7A5BA-A06D-493D-B92C-419E95395BCE}"/>
                    </a:ext>
                  </a:extLst>
                </p:cNvPr>
                <p:cNvSpPr/>
                <p:nvPr/>
              </p:nvSpPr>
              <p:spPr>
                <a:xfrm>
                  <a:off x="4967926" y="2939601"/>
                  <a:ext cx="876693" cy="45719"/>
                </a:xfrm>
                <a:prstGeom prst="rect">
                  <a:avLst/>
                </a:prstGeom>
                <a:solidFill>
                  <a:schemeClr val="tx1"/>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1350"/>
                </a:p>
              </p:txBody>
            </p:sp>
            <p:sp>
              <p:nvSpPr>
                <p:cNvPr id="30" name="矩形 29">
                  <a:extLst>
                    <a:ext uri="{FF2B5EF4-FFF2-40B4-BE49-F238E27FC236}">
                      <a16:creationId xmlns:a16="http://schemas.microsoft.com/office/drawing/2014/main" id="{3765FC4E-A72A-4D5E-8E5B-05951200B30E}"/>
                    </a:ext>
                  </a:extLst>
                </p:cNvPr>
                <p:cNvSpPr/>
                <p:nvPr/>
              </p:nvSpPr>
              <p:spPr>
                <a:xfrm>
                  <a:off x="4967926" y="2737404"/>
                  <a:ext cx="876693" cy="45719"/>
                </a:xfrm>
                <a:prstGeom prst="rect">
                  <a:avLst/>
                </a:prstGeom>
                <a:solidFill>
                  <a:schemeClr val="tx1"/>
                </a:solid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sz="1350"/>
                </a:p>
              </p:txBody>
            </p:sp>
          </p:grpSp>
          <p:cxnSp>
            <p:nvCxnSpPr>
              <p:cNvPr id="22" name="直線接點 21">
                <a:extLst>
                  <a:ext uri="{FF2B5EF4-FFF2-40B4-BE49-F238E27FC236}">
                    <a16:creationId xmlns:a16="http://schemas.microsoft.com/office/drawing/2014/main" id="{3B317A9B-416A-4137-ABC6-99F2B844E167}"/>
                  </a:ext>
                </a:extLst>
              </p:cNvPr>
              <p:cNvCxnSpPr>
                <a:cxnSpLocks/>
              </p:cNvCxnSpPr>
              <p:nvPr/>
            </p:nvCxnSpPr>
            <p:spPr>
              <a:xfrm>
                <a:off x="2842410" y="2805023"/>
                <a:ext cx="0" cy="5513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E969AC73-1817-4D59-AF60-EE277F98DF82}"/>
                  </a:ext>
                </a:extLst>
              </p:cNvPr>
              <p:cNvCxnSpPr>
                <a:cxnSpLocks/>
              </p:cNvCxnSpPr>
              <p:nvPr/>
            </p:nvCxnSpPr>
            <p:spPr>
              <a:xfrm>
                <a:off x="2842410" y="2170492"/>
                <a:ext cx="0" cy="5417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4" name="文字方塊 23">
                    <a:extLst>
                      <a:ext uri="{FF2B5EF4-FFF2-40B4-BE49-F238E27FC236}">
                        <a16:creationId xmlns:a16="http://schemas.microsoft.com/office/drawing/2014/main" id="{587CFDC2-8D49-4EEC-BD9A-6A11975E6ABF}"/>
                      </a:ext>
                    </a:extLst>
                  </p:cNvPr>
                  <p:cNvSpPr txBox="1"/>
                  <p:nvPr/>
                </p:nvSpPr>
                <p:spPr>
                  <a:xfrm>
                    <a:off x="2365460" y="2276550"/>
                    <a:ext cx="446773" cy="338554"/>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050" i="1">
                                  <a:latin typeface="Cambria Math" panose="02040503050406030204" pitchFamily="18" charset="0"/>
                                </a:rPr>
                              </m:ctrlPr>
                            </m:sSubPr>
                            <m:e>
                              <m:r>
                                <a:rPr lang="en-US" altLang="zh-TW" sz="1050" i="1">
                                  <a:latin typeface="Cambria Math" panose="02040503050406030204" pitchFamily="18" charset="0"/>
                                </a:rPr>
                                <m:t>𝐶</m:t>
                              </m:r>
                            </m:e>
                            <m:sub>
                              <m:r>
                                <a:rPr lang="en-US" altLang="zh-TW" sz="1050" i="1">
                                  <a:latin typeface="Cambria Math" panose="02040503050406030204" pitchFamily="18" charset="0"/>
                                </a:rPr>
                                <m:t>𝑒𝑥𝑡</m:t>
                              </m:r>
                            </m:sub>
                          </m:sSub>
                        </m:oMath>
                      </m:oMathPara>
                    </a14:m>
                    <a:endParaRPr lang="zh-TW" altLang="en-US" sz="1350" dirty="0"/>
                  </a:p>
                </p:txBody>
              </p:sp>
            </mc:Choice>
            <mc:Fallback>
              <p:sp>
                <p:nvSpPr>
                  <p:cNvPr id="24" name="文字方塊 23">
                    <a:extLst>
                      <a:ext uri="{FF2B5EF4-FFF2-40B4-BE49-F238E27FC236}">
                        <a16:creationId xmlns:a16="http://schemas.microsoft.com/office/drawing/2014/main" id="{587CFDC2-8D49-4EEC-BD9A-6A11975E6ABF}"/>
                      </a:ext>
                    </a:extLst>
                  </p:cNvPr>
                  <p:cNvSpPr txBox="1">
                    <a:spLocks noRot="1" noChangeAspect="1" noMove="1" noResize="1" noEditPoints="1" noAdjustHandles="1" noChangeArrowheads="1" noChangeShapeType="1" noTextEdit="1"/>
                  </p:cNvSpPr>
                  <p:nvPr/>
                </p:nvSpPr>
                <p:spPr>
                  <a:xfrm>
                    <a:off x="2365460" y="2276550"/>
                    <a:ext cx="446773" cy="338554"/>
                  </a:xfrm>
                  <a:prstGeom prst="rect">
                    <a:avLst/>
                  </a:prstGeom>
                  <a:blipFill>
                    <a:blip r:embed="rId4"/>
                    <a:stretch>
                      <a:fillRect r="-3636"/>
                    </a:stretch>
                  </a:blipFill>
                  <a:ln w="28575">
                    <a:noFill/>
                  </a:ln>
                </p:spPr>
                <p:txBody>
                  <a:bodyPr/>
                  <a:lstStyle/>
                  <a:p>
                    <a:r>
                      <a:rPr lang="zh-TW" altLang="en-US">
                        <a:noFill/>
                      </a:rPr>
                      <a:t> </a:t>
                    </a:r>
                  </a:p>
                </p:txBody>
              </p:sp>
            </mc:Fallback>
          </mc:AlternateContent>
          <p:sp>
            <p:nvSpPr>
              <p:cNvPr id="25" name="橢圓 24">
                <a:extLst>
                  <a:ext uri="{FF2B5EF4-FFF2-40B4-BE49-F238E27FC236}">
                    <a16:creationId xmlns:a16="http://schemas.microsoft.com/office/drawing/2014/main" id="{A3DBB832-9DCD-48C8-A618-1D6C6261FEBA}"/>
                  </a:ext>
                </a:extLst>
              </p:cNvPr>
              <p:cNvSpPr/>
              <p:nvPr/>
            </p:nvSpPr>
            <p:spPr>
              <a:xfrm>
                <a:off x="2440436" y="3315200"/>
                <a:ext cx="82385" cy="8238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mc:AlternateContent xmlns:mc="http://schemas.openxmlformats.org/markup-compatibility/2006">
            <mc:Choice xmlns:a14="http://schemas.microsoft.com/office/drawing/2010/main" Requires="a14">
              <p:sp>
                <p:nvSpPr>
                  <p:cNvPr id="26" name="文字方塊 25">
                    <a:extLst>
                      <a:ext uri="{FF2B5EF4-FFF2-40B4-BE49-F238E27FC236}">
                        <a16:creationId xmlns:a16="http://schemas.microsoft.com/office/drawing/2014/main" id="{DC7CE2F0-E176-45BA-98B4-E17BADF59004}"/>
                      </a:ext>
                    </a:extLst>
                  </p:cNvPr>
                  <p:cNvSpPr txBox="1"/>
                  <p:nvPr/>
                </p:nvSpPr>
                <p:spPr>
                  <a:xfrm>
                    <a:off x="2268009" y="3016165"/>
                    <a:ext cx="446773" cy="338554"/>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050" i="1">
                              <a:latin typeface="Cambria Math" panose="02040503050406030204" pitchFamily="18" charset="0"/>
                            </a:rPr>
                            <m:t>𝑏</m:t>
                          </m:r>
                        </m:oMath>
                      </m:oMathPara>
                    </a14:m>
                    <a:endParaRPr lang="zh-TW" altLang="en-US" sz="1350" dirty="0"/>
                  </a:p>
                </p:txBody>
              </p:sp>
            </mc:Choice>
            <mc:Fallback>
              <p:sp>
                <p:nvSpPr>
                  <p:cNvPr id="26" name="文字方塊 25">
                    <a:extLst>
                      <a:ext uri="{FF2B5EF4-FFF2-40B4-BE49-F238E27FC236}">
                        <a16:creationId xmlns:a16="http://schemas.microsoft.com/office/drawing/2014/main" id="{DC7CE2F0-E176-45BA-98B4-E17BADF59004}"/>
                      </a:ext>
                    </a:extLst>
                  </p:cNvPr>
                  <p:cNvSpPr txBox="1">
                    <a:spLocks noRot="1" noChangeAspect="1" noMove="1" noResize="1" noEditPoints="1" noAdjustHandles="1" noChangeArrowheads="1" noChangeShapeType="1" noTextEdit="1"/>
                  </p:cNvSpPr>
                  <p:nvPr/>
                </p:nvSpPr>
                <p:spPr>
                  <a:xfrm>
                    <a:off x="2268009" y="3016165"/>
                    <a:ext cx="446773" cy="338554"/>
                  </a:xfrm>
                  <a:prstGeom prst="rect">
                    <a:avLst/>
                  </a:prstGeom>
                  <a:blipFill>
                    <a:blip r:embed="rId5"/>
                    <a:stretch>
                      <a:fillRect/>
                    </a:stretch>
                  </a:blipFill>
                  <a:ln w="28575">
                    <a:noFill/>
                  </a:ln>
                </p:spPr>
                <p:txBody>
                  <a:bodyPr/>
                  <a:lstStyle/>
                  <a:p>
                    <a:r>
                      <a:rPr lang="zh-TW" altLang="en-US">
                        <a:noFill/>
                      </a:rPr>
                      <a:t> </a:t>
                    </a:r>
                  </a:p>
                </p:txBody>
              </p:sp>
            </mc:Fallback>
          </mc:AlternateContent>
          <p:sp>
            <p:nvSpPr>
              <p:cNvPr id="27" name="橢圓 26">
                <a:extLst>
                  <a:ext uri="{FF2B5EF4-FFF2-40B4-BE49-F238E27FC236}">
                    <a16:creationId xmlns:a16="http://schemas.microsoft.com/office/drawing/2014/main" id="{A087EB28-E0E6-4177-8EE2-3FF7D9010CA7}"/>
                  </a:ext>
                </a:extLst>
              </p:cNvPr>
              <p:cNvSpPr/>
              <p:nvPr/>
            </p:nvSpPr>
            <p:spPr>
              <a:xfrm>
                <a:off x="2099188" y="3315200"/>
                <a:ext cx="82385" cy="823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8" name="橢圓 27">
                <a:extLst>
                  <a:ext uri="{FF2B5EF4-FFF2-40B4-BE49-F238E27FC236}">
                    <a16:creationId xmlns:a16="http://schemas.microsoft.com/office/drawing/2014/main" id="{4F333C2F-D8DC-46C0-8A9F-AA629E96F370}"/>
                  </a:ext>
                </a:extLst>
              </p:cNvPr>
              <p:cNvSpPr/>
              <p:nvPr/>
            </p:nvSpPr>
            <p:spPr>
              <a:xfrm>
                <a:off x="2090125" y="2134135"/>
                <a:ext cx="82385" cy="823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grpSp>
      </p:grpSp>
      <p:cxnSp>
        <p:nvCxnSpPr>
          <p:cNvPr id="36" name="直線單箭頭接點 35">
            <a:extLst>
              <a:ext uri="{FF2B5EF4-FFF2-40B4-BE49-F238E27FC236}">
                <a16:creationId xmlns:a16="http://schemas.microsoft.com/office/drawing/2014/main" id="{547CF6C1-3EE2-4418-BF2B-3DB15BE5DEB9}"/>
              </a:ext>
            </a:extLst>
          </p:cNvPr>
          <p:cNvCxnSpPr>
            <a:cxnSpLocks/>
          </p:cNvCxnSpPr>
          <p:nvPr/>
        </p:nvCxnSpPr>
        <p:spPr>
          <a:xfrm flipH="1">
            <a:off x="687697" y="2405652"/>
            <a:ext cx="242508" cy="7713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574DE2D1-9D17-4BBA-9D65-9EF55231B2A5}"/>
              </a:ext>
            </a:extLst>
          </p:cNvPr>
          <p:cNvCxnSpPr>
            <a:cxnSpLocks/>
          </p:cNvCxnSpPr>
          <p:nvPr/>
        </p:nvCxnSpPr>
        <p:spPr>
          <a:xfrm>
            <a:off x="1338582" y="2378242"/>
            <a:ext cx="252911" cy="7705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文字方塊 39">
            <a:extLst>
              <a:ext uri="{FF2B5EF4-FFF2-40B4-BE49-F238E27FC236}">
                <a16:creationId xmlns:a16="http://schemas.microsoft.com/office/drawing/2014/main" id="{85748E73-083E-475C-B53D-3C637195341B}"/>
              </a:ext>
            </a:extLst>
          </p:cNvPr>
          <p:cNvSpPr txBox="1"/>
          <p:nvPr/>
        </p:nvSpPr>
        <p:spPr>
          <a:xfrm>
            <a:off x="105463" y="3195208"/>
            <a:ext cx="1079447" cy="415498"/>
          </a:xfrm>
          <a:prstGeom prst="rect">
            <a:avLst/>
          </a:prstGeom>
          <a:noFill/>
        </p:spPr>
        <p:txBody>
          <a:bodyPr wrap="square" rtlCol="0">
            <a:spAutoFit/>
          </a:bodyPr>
          <a:lstStyle/>
          <a:p>
            <a:pPr algn="ctr"/>
            <a:r>
              <a:rPr lang="en-US" altLang="zh-TW" sz="1050" dirty="0"/>
              <a:t>Effective capacitor </a:t>
            </a:r>
            <a:endParaRPr lang="zh-TW" altLang="en-US" sz="1050" dirty="0"/>
          </a:p>
        </p:txBody>
      </p:sp>
      <p:sp>
        <p:nvSpPr>
          <p:cNvPr id="41" name="文字方塊 40">
            <a:extLst>
              <a:ext uri="{FF2B5EF4-FFF2-40B4-BE49-F238E27FC236}">
                <a16:creationId xmlns:a16="http://schemas.microsoft.com/office/drawing/2014/main" id="{A0D91342-5302-4D14-8A03-993B1C422E5C}"/>
              </a:ext>
            </a:extLst>
          </p:cNvPr>
          <p:cNvSpPr txBox="1"/>
          <p:nvPr/>
        </p:nvSpPr>
        <p:spPr>
          <a:xfrm>
            <a:off x="1113139" y="3182782"/>
            <a:ext cx="1079447" cy="415498"/>
          </a:xfrm>
          <a:prstGeom prst="rect">
            <a:avLst/>
          </a:prstGeom>
          <a:noFill/>
        </p:spPr>
        <p:txBody>
          <a:bodyPr wrap="square" rtlCol="0">
            <a:spAutoFit/>
          </a:bodyPr>
          <a:lstStyle/>
          <a:p>
            <a:pPr algn="ctr"/>
            <a:r>
              <a:rPr lang="en-US" altLang="zh-TW" sz="1050" dirty="0"/>
              <a:t>Josephson Junction</a:t>
            </a:r>
          </a:p>
        </p:txBody>
      </p:sp>
      <p:grpSp>
        <p:nvGrpSpPr>
          <p:cNvPr id="44" name="群組 43">
            <a:extLst>
              <a:ext uri="{FF2B5EF4-FFF2-40B4-BE49-F238E27FC236}">
                <a16:creationId xmlns:a16="http://schemas.microsoft.com/office/drawing/2014/main" id="{1FF66C4D-512D-4BAD-ADB2-2A76017B57DC}"/>
              </a:ext>
            </a:extLst>
          </p:cNvPr>
          <p:cNvGrpSpPr/>
          <p:nvPr/>
        </p:nvGrpSpPr>
        <p:grpSpPr>
          <a:xfrm>
            <a:off x="2670397" y="1871566"/>
            <a:ext cx="1820510" cy="638244"/>
            <a:chOff x="1568611" y="3778705"/>
            <a:chExt cx="2427346" cy="850992"/>
          </a:xfrm>
        </p:grpSpPr>
        <p:sp>
          <p:nvSpPr>
            <p:cNvPr id="45" name="文字方塊 44">
              <a:extLst>
                <a:ext uri="{FF2B5EF4-FFF2-40B4-BE49-F238E27FC236}">
                  <a16:creationId xmlns:a16="http://schemas.microsoft.com/office/drawing/2014/main" id="{3CDEC6EE-F97C-44A4-8045-30E2656CE106}"/>
                </a:ext>
              </a:extLst>
            </p:cNvPr>
            <p:cNvSpPr txBox="1"/>
            <p:nvPr/>
          </p:nvSpPr>
          <p:spPr>
            <a:xfrm>
              <a:off x="1568611" y="4321921"/>
              <a:ext cx="2427346" cy="307776"/>
            </a:xfrm>
            <a:prstGeom prst="rect">
              <a:avLst/>
            </a:prstGeom>
            <a:solidFill>
              <a:schemeClr val="bg1">
                <a:lumMod val="85000"/>
              </a:schemeClr>
            </a:solidFill>
            <a:ln>
              <a:solidFill>
                <a:schemeClr val="bg1">
                  <a:lumMod val="85000"/>
                </a:schemeClr>
              </a:solidFill>
            </a:ln>
          </p:spPr>
          <p:txBody>
            <a:bodyPr wrap="square" rtlCol="0">
              <a:spAutoFit/>
            </a:bodyPr>
            <a:lstStyle/>
            <a:p>
              <a:pPr algn="ctr"/>
              <a:r>
                <a:rPr lang="en-US" altLang="zh-TW" sz="900" dirty="0"/>
                <a:t>Si </a:t>
              </a:r>
              <a:endParaRPr lang="zh-TW" altLang="en-US" sz="900" dirty="0"/>
            </a:p>
          </p:txBody>
        </p:sp>
        <p:grpSp>
          <p:nvGrpSpPr>
            <p:cNvPr id="46" name="群組 45">
              <a:extLst>
                <a:ext uri="{FF2B5EF4-FFF2-40B4-BE49-F238E27FC236}">
                  <a16:creationId xmlns:a16="http://schemas.microsoft.com/office/drawing/2014/main" id="{A58A82DA-6D0B-4A56-BE3E-BD189A513985}"/>
                </a:ext>
              </a:extLst>
            </p:cNvPr>
            <p:cNvGrpSpPr/>
            <p:nvPr/>
          </p:nvGrpSpPr>
          <p:grpSpPr>
            <a:xfrm>
              <a:off x="1615056" y="3778705"/>
              <a:ext cx="2189258" cy="573994"/>
              <a:chOff x="1615056" y="3778705"/>
              <a:chExt cx="2189258" cy="573994"/>
            </a:xfrm>
          </p:grpSpPr>
          <p:sp>
            <p:nvSpPr>
              <p:cNvPr id="47" name="文字方塊 46">
                <a:extLst>
                  <a:ext uri="{FF2B5EF4-FFF2-40B4-BE49-F238E27FC236}">
                    <a16:creationId xmlns:a16="http://schemas.microsoft.com/office/drawing/2014/main" id="{758DE7BF-1A31-40AF-924B-EFEE39FC249D}"/>
                  </a:ext>
                </a:extLst>
              </p:cNvPr>
              <p:cNvSpPr txBox="1"/>
              <p:nvPr/>
            </p:nvSpPr>
            <p:spPr>
              <a:xfrm>
                <a:off x="2141475" y="4075700"/>
                <a:ext cx="1662839" cy="276999"/>
              </a:xfrm>
              <a:prstGeom prst="rect">
                <a:avLst/>
              </a:prstGeom>
              <a:solidFill>
                <a:srgbClr val="FF99FF"/>
              </a:solidFill>
              <a:ln>
                <a:solidFill>
                  <a:srgbClr val="FF99FF"/>
                </a:solidFill>
              </a:ln>
            </p:spPr>
            <p:txBody>
              <a:bodyPr wrap="square" rtlCol="0">
                <a:spAutoFit/>
              </a:bodyPr>
              <a:lstStyle/>
              <a:p>
                <a:pPr algn="ctr"/>
                <a:r>
                  <a:rPr lang="en-US" altLang="zh-TW" sz="750" dirty="0"/>
                  <a:t>Al </a:t>
                </a:r>
                <a:endParaRPr lang="zh-TW" altLang="en-US" sz="750" dirty="0"/>
              </a:p>
            </p:txBody>
          </p:sp>
          <p:sp>
            <p:nvSpPr>
              <p:cNvPr id="48" name="文字方塊 47">
                <a:extLst>
                  <a:ext uri="{FF2B5EF4-FFF2-40B4-BE49-F238E27FC236}">
                    <a16:creationId xmlns:a16="http://schemas.microsoft.com/office/drawing/2014/main" id="{6E14B330-1C10-4436-8A8A-8C021730AFF0}"/>
                  </a:ext>
                </a:extLst>
              </p:cNvPr>
              <p:cNvSpPr txBox="1"/>
              <p:nvPr/>
            </p:nvSpPr>
            <p:spPr>
              <a:xfrm>
                <a:off x="1615056" y="3778705"/>
                <a:ext cx="1662838" cy="276998"/>
              </a:xfrm>
              <a:prstGeom prst="rect">
                <a:avLst/>
              </a:prstGeom>
              <a:solidFill>
                <a:srgbClr val="FF99FF"/>
              </a:solidFill>
              <a:ln>
                <a:solidFill>
                  <a:srgbClr val="FF99FF"/>
                </a:solidFill>
              </a:ln>
            </p:spPr>
            <p:txBody>
              <a:bodyPr wrap="square" rtlCol="0">
                <a:spAutoFit/>
              </a:bodyPr>
              <a:lstStyle/>
              <a:p>
                <a:pPr algn="ctr"/>
                <a:r>
                  <a:rPr lang="en-US" altLang="zh-TW" sz="750" dirty="0"/>
                  <a:t>Al </a:t>
                </a:r>
                <a:endParaRPr lang="zh-TW" altLang="en-US" sz="750" dirty="0"/>
              </a:p>
            </p:txBody>
          </p:sp>
          <p:sp>
            <p:nvSpPr>
              <p:cNvPr id="49" name="矩形 48">
                <a:extLst>
                  <a:ext uri="{FF2B5EF4-FFF2-40B4-BE49-F238E27FC236}">
                    <a16:creationId xmlns:a16="http://schemas.microsoft.com/office/drawing/2014/main" id="{85592EFD-3EF3-4387-97DB-2082D46FD9C3}"/>
                  </a:ext>
                </a:extLst>
              </p:cNvPr>
              <p:cNvSpPr/>
              <p:nvPr/>
            </p:nvSpPr>
            <p:spPr>
              <a:xfrm>
                <a:off x="2150170" y="4029761"/>
                <a:ext cx="1654141" cy="459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350"/>
              </a:p>
            </p:txBody>
          </p:sp>
          <p:sp>
            <p:nvSpPr>
              <p:cNvPr id="50" name="文字方塊 49">
                <a:extLst>
                  <a:ext uri="{FF2B5EF4-FFF2-40B4-BE49-F238E27FC236}">
                    <a16:creationId xmlns:a16="http://schemas.microsoft.com/office/drawing/2014/main" id="{2D7A2B62-8A17-44EB-ABFC-40BE18CC2740}"/>
                  </a:ext>
                </a:extLst>
              </p:cNvPr>
              <p:cNvSpPr txBox="1"/>
              <p:nvPr/>
            </p:nvSpPr>
            <p:spPr>
              <a:xfrm>
                <a:off x="2538333" y="3916648"/>
                <a:ext cx="458312" cy="430886"/>
              </a:xfrm>
              <a:prstGeom prst="rect">
                <a:avLst/>
              </a:prstGeom>
              <a:noFill/>
            </p:spPr>
            <p:txBody>
              <a:bodyPr wrap="square" rtlCol="0">
                <a:spAutoFit/>
              </a:bodyPr>
              <a:lstStyle/>
              <a:p>
                <a:pPr algn="ctr"/>
                <a:r>
                  <a:rPr lang="en-US" altLang="zh-TW" sz="750" dirty="0" err="1">
                    <a:solidFill>
                      <a:schemeClr val="bg1"/>
                    </a:solidFill>
                  </a:rPr>
                  <a:t>AlOx</a:t>
                </a:r>
                <a:endParaRPr lang="zh-TW" altLang="en-US" sz="750" dirty="0">
                  <a:solidFill>
                    <a:schemeClr val="bg1"/>
                  </a:solidFill>
                </a:endParaRPr>
              </a:p>
            </p:txBody>
          </p:sp>
        </p:grpSp>
      </p:grpSp>
      <mc:AlternateContent xmlns:mc="http://schemas.openxmlformats.org/markup-compatibility/2006">
        <mc:Choice xmlns:a14="http://schemas.microsoft.com/office/drawing/2010/main" Requires="a14">
          <p:sp>
            <p:nvSpPr>
              <p:cNvPr id="51" name="文字方塊 50">
                <a:extLst>
                  <a:ext uri="{FF2B5EF4-FFF2-40B4-BE49-F238E27FC236}">
                    <a16:creationId xmlns:a16="http://schemas.microsoft.com/office/drawing/2014/main" id="{2562A507-F700-4CEE-ABEA-27DA4E6B2773}"/>
                  </a:ext>
                </a:extLst>
              </p:cNvPr>
              <p:cNvSpPr txBox="1"/>
              <p:nvPr/>
            </p:nvSpPr>
            <p:spPr>
              <a:xfrm>
                <a:off x="2159905" y="2837245"/>
                <a:ext cx="3446183" cy="881780"/>
              </a:xfrm>
              <a:prstGeom prst="rect">
                <a:avLst/>
              </a:prstGeom>
              <a:noFill/>
            </p:spPr>
            <p:txBody>
              <a:bodyPr wrap="square" rtlCol="0">
                <a:spAutoFit/>
              </a:bodyPr>
              <a:lstStyle/>
              <a:p>
                <a:r>
                  <a:rPr lang="en-US" altLang="zh-TW" sz="1400" dirty="0"/>
                  <a:t>JJ current phase relation : </a:t>
                </a:r>
                <a14:m>
                  <m:oMath xmlns:m="http://schemas.openxmlformats.org/officeDocument/2006/math">
                    <m:r>
                      <a:rPr lang="en-US" altLang="zh-TW" sz="1400">
                        <a:latin typeface="Cambria Math" panose="02040503050406030204" pitchFamily="18" charset="0"/>
                      </a:rPr>
                      <m:t> </m:t>
                    </m:r>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𝐼</m:t>
                        </m:r>
                      </m:e>
                      <m:sub>
                        <m:r>
                          <a:rPr lang="en-US" altLang="zh-TW" sz="1400" i="1">
                            <a:latin typeface="Cambria Math" panose="02040503050406030204" pitchFamily="18" charset="0"/>
                          </a:rPr>
                          <m:t>𝐽</m:t>
                        </m:r>
                      </m:sub>
                    </m:sSub>
                    <m:r>
                      <a:rPr lang="en-US" altLang="zh-TW" sz="1400" i="1">
                        <a:latin typeface="Cambria Math" panose="02040503050406030204" pitchFamily="18" charset="0"/>
                      </a:rPr>
                      <m:t>=</m:t>
                    </m:r>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𝐼</m:t>
                        </m:r>
                      </m:e>
                      <m:sub>
                        <m:r>
                          <a:rPr lang="en-US" altLang="zh-TW" sz="1400" i="1">
                            <a:latin typeface="Cambria Math" panose="02040503050406030204" pitchFamily="18" charset="0"/>
                          </a:rPr>
                          <m:t>𝑐</m:t>
                        </m:r>
                      </m:sub>
                    </m:sSub>
                    <m:func>
                      <m:funcPr>
                        <m:ctrlPr>
                          <a:rPr lang="en-US" altLang="zh-TW" sz="1400" i="1">
                            <a:latin typeface="Cambria Math" panose="02040503050406030204" pitchFamily="18" charset="0"/>
                          </a:rPr>
                        </m:ctrlPr>
                      </m:funcPr>
                      <m:fName>
                        <m:r>
                          <m:rPr>
                            <m:sty m:val="p"/>
                          </m:rPr>
                          <a:rPr lang="en-US" altLang="zh-TW" sz="1400">
                            <a:latin typeface="Cambria Math" panose="02040503050406030204" pitchFamily="18" charset="0"/>
                          </a:rPr>
                          <m:t>sin</m:t>
                        </m:r>
                      </m:fName>
                      <m:e>
                        <m:r>
                          <a:rPr lang="en-US" altLang="zh-TW" sz="1400" i="1">
                            <a:latin typeface="Cambria Math" panose="02040503050406030204" pitchFamily="18" charset="0"/>
                          </a:rPr>
                          <m:t>𝛿</m:t>
                        </m:r>
                      </m:e>
                    </m:func>
                  </m:oMath>
                </a14:m>
                <a:endParaRPr lang="en-US" altLang="zh-TW" sz="1400" dirty="0"/>
              </a:p>
              <a:p>
                <a:r>
                  <a:rPr lang="en-US" altLang="zh-TW" sz="1400" dirty="0"/>
                  <a:t>JJ voltage phase relation :  </a:t>
                </a:r>
                <a14:m>
                  <m:oMath xmlns:m="http://schemas.openxmlformats.org/officeDocument/2006/math">
                    <m:f>
                      <m:fPr>
                        <m:ctrlPr>
                          <a:rPr lang="en-US" altLang="zh-TW" sz="1400" i="1">
                            <a:latin typeface="Cambria Math" panose="02040503050406030204" pitchFamily="18" charset="0"/>
                          </a:rPr>
                        </m:ctrlPr>
                      </m:fPr>
                      <m:num>
                        <m:r>
                          <a:rPr lang="en-US" altLang="zh-TW" sz="1400" i="1">
                            <a:latin typeface="Cambria Math" panose="02040503050406030204" pitchFamily="18" charset="0"/>
                          </a:rPr>
                          <m:t>𝜕𝛿</m:t>
                        </m:r>
                      </m:num>
                      <m:den>
                        <m:r>
                          <a:rPr lang="en-US" altLang="zh-TW" sz="1400" i="1">
                            <a:latin typeface="Cambria Math" panose="02040503050406030204" pitchFamily="18" charset="0"/>
                          </a:rPr>
                          <m:t>𝜕</m:t>
                        </m:r>
                        <m:r>
                          <a:rPr lang="en-US" altLang="zh-TW" sz="1400" i="1">
                            <a:latin typeface="Cambria Math" panose="02040503050406030204" pitchFamily="18" charset="0"/>
                          </a:rPr>
                          <m:t>𝑡</m:t>
                        </m:r>
                      </m:den>
                    </m:f>
                    <m:r>
                      <a:rPr lang="en-US" altLang="zh-TW" sz="1400" i="1">
                        <a:latin typeface="Cambria Math" panose="02040503050406030204" pitchFamily="18" charset="0"/>
                      </a:rPr>
                      <m:t>=</m:t>
                    </m:r>
                    <m:f>
                      <m:fPr>
                        <m:ctrlPr>
                          <a:rPr lang="en-US" altLang="zh-TW" sz="1400" i="1">
                            <a:latin typeface="Cambria Math" panose="02040503050406030204" pitchFamily="18" charset="0"/>
                          </a:rPr>
                        </m:ctrlPr>
                      </m:fPr>
                      <m:num>
                        <m:r>
                          <a:rPr lang="en-US" altLang="zh-TW" sz="1400" i="1">
                            <a:latin typeface="Cambria Math" panose="02040503050406030204" pitchFamily="18" charset="0"/>
                          </a:rPr>
                          <m:t>2</m:t>
                        </m:r>
                        <m:r>
                          <a:rPr lang="en-US" altLang="zh-TW" sz="1400" i="1">
                            <a:latin typeface="Cambria Math" panose="02040503050406030204" pitchFamily="18" charset="0"/>
                          </a:rPr>
                          <m:t>𝜋</m:t>
                        </m:r>
                      </m:num>
                      <m:den>
                        <m:sSub>
                          <m:sSubPr>
                            <m:ctrlPr>
                              <a:rPr lang="en-US" altLang="zh-TW" sz="1400" i="1">
                                <a:latin typeface="Cambria Math" panose="02040503050406030204" pitchFamily="18" charset="0"/>
                              </a:rPr>
                            </m:ctrlPr>
                          </m:sSubPr>
                          <m:e>
                            <m:r>
                              <m:rPr>
                                <m:sty m:val="p"/>
                              </m:rPr>
                              <a:rPr lang="en-US" altLang="zh-TW" sz="1400">
                                <a:latin typeface="Cambria Math" panose="02040503050406030204" pitchFamily="18" charset="0"/>
                              </a:rPr>
                              <m:t>Φ</m:t>
                            </m:r>
                          </m:e>
                          <m:sub>
                            <m:r>
                              <a:rPr lang="en-US" altLang="zh-TW" sz="1400" i="1">
                                <a:latin typeface="Cambria Math" panose="02040503050406030204" pitchFamily="18" charset="0"/>
                              </a:rPr>
                              <m:t>0</m:t>
                            </m:r>
                          </m:sub>
                        </m:sSub>
                      </m:den>
                    </m:f>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𝑉</m:t>
                        </m:r>
                      </m:e>
                      <m:sub>
                        <m:r>
                          <a:rPr lang="en-US" altLang="zh-TW" sz="1400" i="1">
                            <a:latin typeface="Cambria Math" panose="02040503050406030204" pitchFamily="18" charset="0"/>
                          </a:rPr>
                          <m:t>𝐽</m:t>
                        </m:r>
                      </m:sub>
                    </m:sSub>
                  </m:oMath>
                </a14:m>
                <a:endParaRPr lang="en-US" altLang="zh-TW" sz="1400" dirty="0"/>
              </a:p>
              <a:p>
                <a:r>
                  <a:rPr lang="en-US" altLang="zh-TW" sz="1400" dirty="0"/>
                  <a:t>Critical current : </a:t>
                </a:r>
                <a14:m>
                  <m:oMath xmlns:m="http://schemas.openxmlformats.org/officeDocument/2006/math">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𝐼</m:t>
                        </m:r>
                      </m:e>
                      <m:sub>
                        <m:r>
                          <a:rPr lang="en-US" altLang="zh-TW" sz="1400" i="1">
                            <a:latin typeface="Cambria Math" panose="02040503050406030204" pitchFamily="18" charset="0"/>
                          </a:rPr>
                          <m:t>𝑐</m:t>
                        </m:r>
                      </m:sub>
                    </m:sSub>
                    <m:r>
                      <a:rPr lang="en-US" altLang="zh-TW" sz="1400" i="1">
                        <a:latin typeface="Cambria Math" panose="02040503050406030204" pitchFamily="18" charset="0"/>
                      </a:rPr>
                      <m:t>=</m:t>
                    </m:r>
                    <m:r>
                      <a:rPr lang="en-US" altLang="zh-TW" sz="1400" i="1">
                        <a:latin typeface="Cambria Math" panose="02040503050406030204" pitchFamily="18" charset="0"/>
                      </a:rPr>
                      <m:t>𝜋</m:t>
                    </m:r>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m:t>
                        </m:r>
                      </m:e>
                      <m:sub>
                        <m:r>
                          <a:rPr lang="en-US" altLang="zh-TW" sz="1400" i="1">
                            <a:latin typeface="Cambria Math" panose="02040503050406030204" pitchFamily="18" charset="0"/>
                          </a:rPr>
                          <m:t>𝐴𝑙</m:t>
                        </m:r>
                      </m:sub>
                    </m:sSub>
                    <m:r>
                      <a:rPr lang="en-US" altLang="zh-TW" sz="1400" i="1">
                        <a:latin typeface="Cambria Math" panose="02040503050406030204" pitchFamily="18" charset="0"/>
                      </a:rPr>
                      <m:t>/2</m:t>
                    </m:r>
                    <m:r>
                      <a:rPr lang="en-US" altLang="zh-TW" sz="1400" i="1">
                        <a:latin typeface="Cambria Math" panose="02040503050406030204" pitchFamily="18" charset="0"/>
                      </a:rPr>
                      <m:t>𝑒</m:t>
                    </m:r>
                    <m:sSub>
                      <m:sSubPr>
                        <m:ctrlPr>
                          <a:rPr lang="en-US" altLang="zh-TW" sz="1400" i="1">
                            <a:latin typeface="Cambria Math" panose="02040503050406030204" pitchFamily="18" charset="0"/>
                          </a:rPr>
                        </m:ctrlPr>
                      </m:sSubPr>
                      <m:e>
                        <m:r>
                          <a:rPr lang="en-US" altLang="zh-TW" sz="1400" i="1">
                            <a:latin typeface="Cambria Math" panose="02040503050406030204" pitchFamily="18" charset="0"/>
                          </a:rPr>
                          <m:t>𝑅</m:t>
                        </m:r>
                      </m:e>
                      <m:sub>
                        <m:r>
                          <a:rPr lang="en-US" altLang="zh-TW" sz="1400" i="1">
                            <a:latin typeface="Cambria Math" panose="02040503050406030204" pitchFamily="18" charset="0"/>
                          </a:rPr>
                          <m:t>𝑁</m:t>
                        </m:r>
                      </m:sub>
                    </m:sSub>
                  </m:oMath>
                </a14:m>
                <a:r>
                  <a:rPr lang="zh-TW" altLang="en-US" sz="1400" dirty="0"/>
                  <a:t> </a:t>
                </a:r>
                <a:r>
                  <a:rPr lang="en-US" altLang="zh-TW" sz="1400" dirty="0"/>
                  <a:t>for </a:t>
                </a:r>
                <a14:m>
                  <m:oMath xmlns:m="http://schemas.openxmlformats.org/officeDocument/2006/math">
                    <m:r>
                      <a:rPr lang="en-US" altLang="zh-TW" sz="1400" i="1">
                        <a:latin typeface="Cambria Math" panose="02040503050406030204" pitchFamily="18" charset="0"/>
                      </a:rPr>
                      <m:t>𝑇</m:t>
                    </m:r>
                    <m:r>
                      <a:rPr lang="en-US" altLang="zh-TW" sz="1400" i="1">
                        <a:latin typeface="Cambria Math" panose="02040503050406030204" pitchFamily="18" charset="0"/>
                      </a:rPr>
                      <m:t>=0</m:t>
                    </m:r>
                  </m:oMath>
                </a14:m>
                <a:endParaRPr lang="zh-TW" altLang="en-US" sz="1200" dirty="0"/>
              </a:p>
            </p:txBody>
          </p:sp>
        </mc:Choice>
        <mc:Fallback>
          <p:sp>
            <p:nvSpPr>
              <p:cNvPr id="51" name="文字方塊 50">
                <a:extLst>
                  <a:ext uri="{FF2B5EF4-FFF2-40B4-BE49-F238E27FC236}">
                    <a16:creationId xmlns:a16="http://schemas.microsoft.com/office/drawing/2014/main" id="{2562A507-F700-4CEE-ABEA-27DA4E6B2773}"/>
                  </a:ext>
                </a:extLst>
              </p:cNvPr>
              <p:cNvSpPr txBox="1">
                <a:spLocks noRot="1" noChangeAspect="1" noMove="1" noResize="1" noEditPoints="1" noAdjustHandles="1" noChangeArrowheads="1" noChangeShapeType="1" noTextEdit="1"/>
              </p:cNvSpPr>
              <p:nvPr/>
            </p:nvSpPr>
            <p:spPr>
              <a:xfrm>
                <a:off x="2159905" y="2837245"/>
                <a:ext cx="3446183" cy="881780"/>
              </a:xfrm>
              <a:prstGeom prst="rect">
                <a:avLst/>
              </a:prstGeom>
              <a:blipFill>
                <a:blip r:embed="rId6"/>
                <a:stretch>
                  <a:fillRect l="-530" b="-6897"/>
                </a:stretch>
              </a:blipFill>
            </p:spPr>
            <p:txBody>
              <a:bodyPr/>
              <a:lstStyle/>
              <a:p>
                <a:r>
                  <a:rPr lang="zh-TW" altLang="en-US">
                    <a:noFill/>
                  </a:rPr>
                  <a:t> </a:t>
                </a:r>
              </a:p>
            </p:txBody>
          </p:sp>
        </mc:Fallback>
      </mc:AlternateContent>
      <p:pic>
        <p:nvPicPr>
          <p:cNvPr id="52" name="圖片 51">
            <a:extLst>
              <a:ext uri="{FF2B5EF4-FFF2-40B4-BE49-F238E27FC236}">
                <a16:creationId xmlns:a16="http://schemas.microsoft.com/office/drawing/2014/main" id="{13C0413F-D3A1-41F7-890B-7FA51A0B3BB1}"/>
              </a:ext>
            </a:extLst>
          </p:cNvPr>
          <p:cNvPicPr>
            <a:picLocks noChangeAspect="1"/>
          </p:cNvPicPr>
          <p:nvPr/>
        </p:nvPicPr>
        <p:blipFill>
          <a:blip r:embed="rId7"/>
          <a:stretch>
            <a:fillRect/>
          </a:stretch>
        </p:blipFill>
        <p:spPr>
          <a:xfrm>
            <a:off x="21992" y="3870533"/>
            <a:ext cx="2721694" cy="1806476"/>
          </a:xfrm>
          <a:prstGeom prst="rect">
            <a:avLst/>
          </a:prstGeom>
        </p:spPr>
      </p:pic>
      <p:pic>
        <p:nvPicPr>
          <p:cNvPr id="53" name="圖片 52">
            <a:extLst>
              <a:ext uri="{FF2B5EF4-FFF2-40B4-BE49-F238E27FC236}">
                <a16:creationId xmlns:a16="http://schemas.microsoft.com/office/drawing/2014/main" id="{4421A54D-F455-44DD-A9FA-6F6D7CB620E4}"/>
              </a:ext>
            </a:extLst>
          </p:cNvPr>
          <p:cNvPicPr>
            <a:picLocks noChangeAspect="1"/>
          </p:cNvPicPr>
          <p:nvPr/>
        </p:nvPicPr>
        <p:blipFill>
          <a:blip r:embed="rId8"/>
          <a:stretch>
            <a:fillRect/>
          </a:stretch>
        </p:blipFill>
        <p:spPr>
          <a:xfrm>
            <a:off x="2768145" y="3876978"/>
            <a:ext cx="2727939" cy="1810622"/>
          </a:xfrm>
          <a:prstGeom prst="rect">
            <a:avLst/>
          </a:prstGeom>
        </p:spPr>
      </p:pic>
      <p:pic>
        <p:nvPicPr>
          <p:cNvPr id="56" name="圖片 55">
            <a:extLst>
              <a:ext uri="{FF2B5EF4-FFF2-40B4-BE49-F238E27FC236}">
                <a16:creationId xmlns:a16="http://schemas.microsoft.com/office/drawing/2014/main" id="{791F5552-8DAD-467B-980C-C09ED13DAC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10270" y="1736647"/>
            <a:ext cx="3348214" cy="3741021"/>
          </a:xfrm>
          <a:prstGeom prst="rect">
            <a:avLst/>
          </a:prstGeom>
        </p:spPr>
      </p:pic>
    </p:spTree>
    <p:extLst>
      <p:ext uri="{BB962C8B-B14F-4D97-AF65-F5344CB8AC3E}">
        <p14:creationId xmlns:p14="http://schemas.microsoft.com/office/powerpoint/2010/main" val="282828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44B1A733-66F4-44FA-94D3-2D3D3AA9B11B}"/>
              </a:ext>
            </a:extLst>
          </p:cNvPr>
          <p:cNvSpPr>
            <a:spLocks noGrp="1"/>
          </p:cNvSpPr>
          <p:nvPr>
            <p:ph type="dt" sz="half" idx="10"/>
          </p:nvPr>
        </p:nvSpPr>
        <p:spPr/>
        <p:txBody>
          <a:bodyPr/>
          <a:lstStyle/>
          <a:p>
            <a:r>
              <a:rPr lang="en-US" altLang="zh-TW"/>
              <a:t>2023</a:t>
            </a:r>
            <a:endParaRPr lang="zh-TW" altLang="en-US" dirty="0"/>
          </a:p>
        </p:txBody>
      </p:sp>
      <p:sp>
        <p:nvSpPr>
          <p:cNvPr id="3" name="投影片編號版面配置區 2">
            <a:extLst>
              <a:ext uri="{FF2B5EF4-FFF2-40B4-BE49-F238E27FC236}">
                <a16:creationId xmlns:a16="http://schemas.microsoft.com/office/drawing/2014/main" id="{E24E8C78-2014-49C4-8554-751D02FBF116}"/>
              </a:ext>
            </a:extLst>
          </p:cNvPr>
          <p:cNvSpPr>
            <a:spLocks noGrp="1"/>
          </p:cNvSpPr>
          <p:nvPr>
            <p:ph type="sldNum" sz="quarter" idx="12"/>
          </p:nvPr>
        </p:nvSpPr>
        <p:spPr/>
        <p:txBody>
          <a:bodyPr/>
          <a:lstStyle/>
          <a:p>
            <a:pPr algn="l"/>
            <a:fld id="{8C00C658-7D5C-4B4E-BBF7-4EE267FA3875}" type="slidenum">
              <a:rPr lang="zh-TW" altLang="en-US" smtClean="0"/>
              <a:pPr algn="l"/>
              <a:t>9</a:t>
            </a:fld>
            <a:endParaRPr lang="zh-TW" altLang="en-US" dirty="0"/>
          </a:p>
        </p:txBody>
      </p:sp>
      <p:sp>
        <p:nvSpPr>
          <p:cNvPr id="4" name="標題 3">
            <a:extLst>
              <a:ext uri="{FF2B5EF4-FFF2-40B4-BE49-F238E27FC236}">
                <a16:creationId xmlns:a16="http://schemas.microsoft.com/office/drawing/2014/main" id="{F8B99DBB-FA6C-4248-9C6E-67CAC81C1C28}"/>
              </a:ext>
            </a:extLst>
          </p:cNvPr>
          <p:cNvSpPr>
            <a:spLocks noGrp="1"/>
          </p:cNvSpPr>
          <p:nvPr>
            <p:ph type="title"/>
          </p:nvPr>
        </p:nvSpPr>
        <p:spPr/>
        <p:txBody>
          <a:bodyPr/>
          <a:lstStyle/>
          <a:p>
            <a:r>
              <a:rPr lang="en-US" altLang="zh-TW" dirty="0"/>
              <a:t>Bridge Free Junction Fabrication Technique</a:t>
            </a:r>
            <a:endParaRPr lang="zh-TW" altLang="en-US" dirty="0"/>
          </a:p>
        </p:txBody>
      </p:sp>
      <p:pic>
        <p:nvPicPr>
          <p:cNvPr id="5" name="圖片 4">
            <a:extLst>
              <a:ext uri="{FF2B5EF4-FFF2-40B4-BE49-F238E27FC236}">
                <a16:creationId xmlns:a16="http://schemas.microsoft.com/office/drawing/2014/main" id="{71CEDA3B-4E60-49BC-8B29-3F8DCDB0CB25}"/>
              </a:ext>
            </a:extLst>
          </p:cNvPr>
          <p:cNvPicPr>
            <a:picLocks noChangeAspect="1"/>
          </p:cNvPicPr>
          <p:nvPr/>
        </p:nvPicPr>
        <p:blipFill>
          <a:blip r:embed="rId2"/>
          <a:stretch>
            <a:fillRect/>
          </a:stretch>
        </p:blipFill>
        <p:spPr>
          <a:xfrm>
            <a:off x="173309" y="1948997"/>
            <a:ext cx="2322847" cy="3187784"/>
          </a:xfrm>
          <a:prstGeom prst="rect">
            <a:avLst/>
          </a:prstGeom>
        </p:spPr>
      </p:pic>
      <p:pic>
        <p:nvPicPr>
          <p:cNvPr id="6" name="圖片 5">
            <a:extLst>
              <a:ext uri="{FF2B5EF4-FFF2-40B4-BE49-F238E27FC236}">
                <a16:creationId xmlns:a16="http://schemas.microsoft.com/office/drawing/2014/main" id="{BF27AD4D-FD14-4D5C-9BE2-C0B2EA8382DF}"/>
              </a:ext>
            </a:extLst>
          </p:cNvPr>
          <p:cNvPicPr>
            <a:picLocks noChangeAspect="1"/>
          </p:cNvPicPr>
          <p:nvPr/>
        </p:nvPicPr>
        <p:blipFill>
          <a:blip r:embed="rId3"/>
          <a:stretch>
            <a:fillRect/>
          </a:stretch>
        </p:blipFill>
        <p:spPr>
          <a:xfrm>
            <a:off x="2298125" y="1986339"/>
            <a:ext cx="4108116" cy="3326549"/>
          </a:xfrm>
          <a:prstGeom prst="rect">
            <a:avLst/>
          </a:prstGeom>
        </p:spPr>
      </p:pic>
      <p:sp>
        <p:nvSpPr>
          <p:cNvPr id="7" name="矩形 6">
            <a:extLst>
              <a:ext uri="{FF2B5EF4-FFF2-40B4-BE49-F238E27FC236}">
                <a16:creationId xmlns:a16="http://schemas.microsoft.com/office/drawing/2014/main" id="{E1A08204-13DE-4A3E-B40B-305EE0C3B4AB}"/>
              </a:ext>
            </a:extLst>
          </p:cNvPr>
          <p:cNvSpPr/>
          <p:nvPr/>
        </p:nvSpPr>
        <p:spPr>
          <a:xfrm>
            <a:off x="3227504" y="5726906"/>
            <a:ext cx="2541080" cy="253916"/>
          </a:xfrm>
          <a:prstGeom prst="rect">
            <a:avLst/>
          </a:prstGeom>
        </p:spPr>
        <p:txBody>
          <a:bodyPr wrap="none">
            <a:spAutoFit/>
          </a:bodyPr>
          <a:lstStyle/>
          <a:p>
            <a:pPr marL="257175" indent="-257175">
              <a:spcBef>
                <a:spcPct val="50000"/>
              </a:spcBef>
            </a:pPr>
            <a:r>
              <a:rPr lang="fr-FR" altLang="zh-TW" sz="1050" dirty="0">
                <a:solidFill>
                  <a:schemeClr val="tx1">
                    <a:lumMod val="50000"/>
                    <a:lumOff val="50000"/>
                  </a:schemeClr>
                </a:solidFill>
              </a:rPr>
              <a:t>Z. Ke</a:t>
            </a:r>
            <a:r>
              <a:rPr lang="en-US" altLang="zh-TW" sz="1050" dirty="0">
                <a:solidFill>
                  <a:schemeClr val="tx1">
                    <a:lumMod val="50000"/>
                    <a:lumOff val="50000"/>
                  </a:schemeClr>
                </a:solidFill>
              </a:rPr>
              <a:t> </a:t>
            </a:r>
            <a:r>
              <a:rPr lang="en-US" altLang="zh-TW" sz="1050" i="1" dirty="0">
                <a:solidFill>
                  <a:schemeClr val="tx1">
                    <a:lumMod val="50000"/>
                    <a:lumOff val="50000"/>
                  </a:schemeClr>
                </a:solidFill>
              </a:rPr>
              <a:t>et al.</a:t>
            </a:r>
            <a:r>
              <a:rPr lang="en-US" altLang="zh-TW" sz="1050" dirty="0">
                <a:solidFill>
                  <a:schemeClr val="tx1">
                    <a:lumMod val="50000"/>
                    <a:lumOff val="50000"/>
                  </a:schemeClr>
                </a:solidFill>
              </a:rPr>
              <a:t>, </a:t>
            </a:r>
            <a:r>
              <a:rPr lang="fr-FR" altLang="zh-TW" sz="1050" i="1" dirty="0">
                <a:solidFill>
                  <a:schemeClr val="tx1">
                    <a:lumMod val="50000"/>
                    <a:lumOff val="50000"/>
                  </a:schemeClr>
                </a:solidFill>
              </a:rPr>
              <a:t>Chin. Phys. B</a:t>
            </a:r>
            <a:r>
              <a:rPr lang="fr-FR" altLang="zh-TW" sz="1050" dirty="0">
                <a:solidFill>
                  <a:schemeClr val="tx1">
                    <a:lumMod val="50000"/>
                    <a:lumOff val="50000"/>
                  </a:schemeClr>
                </a:solidFill>
              </a:rPr>
              <a:t> </a:t>
            </a:r>
            <a:r>
              <a:rPr lang="fr-FR" altLang="zh-TW" sz="1050" b="1" dirty="0">
                <a:solidFill>
                  <a:schemeClr val="tx1">
                    <a:lumMod val="50000"/>
                    <a:lumOff val="50000"/>
                  </a:schemeClr>
                </a:solidFill>
              </a:rPr>
              <a:t>26</a:t>
            </a:r>
            <a:r>
              <a:rPr lang="fr-FR" altLang="zh-TW" sz="1050" dirty="0">
                <a:solidFill>
                  <a:schemeClr val="tx1">
                    <a:lumMod val="50000"/>
                    <a:lumOff val="50000"/>
                  </a:schemeClr>
                </a:solidFill>
              </a:rPr>
              <a:t>, 078501 (2017)</a:t>
            </a:r>
            <a:endParaRPr lang="en-US" altLang="zh-TW" sz="1050" dirty="0">
              <a:solidFill>
                <a:schemeClr val="tx1">
                  <a:lumMod val="50000"/>
                  <a:lumOff val="50000"/>
                </a:schemeClr>
              </a:solidFill>
            </a:endParaRPr>
          </a:p>
        </p:txBody>
      </p:sp>
      <p:grpSp>
        <p:nvGrpSpPr>
          <p:cNvPr id="24" name="群組 23">
            <a:extLst>
              <a:ext uri="{FF2B5EF4-FFF2-40B4-BE49-F238E27FC236}">
                <a16:creationId xmlns:a16="http://schemas.microsoft.com/office/drawing/2014/main" id="{86CC5DE5-C903-4E01-A997-3EFA777ACAF7}"/>
              </a:ext>
            </a:extLst>
          </p:cNvPr>
          <p:cNvGrpSpPr/>
          <p:nvPr/>
        </p:nvGrpSpPr>
        <p:grpSpPr>
          <a:xfrm>
            <a:off x="6596581" y="4661443"/>
            <a:ext cx="1820510" cy="638244"/>
            <a:chOff x="1568611" y="3778705"/>
            <a:chExt cx="2427346" cy="850992"/>
          </a:xfrm>
        </p:grpSpPr>
        <p:sp>
          <p:nvSpPr>
            <p:cNvPr id="25" name="文字方塊 24">
              <a:extLst>
                <a:ext uri="{FF2B5EF4-FFF2-40B4-BE49-F238E27FC236}">
                  <a16:creationId xmlns:a16="http://schemas.microsoft.com/office/drawing/2014/main" id="{C370651D-CC3D-4A5E-9671-37B992652971}"/>
                </a:ext>
              </a:extLst>
            </p:cNvPr>
            <p:cNvSpPr txBox="1"/>
            <p:nvPr/>
          </p:nvSpPr>
          <p:spPr>
            <a:xfrm>
              <a:off x="1568611" y="4321921"/>
              <a:ext cx="2427346" cy="307776"/>
            </a:xfrm>
            <a:prstGeom prst="rect">
              <a:avLst/>
            </a:prstGeom>
            <a:solidFill>
              <a:schemeClr val="bg1">
                <a:lumMod val="85000"/>
              </a:schemeClr>
            </a:solidFill>
            <a:ln>
              <a:solidFill>
                <a:schemeClr val="bg1">
                  <a:lumMod val="85000"/>
                </a:schemeClr>
              </a:solidFill>
            </a:ln>
          </p:spPr>
          <p:txBody>
            <a:bodyPr wrap="square" rtlCol="0">
              <a:spAutoFit/>
            </a:bodyPr>
            <a:lstStyle/>
            <a:p>
              <a:pPr algn="ctr"/>
              <a:r>
                <a:rPr lang="en-US" altLang="zh-TW" sz="900" dirty="0"/>
                <a:t>Si </a:t>
              </a:r>
              <a:endParaRPr lang="zh-TW" altLang="en-US" sz="900" dirty="0"/>
            </a:p>
          </p:txBody>
        </p:sp>
        <p:grpSp>
          <p:nvGrpSpPr>
            <p:cNvPr id="26" name="群組 25">
              <a:extLst>
                <a:ext uri="{FF2B5EF4-FFF2-40B4-BE49-F238E27FC236}">
                  <a16:creationId xmlns:a16="http://schemas.microsoft.com/office/drawing/2014/main" id="{41F9A39A-CB27-438A-BEE5-5B95E1C1D7C9}"/>
                </a:ext>
              </a:extLst>
            </p:cNvPr>
            <p:cNvGrpSpPr/>
            <p:nvPr/>
          </p:nvGrpSpPr>
          <p:grpSpPr>
            <a:xfrm>
              <a:off x="1615056" y="3778705"/>
              <a:ext cx="2189258" cy="573994"/>
              <a:chOff x="1615056" y="3778705"/>
              <a:chExt cx="2189258" cy="573994"/>
            </a:xfrm>
          </p:grpSpPr>
          <p:sp>
            <p:nvSpPr>
              <p:cNvPr id="27" name="文字方塊 26">
                <a:extLst>
                  <a:ext uri="{FF2B5EF4-FFF2-40B4-BE49-F238E27FC236}">
                    <a16:creationId xmlns:a16="http://schemas.microsoft.com/office/drawing/2014/main" id="{808A0B38-1CA6-4B06-B6F2-5833167B77B5}"/>
                  </a:ext>
                </a:extLst>
              </p:cNvPr>
              <p:cNvSpPr txBox="1"/>
              <p:nvPr/>
            </p:nvSpPr>
            <p:spPr>
              <a:xfrm>
                <a:off x="2141475" y="4075700"/>
                <a:ext cx="1662839" cy="276999"/>
              </a:xfrm>
              <a:prstGeom prst="rect">
                <a:avLst/>
              </a:prstGeom>
              <a:solidFill>
                <a:srgbClr val="FF99FF"/>
              </a:solidFill>
              <a:ln>
                <a:solidFill>
                  <a:srgbClr val="FF99FF"/>
                </a:solidFill>
              </a:ln>
            </p:spPr>
            <p:txBody>
              <a:bodyPr wrap="square" rtlCol="0">
                <a:spAutoFit/>
              </a:bodyPr>
              <a:lstStyle/>
              <a:p>
                <a:pPr algn="ctr"/>
                <a:r>
                  <a:rPr lang="en-US" altLang="zh-TW" sz="750" dirty="0"/>
                  <a:t>Al </a:t>
                </a:r>
                <a:endParaRPr lang="zh-TW" altLang="en-US" sz="750" dirty="0"/>
              </a:p>
            </p:txBody>
          </p:sp>
          <p:sp>
            <p:nvSpPr>
              <p:cNvPr id="28" name="文字方塊 27">
                <a:extLst>
                  <a:ext uri="{FF2B5EF4-FFF2-40B4-BE49-F238E27FC236}">
                    <a16:creationId xmlns:a16="http://schemas.microsoft.com/office/drawing/2014/main" id="{8EDEC180-064F-40F8-845A-9DA9B09845C3}"/>
                  </a:ext>
                </a:extLst>
              </p:cNvPr>
              <p:cNvSpPr txBox="1"/>
              <p:nvPr/>
            </p:nvSpPr>
            <p:spPr>
              <a:xfrm>
                <a:off x="1615056" y="3778705"/>
                <a:ext cx="1662838" cy="276998"/>
              </a:xfrm>
              <a:prstGeom prst="rect">
                <a:avLst/>
              </a:prstGeom>
              <a:solidFill>
                <a:srgbClr val="FF99FF"/>
              </a:solidFill>
              <a:ln>
                <a:solidFill>
                  <a:srgbClr val="FF99FF"/>
                </a:solidFill>
              </a:ln>
            </p:spPr>
            <p:txBody>
              <a:bodyPr wrap="square" rtlCol="0">
                <a:spAutoFit/>
              </a:bodyPr>
              <a:lstStyle/>
              <a:p>
                <a:pPr algn="ctr"/>
                <a:r>
                  <a:rPr lang="en-US" altLang="zh-TW" sz="750" dirty="0"/>
                  <a:t>Al </a:t>
                </a:r>
                <a:endParaRPr lang="zh-TW" altLang="en-US" sz="750" dirty="0"/>
              </a:p>
            </p:txBody>
          </p:sp>
          <p:sp>
            <p:nvSpPr>
              <p:cNvPr id="29" name="矩形 28">
                <a:extLst>
                  <a:ext uri="{FF2B5EF4-FFF2-40B4-BE49-F238E27FC236}">
                    <a16:creationId xmlns:a16="http://schemas.microsoft.com/office/drawing/2014/main" id="{98537012-F297-44B4-94E9-0C86220B2A8E}"/>
                  </a:ext>
                </a:extLst>
              </p:cNvPr>
              <p:cNvSpPr/>
              <p:nvPr/>
            </p:nvSpPr>
            <p:spPr>
              <a:xfrm>
                <a:off x="2141474" y="4029981"/>
                <a:ext cx="1662837"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350"/>
              </a:p>
            </p:txBody>
          </p:sp>
          <p:sp>
            <p:nvSpPr>
              <p:cNvPr id="30" name="文字方塊 29">
                <a:extLst>
                  <a:ext uri="{FF2B5EF4-FFF2-40B4-BE49-F238E27FC236}">
                    <a16:creationId xmlns:a16="http://schemas.microsoft.com/office/drawing/2014/main" id="{C86CDD5C-7DBA-4BAC-AFB9-8871C5C7667E}"/>
                  </a:ext>
                </a:extLst>
              </p:cNvPr>
              <p:cNvSpPr txBox="1"/>
              <p:nvPr/>
            </p:nvSpPr>
            <p:spPr>
              <a:xfrm>
                <a:off x="2538333" y="3916648"/>
                <a:ext cx="458312" cy="430886"/>
              </a:xfrm>
              <a:prstGeom prst="rect">
                <a:avLst/>
              </a:prstGeom>
              <a:noFill/>
            </p:spPr>
            <p:txBody>
              <a:bodyPr wrap="square" rtlCol="0">
                <a:spAutoFit/>
              </a:bodyPr>
              <a:lstStyle/>
              <a:p>
                <a:pPr algn="ctr"/>
                <a:r>
                  <a:rPr lang="en-US" altLang="zh-TW" sz="750" dirty="0" err="1">
                    <a:solidFill>
                      <a:schemeClr val="bg1"/>
                    </a:solidFill>
                  </a:rPr>
                  <a:t>AlOx</a:t>
                </a:r>
                <a:endParaRPr lang="zh-TW" altLang="en-US" sz="750" dirty="0">
                  <a:solidFill>
                    <a:schemeClr val="bg1"/>
                  </a:solidFill>
                </a:endParaRPr>
              </a:p>
            </p:txBody>
          </p:sp>
        </p:grpSp>
      </p:grpSp>
      <p:grpSp>
        <p:nvGrpSpPr>
          <p:cNvPr id="31" name="群組 30">
            <a:extLst>
              <a:ext uri="{FF2B5EF4-FFF2-40B4-BE49-F238E27FC236}">
                <a16:creationId xmlns:a16="http://schemas.microsoft.com/office/drawing/2014/main" id="{FDFE2DAF-7F8C-4169-951D-1B8942A99CCE}"/>
              </a:ext>
            </a:extLst>
          </p:cNvPr>
          <p:cNvGrpSpPr/>
          <p:nvPr/>
        </p:nvGrpSpPr>
        <p:grpSpPr>
          <a:xfrm>
            <a:off x="6549974" y="1965517"/>
            <a:ext cx="1820510" cy="415498"/>
            <a:chOff x="1568611" y="4075700"/>
            <a:chExt cx="2427346" cy="553997"/>
          </a:xfrm>
        </p:grpSpPr>
        <p:sp>
          <p:nvSpPr>
            <p:cNvPr id="32" name="文字方塊 31">
              <a:extLst>
                <a:ext uri="{FF2B5EF4-FFF2-40B4-BE49-F238E27FC236}">
                  <a16:creationId xmlns:a16="http://schemas.microsoft.com/office/drawing/2014/main" id="{5832C602-A6F6-427A-94CC-864E0CF76BBB}"/>
                </a:ext>
              </a:extLst>
            </p:cNvPr>
            <p:cNvSpPr txBox="1"/>
            <p:nvPr/>
          </p:nvSpPr>
          <p:spPr>
            <a:xfrm>
              <a:off x="1568611" y="4321921"/>
              <a:ext cx="2427346" cy="307776"/>
            </a:xfrm>
            <a:prstGeom prst="rect">
              <a:avLst/>
            </a:prstGeom>
            <a:solidFill>
              <a:schemeClr val="bg1">
                <a:lumMod val="85000"/>
              </a:schemeClr>
            </a:solidFill>
            <a:ln>
              <a:solidFill>
                <a:schemeClr val="bg1">
                  <a:lumMod val="85000"/>
                </a:schemeClr>
              </a:solidFill>
            </a:ln>
          </p:spPr>
          <p:txBody>
            <a:bodyPr wrap="square" rtlCol="0">
              <a:spAutoFit/>
            </a:bodyPr>
            <a:lstStyle/>
            <a:p>
              <a:pPr algn="ctr"/>
              <a:r>
                <a:rPr lang="en-US" altLang="zh-TW" sz="900" dirty="0"/>
                <a:t>Si </a:t>
              </a:r>
              <a:endParaRPr lang="zh-TW" altLang="en-US" sz="900" dirty="0"/>
            </a:p>
          </p:txBody>
        </p:sp>
        <p:sp>
          <p:nvSpPr>
            <p:cNvPr id="34" name="文字方塊 33">
              <a:extLst>
                <a:ext uri="{FF2B5EF4-FFF2-40B4-BE49-F238E27FC236}">
                  <a16:creationId xmlns:a16="http://schemas.microsoft.com/office/drawing/2014/main" id="{C18D8BA4-B711-401A-8A27-EE3DBA39C318}"/>
                </a:ext>
              </a:extLst>
            </p:cNvPr>
            <p:cNvSpPr txBox="1"/>
            <p:nvPr/>
          </p:nvSpPr>
          <p:spPr>
            <a:xfrm>
              <a:off x="2141474" y="4075700"/>
              <a:ext cx="1662838" cy="276999"/>
            </a:xfrm>
            <a:prstGeom prst="rect">
              <a:avLst/>
            </a:prstGeom>
            <a:solidFill>
              <a:srgbClr val="FF99FF"/>
            </a:solidFill>
            <a:ln>
              <a:solidFill>
                <a:srgbClr val="FF99FF"/>
              </a:solidFill>
            </a:ln>
          </p:spPr>
          <p:txBody>
            <a:bodyPr wrap="square" rtlCol="0">
              <a:spAutoFit/>
            </a:bodyPr>
            <a:lstStyle/>
            <a:p>
              <a:pPr algn="ctr"/>
              <a:r>
                <a:rPr lang="en-US" altLang="zh-TW" sz="750" dirty="0"/>
                <a:t>Al </a:t>
              </a:r>
              <a:endParaRPr lang="zh-TW" altLang="en-US" sz="750" dirty="0"/>
            </a:p>
          </p:txBody>
        </p:sp>
      </p:grpSp>
      <p:grpSp>
        <p:nvGrpSpPr>
          <p:cNvPr id="38" name="群組 37">
            <a:extLst>
              <a:ext uri="{FF2B5EF4-FFF2-40B4-BE49-F238E27FC236}">
                <a16:creationId xmlns:a16="http://schemas.microsoft.com/office/drawing/2014/main" id="{1EDABE2D-BCB8-4D32-A4A3-742210838A6C}"/>
              </a:ext>
            </a:extLst>
          </p:cNvPr>
          <p:cNvGrpSpPr/>
          <p:nvPr/>
        </p:nvGrpSpPr>
        <p:grpSpPr>
          <a:xfrm>
            <a:off x="6549974" y="3241783"/>
            <a:ext cx="1820510" cy="534788"/>
            <a:chOff x="1568611" y="3916647"/>
            <a:chExt cx="2427346" cy="713050"/>
          </a:xfrm>
        </p:grpSpPr>
        <p:sp>
          <p:nvSpPr>
            <p:cNvPr id="39" name="文字方塊 38">
              <a:extLst>
                <a:ext uri="{FF2B5EF4-FFF2-40B4-BE49-F238E27FC236}">
                  <a16:creationId xmlns:a16="http://schemas.microsoft.com/office/drawing/2014/main" id="{BF5B4CF3-2CE2-4434-BCAC-51877D106F4C}"/>
                </a:ext>
              </a:extLst>
            </p:cNvPr>
            <p:cNvSpPr txBox="1"/>
            <p:nvPr/>
          </p:nvSpPr>
          <p:spPr>
            <a:xfrm>
              <a:off x="1568611" y="4321921"/>
              <a:ext cx="2427346" cy="307776"/>
            </a:xfrm>
            <a:prstGeom prst="rect">
              <a:avLst/>
            </a:prstGeom>
            <a:solidFill>
              <a:schemeClr val="bg1">
                <a:lumMod val="85000"/>
              </a:schemeClr>
            </a:solidFill>
            <a:ln>
              <a:solidFill>
                <a:schemeClr val="bg1">
                  <a:lumMod val="85000"/>
                </a:schemeClr>
              </a:solidFill>
            </a:ln>
          </p:spPr>
          <p:txBody>
            <a:bodyPr wrap="square" rtlCol="0">
              <a:spAutoFit/>
            </a:bodyPr>
            <a:lstStyle/>
            <a:p>
              <a:pPr algn="ctr"/>
              <a:r>
                <a:rPr lang="en-US" altLang="zh-TW" sz="900" dirty="0"/>
                <a:t>Si </a:t>
              </a:r>
              <a:endParaRPr lang="zh-TW" altLang="en-US" sz="900" dirty="0"/>
            </a:p>
          </p:txBody>
        </p:sp>
        <p:grpSp>
          <p:nvGrpSpPr>
            <p:cNvPr id="40" name="群組 39">
              <a:extLst>
                <a:ext uri="{FF2B5EF4-FFF2-40B4-BE49-F238E27FC236}">
                  <a16:creationId xmlns:a16="http://schemas.microsoft.com/office/drawing/2014/main" id="{840DA550-4760-469E-AF15-E5334A20B917}"/>
                </a:ext>
              </a:extLst>
            </p:cNvPr>
            <p:cNvGrpSpPr/>
            <p:nvPr/>
          </p:nvGrpSpPr>
          <p:grpSpPr>
            <a:xfrm>
              <a:off x="2141474" y="3916647"/>
              <a:ext cx="1662838" cy="436051"/>
              <a:chOff x="2141474" y="3916647"/>
              <a:chExt cx="1662838" cy="436051"/>
            </a:xfrm>
          </p:grpSpPr>
          <p:sp>
            <p:nvSpPr>
              <p:cNvPr id="41" name="文字方塊 40">
                <a:extLst>
                  <a:ext uri="{FF2B5EF4-FFF2-40B4-BE49-F238E27FC236}">
                    <a16:creationId xmlns:a16="http://schemas.microsoft.com/office/drawing/2014/main" id="{0704A8CE-42D0-49B5-A5AB-386499143755}"/>
                  </a:ext>
                </a:extLst>
              </p:cNvPr>
              <p:cNvSpPr txBox="1"/>
              <p:nvPr/>
            </p:nvSpPr>
            <p:spPr>
              <a:xfrm>
                <a:off x="2141474" y="4075700"/>
                <a:ext cx="1662838" cy="276998"/>
              </a:xfrm>
              <a:prstGeom prst="rect">
                <a:avLst/>
              </a:prstGeom>
              <a:solidFill>
                <a:srgbClr val="FF99FF"/>
              </a:solidFill>
              <a:ln>
                <a:solidFill>
                  <a:srgbClr val="FF99FF"/>
                </a:solidFill>
              </a:ln>
            </p:spPr>
            <p:txBody>
              <a:bodyPr wrap="square" rtlCol="0">
                <a:spAutoFit/>
              </a:bodyPr>
              <a:lstStyle/>
              <a:p>
                <a:pPr algn="ctr"/>
                <a:r>
                  <a:rPr lang="en-US" altLang="zh-TW" sz="750" dirty="0"/>
                  <a:t>Al </a:t>
                </a:r>
                <a:endParaRPr lang="zh-TW" altLang="en-US" sz="750" dirty="0"/>
              </a:p>
            </p:txBody>
          </p:sp>
          <p:sp>
            <p:nvSpPr>
              <p:cNvPr id="43" name="矩形 42">
                <a:extLst>
                  <a:ext uri="{FF2B5EF4-FFF2-40B4-BE49-F238E27FC236}">
                    <a16:creationId xmlns:a16="http://schemas.microsoft.com/office/drawing/2014/main" id="{F421E3A6-8544-42D7-9BFE-789782F86F97}"/>
                  </a:ext>
                </a:extLst>
              </p:cNvPr>
              <p:cNvSpPr/>
              <p:nvPr/>
            </p:nvSpPr>
            <p:spPr>
              <a:xfrm>
                <a:off x="2141474" y="4012653"/>
                <a:ext cx="1662837" cy="6304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1350"/>
              </a:p>
            </p:txBody>
          </p:sp>
          <p:sp>
            <p:nvSpPr>
              <p:cNvPr id="44" name="文字方塊 43">
                <a:extLst>
                  <a:ext uri="{FF2B5EF4-FFF2-40B4-BE49-F238E27FC236}">
                    <a16:creationId xmlns:a16="http://schemas.microsoft.com/office/drawing/2014/main" id="{F43257AC-356F-485E-8440-5B8438ABFC25}"/>
                  </a:ext>
                </a:extLst>
              </p:cNvPr>
              <p:cNvSpPr txBox="1"/>
              <p:nvPr/>
            </p:nvSpPr>
            <p:spPr>
              <a:xfrm>
                <a:off x="2538333" y="3916647"/>
                <a:ext cx="458312" cy="430886"/>
              </a:xfrm>
              <a:prstGeom prst="rect">
                <a:avLst/>
              </a:prstGeom>
              <a:noFill/>
            </p:spPr>
            <p:txBody>
              <a:bodyPr wrap="square" rtlCol="0">
                <a:spAutoFit/>
              </a:bodyPr>
              <a:lstStyle/>
              <a:p>
                <a:pPr algn="ctr"/>
                <a:r>
                  <a:rPr lang="en-US" altLang="zh-TW" sz="750" dirty="0" err="1">
                    <a:solidFill>
                      <a:schemeClr val="bg1"/>
                    </a:solidFill>
                  </a:rPr>
                  <a:t>AlOx</a:t>
                </a:r>
                <a:endParaRPr lang="zh-TW" altLang="en-US" sz="750" dirty="0">
                  <a:solidFill>
                    <a:schemeClr val="bg1"/>
                  </a:solidFill>
                </a:endParaRPr>
              </a:p>
            </p:txBody>
          </p:sp>
        </p:grpSp>
      </p:grpSp>
      <p:sp>
        <p:nvSpPr>
          <p:cNvPr id="51" name="文字方塊 50">
            <a:extLst>
              <a:ext uri="{FF2B5EF4-FFF2-40B4-BE49-F238E27FC236}">
                <a16:creationId xmlns:a16="http://schemas.microsoft.com/office/drawing/2014/main" id="{EEBCB74C-9244-40A4-98A4-D0A9084B3708}"/>
              </a:ext>
            </a:extLst>
          </p:cNvPr>
          <p:cNvSpPr txBox="1"/>
          <p:nvPr/>
        </p:nvSpPr>
        <p:spPr>
          <a:xfrm>
            <a:off x="6778645" y="2475470"/>
            <a:ext cx="1456384" cy="253916"/>
          </a:xfrm>
          <a:prstGeom prst="rect">
            <a:avLst/>
          </a:prstGeom>
          <a:noFill/>
        </p:spPr>
        <p:txBody>
          <a:bodyPr wrap="square" rtlCol="0">
            <a:spAutoFit/>
          </a:bodyPr>
          <a:lstStyle/>
          <a:p>
            <a:pPr algn="ctr"/>
            <a:r>
              <a:rPr lang="en-US" altLang="zh-TW" sz="1050" dirty="0"/>
              <a:t>1</a:t>
            </a:r>
            <a:r>
              <a:rPr lang="en-US" altLang="zh-TW" sz="1050" baseline="30000" dirty="0"/>
              <a:t>st</a:t>
            </a:r>
            <a:r>
              <a:rPr lang="en-US" altLang="zh-TW" sz="1050" dirty="0"/>
              <a:t> Al deposition</a:t>
            </a:r>
            <a:endParaRPr lang="zh-TW" altLang="en-US" sz="1050" dirty="0"/>
          </a:p>
        </p:txBody>
      </p:sp>
      <p:sp>
        <p:nvSpPr>
          <p:cNvPr id="52" name="文字方塊 51">
            <a:extLst>
              <a:ext uri="{FF2B5EF4-FFF2-40B4-BE49-F238E27FC236}">
                <a16:creationId xmlns:a16="http://schemas.microsoft.com/office/drawing/2014/main" id="{6E023C5A-99A6-4C3E-89E2-1954370867F0}"/>
              </a:ext>
            </a:extLst>
          </p:cNvPr>
          <p:cNvSpPr txBox="1"/>
          <p:nvPr/>
        </p:nvSpPr>
        <p:spPr>
          <a:xfrm>
            <a:off x="6770366" y="3838562"/>
            <a:ext cx="1456384" cy="415498"/>
          </a:xfrm>
          <a:prstGeom prst="rect">
            <a:avLst/>
          </a:prstGeom>
          <a:noFill/>
        </p:spPr>
        <p:txBody>
          <a:bodyPr wrap="square" rtlCol="0">
            <a:spAutoFit/>
          </a:bodyPr>
          <a:lstStyle/>
          <a:p>
            <a:pPr algn="ctr"/>
            <a:r>
              <a:rPr lang="en-US" altLang="zh-TW" sz="1050" dirty="0"/>
              <a:t>Deposited Al oxidization</a:t>
            </a:r>
            <a:endParaRPr lang="zh-TW" altLang="en-US" sz="1050" dirty="0"/>
          </a:p>
        </p:txBody>
      </p:sp>
      <p:sp>
        <p:nvSpPr>
          <p:cNvPr id="53" name="文字方塊 52">
            <a:extLst>
              <a:ext uri="{FF2B5EF4-FFF2-40B4-BE49-F238E27FC236}">
                <a16:creationId xmlns:a16="http://schemas.microsoft.com/office/drawing/2014/main" id="{5F2692F5-778E-4610-9EC8-A9A1D2AEFD7C}"/>
              </a:ext>
            </a:extLst>
          </p:cNvPr>
          <p:cNvSpPr txBox="1"/>
          <p:nvPr/>
        </p:nvSpPr>
        <p:spPr>
          <a:xfrm>
            <a:off x="6796794" y="5395781"/>
            <a:ext cx="1456384" cy="253916"/>
          </a:xfrm>
          <a:prstGeom prst="rect">
            <a:avLst/>
          </a:prstGeom>
          <a:noFill/>
        </p:spPr>
        <p:txBody>
          <a:bodyPr wrap="square" rtlCol="0">
            <a:spAutoFit/>
          </a:bodyPr>
          <a:lstStyle/>
          <a:p>
            <a:pPr algn="ctr"/>
            <a:r>
              <a:rPr lang="en-US" altLang="zh-TW" sz="1050" dirty="0"/>
              <a:t>2</a:t>
            </a:r>
            <a:r>
              <a:rPr lang="en-US" altLang="zh-TW" sz="1050" baseline="30000" dirty="0"/>
              <a:t>nd</a:t>
            </a:r>
            <a:r>
              <a:rPr lang="en-US" altLang="zh-TW" sz="1050" dirty="0"/>
              <a:t> Al deposition</a:t>
            </a:r>
            <a:endParaRPr lang="zh-TW" altLang="en-US" sz="1050" dirty="0"/>
          </a:p>
        </p:txBody>
      </p:sp>
      <p:sp>
        <p:nvSpPr>
          <p:cNvPr id="54" name="箭號: 向下 53">
            <a:extLst>
              <a:ext uri="{FF2B5EF4-FFF2-40B4-BE49-F238E27FC236}">
                <a16:creationId xmlns:a16="http://schemas.microsoft.com/office/drawing/2014/main" id="{38CC6195-288D-4DAF-843F-6BB2C104C898}"/>
              </a:ext>
            </a:extLst>
          </p:cNvPr>
          <p:cNvSpPr/>
          <p:nvPr/>
        </p:nvSpPr>
        <p:spPr>
          <a:xfrm>
            <a:off x="7435781" y="2772843"/>
            <a:ext cx="178408" cy="375017"/>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5" name="箭號: 向下 54">
            <a:extLst>
              <a:ext uri="{FF2B5EF4-FFF2-40B4-BE49-F238E27FC236}">
                <a16:creationId xmlns:a16="http://schemas.microsoft.com/office/drawing/2014/main" id="{EE1341B1-0E5C-4B6C-A3B8-65B44777AD31}"/>
              </a:ext>
            </a:extLst>
          </p:cNvPr>
          <p:cNvSpPr/>
          <p:nvPr/>
        </p:nvSpPr>
        <p:spPr>
          <a:xfrm>
            <a:off x="7454421" y="4158976"/>
            <a:ext cx="178408" cy="375017"/>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Tree>
    <p:extLst>
      <p:ext uri="{BB962C8B-B14F-4D97-AF65-F5344CB8AC3E}">
        <p14:creationId xmlns:p14="http://schemas.microsoft.com/office/powerpoint/2010/main" val="42120085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159299</TotalTime>
  <Words>992</Words>
  <Application>Microsoft Office PowerPoint</Application>
  <PresentationFormat>如螢幕大小 (4:3)</PresentationFormat>
  <Paragraphs>422</Paragraphs>
  <Slides>20</Slides>
  <Notes>2</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20</vt:i4>
      </vt:variant>
    </vt:vector>
  </HeadingPairs>
  <TitlesOfParts>
    <vt:vector size="29" baseType="lpstr">
      <vt:lpstr>Proxima Nova</vt:lpstr>
      <vt:lpstr>新細明體</vt:lpstr>
      <vt:lpstr>Arial</vt:lpstr>
      <vt:lpstr>Calibri</vt:lpstr>
      <vt:lpstr>Calibri Light</vt:lpstr>
      <vt:lpstr>Cambria Math</vt:lpstr>
      <vt:lpstr>Times New Roman</vt:lpstr>
      <vt:lpstr>Wingdings</vt:lpstr>
      <vt:lpstr>Office 佈景主題</vt:lpstr>
      <vt:lpstr>Implementing JPA in the TASEH Axion Detection Chain</vt:lpstr>
      <vt:lpstr>Axion Detecting Sensitivity</vt:lpstr>
      <vt:lpstr>Noise in Amplification/Detection Chain </vt:lpstr>
      <vt:lpstr>Potential Noise Source in Amplification Chain</vt:lpstr>
      <vt:lpstr>Emitted Noise From Black Body Source  </vt:lpstr>
      <vt:lpstr>Standard-Quantum-Limited System Noise</vt:lpstr>
      <vt:lpstr>JPA Added Noise</vt:lpstr>
      <vt:lpstr>Josephson Parametric Amplifier</vt:lpstr>
      <vt:lpstr>Bridge Free Junction Fabrication Technique</vt:lpstr>
      <vt:lpstr>All E-beam Lithography </vt:lpstr>
      <vt:lpstr>Deposition &amp; Lift-off</vt:lpstr>
      <vt:lpstr>JPA Tune Up Process Flow </vt:lpstr>
      <vt:lpstr>Operation Range for FDL4B8d2 </vt:lpstr>
      <vt:lpstr>Continuous JPA Operation Mapping </vt:lpstr>
      <vt:lpstr>Static Magnetic Field Shielding</vt:lpstr>
      <vt:lpstr>Shielding Sets Field Reduction Capacity </vt:lpstr>
      <vt:lpstr>Current Status of JPA in TASEH Research</vt:lpstr>
      <vt:lpstr>Josephson Parametric Amplifier </vt:lpstr>
      <vt:lpstr>Retrieving Output Mode in JPA Dynamics</vt:lpstr>
      <vt:lpstr>Standard Quantum Limited Noise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 of Cavity QED with 3D cavity in NCU</dc:title>
  <dc:creator>user</dc:creator>
  <cp:lastModifiedBy>OWO</cp:lastModifiedBy>
  <cp:revision>1290</cp:revision>
  <cp:lastPrinted>2021-01-07T01:43:52Z</cp:lastPrinted>
  <dcterms:created xsi:type="dcterms:W3CDTF">2020-05-26T11:32:25Z</dcterms:created>
  <dcterms:modified xsi:type="dcterms:W3CDTF">2023-11-24T06:36:24Z</dcterms:modified>
</cp:coreProperties>
</file>