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28" r:id="rId3"/>
    <p:sldId id="486" r:id="rId4"/>
    <p:sldId id="430" r:id="rId5"/>
    <p:sldId id="438" r:id="rId6"/>
    <p:sldId id="434" r:id="rId7"/>
    <p:sldId id="435" r:id="rId8"/>
    <p:sldId id="436" r:id="rId9"/>
    <p:sldId id="437" r:id="rId10"/>
    <p:sldId id="432" r:id="rId12"/>
    <p:sldId id="487" r:id="rId13"/>
    <p:sldId id="511" r:id="rId14"/>
    <p:sldId id="512" r:id="rId15"/>
    <p:sldId id="513" r:id="rId16"/>
    <p:sldId id="531" r:id="rId17"/>
    <p:sldId id="514" r:id="rId18"/>
    <p:sldId id="534" r:id="rId19"/>
    <p:sldId id="533" r:id="rId20"/>
    <p:sldId id="489" r:id="rId21"/>
    <p:sldId id="490" r:id="rId22"/>
    <p:sldId id="491" r:id="rId23"/>
    <p:sldId id="492" r:id="rId24"/>
    <p:sldId id="493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35" r:id="rId33"/>
    <p:sldId id="502" r:id="rId34"/>
    <p:sldId id="431" r:id="rId35"/>
    <p:sldId id="372" r:id="rId3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99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99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99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99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99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rgbClr val="0099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rgbClr val="0099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rgbClr val="0099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rgbClr val="0099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60093"/>
    <a:srgbClr val="009900"/>
    <a:srgbClr val="006600"/>
    <a:srgbClr val="33CC33"/>
    <a:srgbClr val="009999"/>
    <a:srgbClr val="00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660"/>
  </p:normalViewPr>
  <p:slideViewPr>
    <p:cSldViewPr>
      <p:cViewPr varScale="1">
        <p:scale>
          <a:sx n="83" d="100"/>
          <a:sy n="83" d="100"/>
        </p:scale>
        <p:origin x="-145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TW" sz="1200" dirty="0"/>
            </a:fld>
            <a:endParaRPr lang="en-US" altLang="zh-TW" sz="1200" dirty="0"/>
          </a:p>
        </p:txBody>
      </p:sp>
      <p:sp>
        <p:nvSpPr>
          <p:cNvPr id="62467" name="Rectangle 2"/>
          <p:cNvSpPr>
            <a:spLocks noRot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</p:spPr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</p:spPr>
        <p:txBody>
          <a:bodyPr wrap="square" lIns="91440" tIns="45720" rIns="91440" bIns="45720" anchor="t" anchorCtr="0"/>
          <a:p>
            <a:pPr lvl="0" eaLnBrk="1" hangingPunct="1"/>
            <a:endParaRPr lang="zh-TW" alt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171010" name="Slide Image Placeholder 17100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71011" name="Text Placeholder 171010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r>
              <a:t>Check what’s in the SM fit!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03" name="Group 3"/>
            <p:cNvGrpSpPr/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0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20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1206" name="Group 6"/>
            <p:cNvGrpSpPr/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0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20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12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  <a:endParaRPr lang="zh-TW" altLang="en-US"/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E511D2-B04B-472D-9278-F212072A4A87}" type="slidenum">
              <a:rPr lang="en-US" altLang="zh-TW"/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C9D7-EAE1-46A8-B92A-0469D3B77E8A}" type="slidenum">
              <a:rPr lang="en-US" altLang="zh-TW"/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0791B-2F32-4BBB-AB31-2A90BD8BFF66}" type="slidenum">
              <a:rPr lang="en-US" altLang="zh-TW"/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91526-CD89-4CE9-AC93-1029F1760429}" type="slidenum">
              <a:rPr lang="en-US" altLang="zh-TW"/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8DB2-CDCD-4012-889C-D1E98BF76ED6}" type="slidenum">
              <a:rPr lang="en-US" altLang="zh-TW"/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87397-C327-4213-A99F-2C9F8E103428}" type="slidenum">
              <a:rPr lang="en-US" altLang="zh-TW"/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A877F-FEBA-4676-AA46-ACA4C9DA6FBA}" type="slidenum">
              <a:rPr lang="en-US" altLang="zh-TW"/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98CFB-3A4A-427C-B8CE-DE72297B1ADF}" type="slidenum">
              <a:rPr lang="en-US" altLang="zh-TW"/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47F58-F310-4DD7-BC15-CB8AEB684ABA}" type="slidenum">
              <a:rPr lang="en-US" altLang="zh-TW"/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37B50-F48A-448B-8519-61D9DA6D7351}" type="slidenum">
              <a:rPr lang="en-US" altLang="zh-TW"/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24CF5-87E8-49EA-A429-39E53DC3828D}" type="slidenum">
              <a:rPr lang="en-US" altLang="zh-TW"/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TW" altLang="en-US" smtClean="0"/>
              <a:t>按一下以編輯母片標題樣式</a:t>
            </a:r>
            <a:endParaRPr lang="zh-TW" altLang="en-US" smtClean="0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 smtClean="0"/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82C89C2D-3176-461D-9C5B-4095B7685BDB}" type="slidenum">
              <a:rPr lang="en-US" altLang="zh-TW"/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tags" Target="../tags/tag1.xml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44.png"/><Relationship Id="rId7" Type="http://schemas.openxmlformats.org/officeDocument/2006/relationships/tags" Target="../tags/tag4.xml"/><Relationship Id="rId6" Type="http://schemas.openxmlformats.org/officeDocument/2006/relationships/image" Target="../media/image43.png"/><Relationship Id="rId5" Type="http://schemas.openxmlformats.org/officeDocument/2006/relationships/tags" Target="../tags/tag3.xml"/><Relationship Id="rId4" Type="http://schemas.openxmlformats.org/officeDocument/2006/relationships/image" Target="../media/image42.png"/><Relationship Id="rId3" Type="http://schemas.openxmlformats.org/officeDocument/2006/relationships/tags" Target="../tags/tag2.xml"/><Relationship Id="rId2" Type="http://schemas.openxmlformats.org/officeDocument/2006/relationships/image" Target="../media/image41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12.xml"/><Relationship Id="rId14" Type="http://schemas.openxmlformats.org/officeDocument/2006/relationships/image" Target="../media/image47.png"/><Relationship Id="rId13" Type="http://schemas.openxmlformats.org/officeDocument/2006/relationships/tags" Target="../tags/tag7.xml"/><Relationship Id="rId12" Type="http://schemas.openxmlformats.org/officeDocument/2006/relationships/image" Target="../media/image46.png"/><Relationship Id="rId11" Type="http://schemas.openxmlformats.org/officeDocument/2006/relationships/tags" Target="../tags/tag6.xml"/><Relationship Id="rId10" Type="http://schemas.openxmlformats.org/officeDocument/2006/relationships/image" Target="../media/image45.png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1.png"/><Relationship Id="rId7" Type="http://schemas.openxmlformats.org/officeDocument/2006/relationships/tags" Target="../tags/tag11.xml"/><Relationship Id="rId6" Type="http://schemas.openxmlformats.org/officeDocument/2006/relationships/image" Target="../media/image50.png"/><Relationship Id="rId5" Type="http://schemas.openxmlformats.org/officeDocument/2006/relationships/tags" Target="../tags/tag10.xml"/><Relationship Id="rId4" Type="http://schemas.openxmlformats.org/officeDocument/2006/relationships/image" Target="../media/image49.png"/><Relationship Id="rId3" Type="http://schemas.openxmlformats.org/officeDocument/2006/relationships/tags" Target="../tags/tag9.xml"/><Relationship Id="rId2" Type="http://schemas.openxmlformats.org/officeDocument/2006/relationships/image" Target="../media/image48.png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png"/><Relationship Id="rId3" Type="http://schemas.openxmlformats.org/officeDocument/2006/relationships/tags" Target="../tags/tag12.xml"/><Relationship Id="rId2" Type="http://schemas.openxmlformats.org/officeDocument/2006/relationships/image" Target="../media/image52.wmf"/><Relationship Id="rId1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tags" Target="../tags/tag16.xml"/><Relationship Id="rId7" Type="http://schemas.openxmlformats.org/officeDocument/2006/relationships/image" Target="../media/image56.png"/><Relationship Id="rId6" Type="http://schemas.openxmlformats.org/officeDocument/2006/relationships/tags" Target="../tags/tag15.xml"/><Relationship Id="rId5" Type="http://schemas.openxmlformats.org/officeDocument/2006/relationships/image" Target="../media/image55.png"/><Relationship Id="rId4" Type="http://schemas.openxmlformats.org/officeDocument/2006/relationships/tags" Target="../tags/tag14.xml"/><Relationship Id="rId3" Type="http://schemas.openxmlformats.org/officeDocument/2006/relationships/image" Target="../media/image40.png"/><Relationship Id="rId2" Type="http://schemas.openxmlformats.org/officeDocument/2006/relationships/image" Target="../media/image54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58.png"/><Relationship Id="rId10" Type="http://schemas.openxmlformats.org/officeDocument/2006/relationships/tags" Target="../tags/tag1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png"/><Relationship Id="rId3" Type="http://schemas.openxmlformats.org/officeDocument/2006/relationships/tags" Target="../tags/tag18.xml"/><Relationship Id="rId2" Type="http://schemas.openxmlformats.org/officeDocument/2006/relationships/image" Target="../media/image52.wmf"/><Relationship Id="rId1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4.png"/><Relationship Id="rId2" Type="http://schemas.openxmlformats.org/officeDocument/2006/relationships/image" Target="../media/image63.wmf"/><Relationship Id="rId1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wmf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1.png"/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wmf"/><Relationship Id="rId3" Type="http://schemas.openxmlformats.org/officeDocument/2006/relationships/image" Target="../media/image79.png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86.wmf"/><Relationship Id="rId4" Type="http://schemas.openxmlformats.org/officeDocument/2006/relationships/image" Target="../media/image85.png"/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90.wmf"/><Relationship Id="rId4" Type="http://schemas.openxmlformats.org/officeDocument/2006/relationships/image" Target="../media/image89.wmf"/><Relationship Id="rId3" Type="http://schemas.openxmlformats.org/officeDocument/2006/relationships/image" Target="../media/image88.wmf"/><Relationship Id="rId2" Type="http://schemas.openxmlformats.org/officeDocument/2006/relationships/image" Target="../media/image80.wmf"/><Relationship Id="rId1" Type="http://schemas.openxmlformats.org/officeDocument/2006/relationships/image" Target="../media/image8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5.png"/><Relationship Id="rId3" Type="http://schemas.openxmlformats.org/officeDocument/2006/relationships/image" Target="../media/image94.jpeg"/><Relationship Id="rId2" Type="http://schemas.openxmlformats.org/officeDocument/2006/relationships/image" Target="../media/image93.GIF"/><Relationship Id="rId1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9.wmf"/><Relationship Id="rId3" Type="http://schemas.openxmlformats.org/officeDocument/2006/relationships/image" Target="../media/image98.wmf"/><Relationship Id="rId2" Type="http://schemas.openxmlformats.org/officeDocument/2006/relationships/image" Target="../media/image97.png"/><Relationship Id="rId1" Type="http://schemas.openxmlformats.org/officeDocument/2006/relationships/image" Target="../media/image96.w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3.png"/><Relationship Id="rId1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6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6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23.wmf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27.wmf"/><Relationship Id="rId1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r>
              <a:rPr lang="en-US" sz="2800"/>
              <a:t>Exploring the strangness in the proton at EIC</a:t>
            </a:r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4869180"/>
            <a:ext cx="8362950" cy="16529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1915" y="3933190"/>
            <a:ext cx="83883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Memorial session for Prof. Yongseok Oh</a:t>
            </a:r>
            <a:r>
              <a:rPr lang="en-US" sz="3600">
                <a:solidFill>
                  <a:srgbClr val="7030A0"/>
                </a:solidFill>
              </a:rPr>
              <a:t> </a:t>
            </a:r>
            <a:endParaRPr lang="en-US" sz="360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Strange PDFs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4925" y="3213100"/>
            <a:ext cx="1247140" cy="10420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1925" y="1988820"/>
            <a:ext cx="7572375" cy="44850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8962" name="Text Box 168961"/>
          <p:cNvSpPr txBox="1"/>
          <p:nvPr/>
        </p:nvSpPr>
        <p:spPr>
          <a:xfrm>
            <a:off x="227013" y="1590675"/>
            <a:ext cx="8799512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>
                <a:solidFill>
                  <a:schemeClr val="accent2"/>
                </a:solidFill>
                <a:latin typeface="Comic Sans MS" panose="030F0702030302020204" pitchFamily="66" charset="0"/>
              </a:rPr>
              <a:t>It was inspired by, and is related (but not identical) to, the </a:t>
            </a:r>
            <a:r>
              <a:rPr sz="2400" err="1">
                <a:solidFill>
                  <a:srgbClr val="009900"/>
                </a:solidFill>
                <a:latin typeface="Comic Sans MS" panose="030F0702030302020204" pitchFamily="66" charset="0"/>
              </a:rPr>
              <a:t>Paschos-Wolfenstein</a:t>
            </a:r>
            <a:r>
              <a:rPr sz="2400">
                <a:solidFill>
                  <a:schemeClr val="accent2"/>
                </a:solidFill>
                <a:latin typeface="Comic Sans MS" panose="030F0702030302020204" pitchFamily="66" charset="0"/>
              </a:rPr>
              <a:t> (1973) Ratio:</a:t>
            </a:r>
            <a:r>
              <a:rPr sz="240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br>
              <a:rPr sz="2400">
                <a:solidFill>
                  <a:schemeClr val="accent2"/>
                </a:solidFill>
                <a:latin typeface="Tahoma" panose="020B0604030504040204" pitchFamily="34" charset="0"/>
              </a:rPr>
            </a:br>
            <a:br>
              <a:rPr sz="2400">
                <a:solidFill>
                  <a:schemeClr val="accent2"/>
                </a:solidFill>
                <a:latin typeface="Tahoma" panose="020B0604030504040204" pitchFamily="34" charset="0"/>
              </a:rPr>
            </a:br>
            <a:r>
              <a:rPr sz="2400">
                <a:solidFill>
                  <a:schemeClr val="accent2"/>
                </a:solidFill>
                <a:latin typeface="Tahoma" panose="020B0604030504040204" pitchFamily="34" charset="0"/>
              </a:rPr>
              <a:t>                                                           (isoscalar target, …) </a:t>
            </a:r>
            <a:endParaRPr lang="fr-FR" altLang="x-none" sz="24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168963" name="Rectangles 168962"/>
          <p:cNvSpPr/>
          <p:nvPr/>
        </p:nvSpPr>
        <p:spPr>
          <a:xfrm>
            <a:off x="350838" y="938213"/>
            <a:ext cx="5897562" cy="652462"/>
          </a:xfrm>
          <a:prstGeom prst="rect">
            <a:avLst/>
          </a:prstGeom>
          <a:noFill/>
          <a:ln w="19050">
            <a:noFill/>
          </a:ln>
        </p:spPr>
        <p:txBody>
          <a:bodyPr anchor="ctr" anchorCtr="0"/>
          <a:p>
            <a:r>
              <a:rPr sz="2800">
                <a:solidFill>
                  <a:srgbClr val="FF3300"/>
                </a:solidFill>
                <a:latin typeface="Comic Sans MS" panose="030F0702030302020204" pitchFamily="66" charset="0"/>
              </a:rPr>
              <a:t>The NuTeV             measurement:</a:t>
            </a:r>
            <a:endParaRPr lang="fr-FR" altLang="x-none" sz="28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8964" name="Picture 168963" descr="sin2theta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2513" y="938213"/>
            <a:ext cx="1360487" cy="698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8965" name="Group 168964"/>
          <p:cNvGrpSpPr/>
          <p:nvPr/>
        </p:nvGrpSpPr>
        <p:grpSpPr>
          <a:xfrm>
            <a:off x="717550" y="4784725"/>
            <a:ext cx="6934200" cy="890588"/>
            <a:chOff x="396" y="3339"/>
            <a:chExt cx="4368" cy="561"/>
          </a:xfrm>
        </p:grpSpPr>
        <p:sp>
          <p:nvSpPr>
            <p:cNvPr id="168966" name="Text Box 168965"/>
            <p:cNvSpPr txBox="1"/>
            <p:nvPr/>
          </p:nvSpPr>
          <p:spPr>
            <a:xfrm>
              <a:off x="396" y="3339"/>
              <a:ext cx="4368" cy="5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600">
                  <a:solidFill>
                    <a:schemeClr val="accent2"/>
                  </a:solidFill>
                  <a:latin typeface="Comic Sans MS" panose="030F0702030302020204" pitchFamily="66" charset="0"/>
                </a:rPr>
                <a:t>Must be corrected for a target with a fractional neutron excess,        ,            , …</a:t>
              </a:r>
              <a:endParaRPr lang="fr-FR" altLang="x-none" sz="2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68967" name="Picture 168966" descr="sdiffsbarblu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7" y="3588"/>
              <a:ext cx="672" cy="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8968" name="Picture 168967" descr="delta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9" y="3609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8969" name="Title 168968"/>
          <p:cNvSpPr>
            <a:spLocks noGrp="1"/>
          </p:cNvSpPr>
          <p:nvPr>
            <p:ph type="title"/>
          </p:nvPr>
        </p:nvSpPr>
        <p:spPr>
          <a:xfrm>
            <a:off x="1157288" y="116523"/>
            <a:ext cx="7793037" cy="1462087"/>
          </a:xfrm>
        </p:spPr>
        <p:txBody>
          <a:bodyPr anchor="ctr" anchorCtr="0"/>
          <a:p>
            <a:r>
              <a:rPr sz="3200">
                <a:latin typeface="Comic Sans MS" panose="030F0702030302020204" pitchFamily="66" charset="0"/>
              </a:rPr>
              <a:t>The “NuTeV Anomaly”</a:t>
            </a:r>
            <a:endParaRPr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68970" name="Group 168969"/>
          <p:cNvGrpSpPr/>
          <p:nvPr/>
        </p:nvGrpSpPr>
        <p:grpSpPr>
          <a:xfrm>
            <a:off x="496888" y="3575050"/>
            <a:ext cx="8147050" cy="962025"/>
            <a:chOff x="432" y="2577"/>
            <a:chExt cx="5132" cy="606"/>
          </a:xfrm>
        </p:grpSpPr>
        <p:grpSp>
          <p:nvGrpSpPr>
            <p:cNvPr id="168971" name="Group 168970"/>
            <p:cNvGrpSpPr/>
            <p:nvPr/>
          </p:nvGrpSpPr>
          <p:grpSpPr>
            <a:xfrm>
              <a:off x="432" y="2584"/>
              <a:ext cx="5132" cy="594"/>
              <a:chOff x="432" y="2016"/>
              <a:chExt cx="5132" cy="594"/>
            </a:xfrm>
          </p:grpSpPr>
          <p:sp>
            <p:nvSpPr>
              <p:cNvPr id="168972" name="Text Box 168971"/>
              <p:cNvSpPr txBox="1"/>
              <p:nvPr/>
            </p:nvSpPr>
            <p:spPr>
              <a:xfrm>
                <a:off x="432" y="2064"/>
                <a:ext cx="1150" cy="5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r"/>
                <a:r>
                  <a:rPr sz="24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NuTeV</a:t>
                </a:r>
                <a:endParaRPr sz="24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algn="r"/>
                <a:r>
                  <a:rPr sz="24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LEP EWWG</a:t>
                </a:r>
                <a:endParaRPr lang="fr-FR" altLang="x-none" sz="24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68973" name="Picture 168972" descr="sinthetavalues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2" y="2016"/>
                <a:ext cx="2064" cy="5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8974" name="Text Box 168973"/>
              <p:cNvSpPr txBox="1"/>
              <p:nvPr/>
            </p:nvSpPr>
            <p:spPr>
              <a:xfrm>
                <a:off x="3695" y="2160"/>
                <a:ext cx="186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 algn="ctr"/>
                <a:r>
                  <a:rPr sz="2400">
                    <a:solidFill>
                      <a:srgbClr val="692346"/>
                    </a:solidFill>
                    <a:latin typeface="Comic Sans MS" panose="030F0702030302020204" pitchFamily="66" charset="0"/>
                  </a:rPr>
                  <a:t>a 3.1 </a:t>
                </a:r>
                <a:r>
                  <a:rPr sz="2400">
                    <a:solidFill>
                      <a:srgbClr val="692346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</a:t>
                </a:r>
                <a:r>
                  <a:rPr sz="2400">
                    <a:solidFill>
                      <a:srgbClr val="692346"/>
                    </a:solidFill>
                    <a:latin typeface="Comic Sans MS" panose="030F0702030302020204" pitchFamily="66" charset="0"/>
                  </a:rPr>
                  <a:t> discrepancy</a:t>
                </a:r>
                <a:r>
                  <a:rPr sz="2400">
                    <a:solidFill>
                      <a:schemeClr val="accent2"/>
                    </a:solidFill>
                    <a:latin typeface="Tahoma" panose="020B0604030504040204" pitchFamily="34" charset="0"/>
                  </a:rPr>
                  <a:t> </a:t>
                </a:r>
                <a:endParaRPr lang="fr-FR" altLang="x-none" sz="2400">
                  <a:solidFill>
                    <a:schemeClr val="accent2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68975" name="Rectangles 168974"/>
            <p:cNvSpPr/>
            <p:nvPr/>
          </p:nvSpPr>
          <p:spPr>
            <a:xfrm>
              <a:off x="437" y="2577"/>
              <a:ext cx="5112" cy="606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68976" name="Text Box 168975"/>
          <p:cNvSpPr txBox="1"/>
          <p:nvPr/>
        </p:nvSpPr>
        <p:spPr>
          <a:xfrm>
            <a:off x="369888" y="6024563"/>
            <a:ext cx="8580437" cy="528637"/>
          </a:xfrm>
          <a:prstGeom prst="rect">
            <a:avLst/>
          </a:prstGeom>
          <a:noFill/>
          <a:ln w="9525" cap="flat" cmpd="sng">
            <a:solidFill>
              <a:srgbClr val="75274E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  <a:latin typeface="Comic Sans MS" panose="030F0702030302020204" pitchFamily="66" charset="0"/>
              </a:rPr>
              <a:t>SM </a:t>
            </a:r>
            <a:r>
              <a:rPr sz="2800" err="1">
                <a:solidFill>
                  <a:srgbClr val="FF0000"/>
                </a:solidFill>
                <a:latin typeface="Comic Sans MS" panose="030F0702030302020204" pitchFamily="66" charset="0"/>
              </a:rPr>
              <a:t>explanation(s</a:t>
            </a:r>
            <a:r>
              <a:rPr sz="2800">
                <a:solidFill>
                  <a:srgbClr val="FF0000"/>
                </a:solidFill>
                <a:latin typeface="Comic Sans MS" panose="030F0702030302020204" pitchFamily="66" charset="0"/>
              </a:rPr>
              <a:t>) or Signal for New Physics?</a:t>
            </a:r>
            <a:endParaRPr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8977" name="Picture 16897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2633663"/>
            <a:ext cx="5054600" cy="642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978" name="Text Box 168977"/>
          <p:cNvSpPr txBox="1"/>
          <p:nvPr/>
        </p:nvSpPr>
        <p:spPr>
          <a:xfrm>
            <a:off x="6705600" y="1111250"/>
            <a:ext cx="1981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600">
                <a:solidFill>
                  <a:srgbClr val="009900"/>
                </a:solidFill>
                <a:latin typeface="Comic Sans MS" panose="030F0702030302020204" pitchFamily="66" charset="0"/>
              </a:rPr>
              <a:t>PRL 88, (2002)</a:t>
            </a:r>
            <a:endParaRPr sz="160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9986" name="Text Box 169985"/>
          <p:cNvSpPr txBox="1"/>
          <p:nvPr/>
        </p:nvSpPr>
        <p:spPr>
          <a:xfrm>
            <a:off x="4495800" y="1676400"/>
            <a:ext cx="4343400" cy="366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Blip>
                <a:blip r:embed="rId1"/>
              </a:buBlip>
            </a:pPr>
            <a:r>
              <a:rPr sz="1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“</a:t>
            </a:r>
            <a:r>
              <a:rPr sz="1800" b="1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technical</a:t>
            </a: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” (“standard”) effects:</a:t>
            </a:r>
            <a:endParaRPr sz="1800">
              <a:solidFill>
                <a:schemeClr val="tx1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800100" lvl="1" indent="-342900">
              <a:spcBef>
                <a:spcPct val="50000"/>
              </a:spcBef>
              <a:buBlip>
                <a:blip r:embed="rId2"/>
              </a:buBlip>
            </a:pP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EW </a:t>
            </a:r>
            <a:r>
              <a:rPr sz="1800" err="1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radiative</a:t>
            </a: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corrections </a:t>
            </a:r>
            <a:endParaRPr sz="1800">
              <a:solidFill>
                <a:schemeClr val="tx1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800100" lvl="1" indent="-342900">
              <a:spcBef>
                <a:spcPct val="50000"/>
              </a:spcBef>
              <a:buBlip>
                <a:blip r:embed="rId2"/>
              </a:buBlip>
            </a:pP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Non-</a:t>
            </a:r>
            <a:r>
              <a:rPr sz="1800" err="1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isoscalarity</a:t>
            </a: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(Fe)</a:t>
            </a:r>
            <a:endParaRPr sz="1800">
              <a:solidFill>
                <a:schemeClr val="tx1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800100" lvl="1" indent="-342900">
              <a:spcBef>
                <a:spcPct val="50000"/>
              </a:spcBef>
              <a:buBlip>
                <a:blip r:embed="rId2"/>
              </a:buBlip>
            </a:pP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NLO QCD and masses </a:t>
            </a:r>
            <a:endParaRPr sz="1800">
              <a:solidFill>
                <a:schemeClr val="tx1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342900" indent="-342900">
              <a:spcBef>
                <a:spcPct val="50000"/>
              </a:spcBef>
              <a:buBlip>
                <a:blip r:embed="rId2"/>
              </a:buBlip>
            </a:pP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“</a:t>
            </a:r>
            <a:r>
              <a:rPr sz="1800" b="1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physical</a:t>
            </a: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” (“new”) effects:</a:t>
            </a:r>
            <a:endParaRPr sz="1800">
              <a:solidFill>
                <a:schemeClr val="tx1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800100" lvl="1" indent="-342900">
              <a:spcBef>
                <a:spcPct val="50000"/>
              </a:spcBef>
              <a:buBlip>
                <a:blip r:embed="rId2"/>
              </a:buBlip>
            </a:pP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endParaRPr sz="1800">
              <a:solidFill>
                <a:schemeClr val="tx1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800100" lvl="1" indent="-342900">
              <a:spcBef>
                <a:spcPct val="50000"/>
              </a:spcBef>
              <a:buBlip>
                <a:blip r:embed="rId2"/>
              </a:buBlip>
            </a:pP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endParaRPr sz="1800">
              <a:solidFill>
                <a:schemeClr val="tx1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800100" lvl="1" indent="-342900">
              <a:spcBef>
                <a:spcPct val="50000"/>
              </a:spcBef>
              <a:buBlip>
                <a:blip r:embed="rId2"/>
              </a:buBlip>
            </a:pP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Higher twist</a:t>
            </a:r>
            <a:endParaRPr sz="1800">
              <a:solidFill>
                <a:schemeClr val="tx1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800100" lvl="1" indent="-342900">
              <a:spcBef>
                <a:spcPct val="50000"/>
              </a:spcBef>
              <a:buBlip>
                <a:blip r:embed="rId2"/>
              </a:buBlip>
            </a:pP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Nuclear effects (A</a:t>
            </a:r>
            <a:r>
              <a:rPr sz="1800">
                <a:solidFill>
                  <a:schemeClr val="tx1"/>
                </a:solidFill>
                <a:latin typeface="cmsy10" pitchFamily="34" charset="0"/>
                <a:sym typeface="Symbol" panose="05050102010706020507" pitchFamily="18" charset="2"/>
              </a:rPr>
              <a:t>'</a:t>
            </a: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56)</a:t>
            </a:r>
            <a:endParaRPr sz="1800">
              <a:solidFill>
                <a:schemeClr val="tx1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169989" name="Title 169988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10400" cy="1066800"/>
          </a:xfrm>
          <a:solidFill>
            <a:srgbClr val="FFFF99">
              <a:alpha val="100000"/>
            </a:srgbClr>
          </a:solidFill>
        </p:spPr>
        <p:txBody>
          <a:bodyPr anchor="ctr" anchorCtr="0"/>
          <a:p>
            <a:r>
              <a:rPr sz="40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Theorist’s Observables</a:t>
            </a:r>
            <a:endParaRPr sz="4000" baseline="300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9990" name="Text Placeholder 16998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p>
            <a:pPr marL="533400" indent="-533400">
              <a:buClrTx/>
              <a:buSzTx/>
              <a:buFontTx/>
              <a:buBlip>
                <a:blip r:embed="rId2"/>
              </a:buBlip>
            </a:pPr>
            <a:r>
              <a:rPr sz="2000" err="1">
                <a:solidFill>
                  <a:srgbClr val="008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Paschos</a:t>
            </a:r>
            <a:r>
              <a:rPr sz="2000" err="1"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  <a:r>
              <a:rPr sz="2000" err="1">
                <a:solidFill>
                  <a:srgbClr val="008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Wolfenstein</a:t>
            </a:r>
            <a:r>
              <a:rPr sz="2000">
                <a:latin typeface="Comic Sans MS" panose="030F0702030302020204" pitchFamily="66" charset="0"/>
                <a:sym typeface="Symbol" panose="05050102010706020507" pitchFamily="18" charset="2"/>
              </a:rPr>
              <a:t>:</a:t>
            </a:r>
            <a:endParaRPr sz="200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1295400" lvl="2" indent="-381000">
              <a:buFontTx/>
              <a:buAutoNum type="arabicPeriod"/>
            </a:pPr>
            <a:r>
              <a:rPr sz="1600" err="1">
                <a:latin typeface="Comic Sans MS" panose="030F0702030302020204" pitchFamily="66" charset="0"/>
                <a:sym typeface="Symbol" panose="05050102010706020507" pitchFamily="18" charset="2"/>
              </a:rPr>
              <a:t>Parton</a:t>
            </a:r>
            <a:r>
              <a:rPr sz="1600">
                <a:latin typeface="Comic Sans MS" panose="030F0702030302020204" pitchFamily="66" charset="0"/>
                <a:sym typeface="Symbol" panose="05050102010706020507" pitchFamily="18" charset="2"/>
              </a:rPr>
              <a:t> model</a:t>
            </a:r>
            <a:endParaRPr sz="160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1295400" lvl="2" indent="-381000">
              <a:buFontTx/>
              <a:buAutoNum type="arabicPeriod"/>
            </a:pPr>
            <a:r>
              <a:rPr sz="1600" err="1">
                <a:latin typeface="Comic Sans MS" panose="030F0702030302020204" pitchFamily="66" charset="0"/>
                <a:sym typeface="Symbol" panose="05050102010706020507" pitchFamily="18" charset="2"/>
              </a:rPr>
              <a:t>Isoscalar</a:t>
            </a:r>
            <a:r>
              <a:rPr sz="1600">
                <a:latin typeface="Comic Sans MS" panose="030F0702030302020204" pitchFamily="66" charset="0"/>
                <a:sym typeface="Symbol" panose="05050102010706020507" pitchFamily="18" charset="2"/>
              </a:rPr>
              <a:t> target</a:t>
            </a:r>
            <a:endParaRPr sz="160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169991" name="Text Box 169990"/>
          <p:cNvSpPr txBox="1"/>
          <p:nvPr/>
        </p:nvSpPr>
        <p:spPr>
          <a:xfrm>
            <a:off x="457200" y="3443288"/>
            <a:ext cx="4191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sz="1800">
                <a:solidFill>
                  <a:schemeClr val="tx1"/>
                </a:solidFill>
                <a:latin typeface="Comic Sans MS" panose="030F0702030302020204" pitchFamily="66" charset="0"/>
              </a:rPr>
              <a:t>Cross section ratios</a:t>
            </a:r>
            <a:endParaRPr sz="18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9992" name="Picture 16999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" y="4813300"/>
            <a:ext cx="3810000" cy="29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9993" name="Text Box 169992"/>
          <p:cNvSpPr txBox="1"/>
          <p:nvPr/>
        </p:nvSpPr>
        <p:spPr>
          <a:xfrm>
            <a:off x="4724400" y="1676400"/>
            <a:ext cx="403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69994" name="Picture 16999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59400" y="3784600"/>
            <a:ext cx="1498600" cy="25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95" name="Picture 16999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6425" y="2743200"/>
            <a:ext cx="3690938" cy="58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96" name="Picture 16999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82600" y="3962400"/>
            <a:ext cx="1574800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99" name="Picture 16999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359400" y="4216400"/>
            <a:ext cx="18034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0000" name="Picture 16999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81000" y="5251450"/>
            <a:ext cx="2679700" cy="67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3906" name="Rectangles 123905"/>
          <p:cNvSpPr/>
          <p:nvPr/>
        </p:nvSpPr>
        <p:spPr>
          <a:xfrm>
            <a:off x="152400" y="3429000"/>
            <a:ext cx="8763000" cy="2667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3907" name="Text Box 123906"/>
          <p:cNvSpPr txBox="1"/>
          <p:nvPr/>
        </p:nvSpPr>
        <p:spPr>
          <a:xfrm>
            <a:off x="304800" y="304800"/>
            <a:ext cx="5943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u="sng">
                <a:latin typeface="Comic Sans MS" panose="030F0702030302020204" pitchFamily="66" charset="0"/>
              </a:rPr>
              <a:t>Then</a:t>
            </a:r>
            <a:r>
              <a:rPr>
                <a:latin typeface="Comic Sans MS" panose="030F0702030302020204" pitchFamily="66" charset="0"/>
              </a:rPr>
              <a:t>: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123908" name="Picture 12390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2438" y="1146175"/>
            <a:ext cx="7807325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09" name="Picture 12390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7338" y="2343150"/>
            <a:ext cx="5656262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0" name="Picture 12390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8600" y="3581400"/>
            <a:ext cx="4799013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1" name="Picture 1239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62600" y="5105400"/>
            <a:ext cx="2668588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12" name="Text Box 123911"/>
          <p:cNvSpPr txBox="1"/>
          <p:nvPr/>
        </p:nvSpPr>
        <p:spPr>
          <a:xfrm>
            <a:off x="5257800" y="3810000"/>
            <a:ext cx="3657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>
                <a:latin typeface="Comic Sans MS" panose="030F0702030302020204" pitchFamily="66" charset="0"/>
              </a:rPr>
              <a:t>is not protected by any symmetry: </a:t>
            </a:r>
            <a:endParaRPr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51" name="Text Box 6150"/>
          <p:cNvSpPr txBox="1"/>
          <p:nvPr/>
        </p:nvSpPr>
        <p:spPr>
          <a:xfrm>
            <a:off x="533400" y="1219200"/>
            <a:ext cx="7772400" cy="535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Blip>
                <a:blip r:embed="rId1"/>
              </a:buBlip>
            </a:pPr>
            <a:r>
              <a:rPr sz="1800">
                <a:latin typeface="Comic Sans MS" panose="030F0702030302020204" pitchFamily="66" charset="0"/>
              </a:rPr>
              <a:t> W and associated charm (jet)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production: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conceivable @ </a:t>
            </a:r>
            <a:r>
              <a:rPr sz="1800" err="1">
                <a:latin typeface="Comic Sans MS" panose="030F0702030302020204" pitchFamily="66" charset="0"/>
              </a:rPr>
              <a:t>Tevatron</a:t>
            </a:r>
            <a:r>
              <a:rPr sz="1800">
                <a:latin typeface="Comic Sans MS" panose="030F0702030302020204" pitchFamily="66" charset="0"/>
              </a:rPr>
              <a:t>, RHIC, LHC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But statistics (efficiency driven)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and high scale are unlikely to permit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to access a small asymmetry.</a:t>
            </a:r>
            <a:endParaRPr sz="18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Blip>
                <a:blip r:embed="rId1"/>
              </a:buBlip>
            </a:pPr>
            <a:r>
              <a:rPr sz="1800">
                <a:latin typeface="Comic Sans MS" panose="030F0702030302020204" pitchFamily="66" charset="0"/>
              </a:rPr>
              <a:t> CC charm @ HERA: ditto</a:t>
            </a:r>
            <a:endParaRPr sz="18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Blip>
                <a:blip r:embed="rId1"/>
              </a:buBlip>
            </a:pPr>
            <a:r>
              <a:rPr sz="1800">
                <a:latin typeface="Comic Sans MS" panose="030F0702030302020204" pitchFamily="66" charset="0"/>
              </a:rPr>
              <a:t> Lattice: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The moment [S</a:t>
            </a:r>
            <a:r>
              <a:rPr sz="1800" baseline="30000">
                <a:latin typeface="Comic Sans MS" panose="030F0702030302020204" pitchFamily="66" charset="0"/>
              </a:rPr>
              <a:t>-</a:t>
            </a:r>
            <a:r>
              <a:rPr sz="1800">
                <a:latin typeface="Comic Sans MS" panose="030F0702030302020204" pitchFamily="66" charset="0"/>
              </a:rPr>
              <a:t>] itself does not correspond to a local operator.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Higher, uneven moments  (n=3,5,…)</a:t>
            </a:r>
            <a:br>
              <a:rPr sz="1800">
                <a:latin typeface="Comic Sans MS" panose="030F0702030302020204" pitchFamily="66" charset="0"/>
              </a:rPr>
            </a:br>
            <a:br>
              <a:rPr sz="1800">
                <a:latin typeface="Comic Sans MS" panose="030F0702030302020204" pitchFamily="66" charset="0"/>
              </a:rPr>
            </a:br>
            <a:br>
              <a:rPr sz="1800">
                <a:latin typeface="Comic Sans MS" panose="030F0702030302020204" pitchFamily="66" charset="0"/>
              </a:rPr>
            </a:b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can be related to local operators and could presumably clarify the sign of the x</a:t>
            </a:r>
            <a:r>
              <a:rPr sz="1800">
                <a:latin typeface="cmsy10" pitchFamily="34" charset="0"/>
              </a:rPr>
              <a:t>!</a:t>
            </a:r>
            <a:r>
              <a:rPr sz="1800">
                <a:latin typeface="Comic Sans MS" panose="030F0702030302020204" pitchFamily="66" charset="0"/>
              </a:rPr>
              <a:t> 1 </a:t>
            </a:r>
            <a:r>
              <a:rPr sz="1800" err="1">
                <a:latin typeface="Comic Sans MS" panose="030F0702030302020204" pitchFamily="66" charset="0"/>
              </a:rPr>
              <a:t>behaviour</a:t>
            </a:r>
            <a:r>
              <a:rPr sz="1800">
                <a:latin typeface="Comic Sans MS" panose="030F0702030302020204" pitchFamily="66" charset="0"/>
              </a:rPr>
              <a:t>, though not the magnitude of [S</a:t>
            </a:r>
            <a:r>
              <a:rPr sz="1800" baseline="30000">
                <a:latin typeface="Comic Sans MS" panose="030F0702030302020204" pitchFamily="66" charset="0"/>
              </a:rPr>
              <a:t>-</a:t>
            </a:r>
            <a:r>
              <a:rPr sz="1800">
                <a:latin typeface="Comic Sans MS" panose="030F0702030302020204" pitchFamily="66" charset="0"/>
              </a:rPr>
              <a:t>].</a:t>
            </a:r>
            <a:endParaRPr sz="18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Blip>
                <a:blip r:embed="rId1"/>
              </a:buBlip>
            </a:pPr>
            <a:r>
              <a:rPr sz="1800">
                <a:latin typeface="Comic Sans MS" panose="030F0702030302020204" pitchFamily="66" charset="0"/>
              </a:rPr>
              <a:t> Semi-Inclusive DIS (</a:t>
            </a:r>
            <a:r>
              <a:rPr sz="1800" err="1">
                <a:latin typeface="Comic Sans MS" panose="030F0702030302020204" pitchFamily="66" charset="0"/>
              </a:rPr>
              <a:t>eRHIC</a:t>
            </a:r>
            <a:r>
              <a:rPr sz="1800">
                <a:latin typeface="Comic Sans MS" panose="030F0702030302020204" pitchFamily="66" charset="0"/>
              </a:rPr>
              <a:t>)?</a:t>
            </a:r>
            <a:endParaRPr sz="18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None/>
            </a:pPr>
            <a:endParaRPr sz="2000" b="1" i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6147" descr="WplusC"/>
          <p:cNvPicPr>
            <a:picLocks noChangeAspect="1"/>
          </p:cNvPicPr>
          <p:nvPr/>
        </p:nvPicPr>
        <p:blipFill>
          <a:blip r:embed="rId2"/>
          <a:srcRect l="7875" t="21724" r="32625" b="40344"/>
          <a:stretch>
            <a:fillRect/>
          </a:stretch>
        </p:blipFill>
        <p:spPr>
          <a:xfrm>
            <a:off x="4724400" y="1247775"/>
            <a:ext cx="2906713" cy="134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Text Box 6149"/>
          <p:cNvSpPr txBox="1"/>
          <p:nvPr/>
        </p:nvSpPr>
        <p:spPr>
          <a:xfrm>
            <a:off x="533400" y="457200"/>
            <a:ext cx="7467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>
                <a:solidFill>
                  <a:schemeClr val="accent2"/>
                </a:solidFill>
                <a:latin typeface="Comic Sans MS" panose="030F0702030302020204" pitchFamily="66" charset="0"/>
              </a:rPr>
              <a:t>Future prospects for [S</a:t>
            </a:r>
            <a:r>
              <a:rPr sz="3600" baseline="3000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sz="3600">
                <a:solidFill>
                  <a:schemeClr val="accent2"/>
                </a:solidFill>
                <a:latin typeface="Comic Sans MS" panose="030F0702030302020204" pitchFamily="66" charset="0"/>
              </a:rPr>
              <a:t>]?</a:t>
            </a:r>
            <a:endParaRPr sz="3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2" name="Text Box 6151"/>
          <p:cNvSpPr txBox="1"/>
          <p:nvPr/>
        </p:nvSpPr>
        <p:spPr>
          <a:xfrm>
            <a:off x="4572000" y="2101850"/>
            <a:ext cx="5334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600">
                <a:solidFill>
                  <a:schemeClr val="accent2"/>
                </a:solidFill>
                <a:latin typeface="Comic Sans MS" panose="030F0702030302020204" pitchFamily="66" charset="0"/>
              </a:rPr>
              <a:t>s</a:t>
            </a:r>
            <a:endParaRPr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3" name="Text Box 6152"/>
          <p:cNvSpPr txBox="1"/>
          <p:nvPr/>
        </p:nvSpPr>
        <p:spPr>
          <a:xfrm>
            <a:off x="4572000" y="1219200"/>
            <a:ext cx="5334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600">
                <a:solidFill>
                  <a:schemeClr val="accent2"/>
                </a:solidFill>
                <a:latin typeface="Comic Sans MS" panose="030F0702030302020204" pitchFamily="66" charset="0"/>
              </a:rPr>
              <a:t>g</a:t>
            </a:r>
            <a:endParaRPr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4" name="Text Box 6153"/>
          <p:cNvSpPr txBox="1"/>
          <p:nvPr/>
        </p:nvSpPr>
        <p:spPr>
          <a:xfrm>
            <a:off x="7391400" y="1219200"/>
            <a:ext cx="5334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600">
                <a:solidFill>
                  <a:schemeClr val="accent2"/>
                </a:solidFill>
                <a:latin typeface="Comic Sans MS" panose="030F0702030302020204" pitchFamily="66" charset="0"/>
              </a:rPr>
              <a:t>c</a:t>
            </a:r>
            <a:endParaRPr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5" name="Text Box 6154"/>
          <p:cNvSpPr txBox="1"/>
          <p:nvPr/>
        </p:nvSpPr>
        <p:spPr>
          <a:xfrm>
            <a:off x="7391400" y="2057400"/>
            <a:ext cx="5334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600">
                <a:solidFill>
                  <a:schemeClr val="accent2"/>
                </a:solidFill>
                <a:latin typeface="Comic Sans MS" panose="030F0702030302020204" pitchFamily="66" charset="0"/>
              </a:rPr>
              <a:t>W</a:t>
            </a:r>
            <a:endParaRPr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6" name="Text Box 6155"/>
          <p:cNvSpPr txBox="1"/>
          <p:nvPr/>
        </p:nvSpPr>
        <p:spPr>
          <a:xfrm>
            <a:off x="4572000" y="2362200"/>
            <a:ext cx="40386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400" err="1">
                <a:solidFill>
                  <a:srgbClr val="009900"/>
                </a:solidFill>
                <a:latin typeface="Comic Sans MS" panose="030F0702030302020204" pitchFamily="66" charset="0"/>
              </a:rPr>
              <a:t>Baur</a:t>
            </a:r>
            <a:r>
              <a:rPr sz="1400">
                <a:solidFill>
                  <a:srgbClr val="009900"/>
                </a:solidFill>
                <a:latin typeface="Comic Sans MS" panose="030F0702030302020204" pitchFamily="66" charset="0"/>
              </a:rPr>
              <a:t>, </a:t>
            </a:r>
            <a:r>
              <a:rPr sz="1400" err="1">
                <a:solidFill>
                  <a:srgbClr val="009900"/>
                </a:solidFill>
                <a:latin typeface="Comic Sans MS" panose="030F0702030302020204" pitchFamily="66" charset="0"/>
              </a:rPr>
              <a:t>Halzen</a:t>
            </a:r>
            <a:r>
              <a:rPr sz="1400">
                <a:solidFill>
                  <a:srgbClr val="009900"/>
                </a:solidFill>
                <a:latin typeface="Comic Sans MS" panose="030F0702030302020204" pitchFamily="66" charset="0"/>
              </a:rPr>
              <a:t>, Keller, </a:t>
            </a:r>
            <a:r>
              <a:rPr sz="1400" err="1">
                <a:solidFill>
                  <a:srgbClr val="009900"/>
                </a:solidFill>
                <a:latin typeface="Comic Sans MS" panose="030F0702030302020204" pitchFamily="66" charset="0"/>
              </a:rPr>
              <a:t>Mangano</a:t>
            </a:r>
            <a:r>
              <a:rPr sz="1400">
                <a:solidFill>
                  <a:srgbClr val="009900"/>
                </a:solidFill>
                <a:latin typeface="Comic Sans MS" panose="030F0702030302020204" pitchFamily="66" charset="0"/>
              </a:rPr>
              <a:t>, </a:t>
            </a:r>
            <a:r>
              <a:rPr sz="1400" err="1">
                <a:solidFill>
                  <a:srgbClr val="009900"/>
                </a:solidFill>
                <a:latin typeface="Comic Sans MS" panose="030F0702030302020204" pitchFamily="66" charset="0"/>
              </a:rPr>
              <a:t>Riesselmann</a:t>
            </a:r>
            <a:endParaRPr sz="140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9" name="Picture 615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0388" y="4367213"/>
            <a:ext cx="5915025" cy="585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8132" name="Text Box 48131"/>
          <p:cNvSpPr txBox="1"/>
          <p:nvPr/>
        </p:nvSpPr>
        <p:spPr>
          <a:xfrm>
            <a:off x="0" y="304800"/>
            <a:ext cx="8991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000">
                <a:latin typeface="Comic Sans MS" panose="030F0702030302020204" pitchFamily="66" charset="0"/>
              </a:rPr>
              <a:t>What do we know about</a:t>
            </a:r>
            <a:r>
              <a:rPr>
                <a:latin typeface="Comic Sans MS" panose="030F0702030302020204" pitchFamily="66" charset="0"/>
              </a:rPr>
              <a:t>                 ?</a:t>
            </a:r>
            <a:endParaRPr>
              <a:latin typeface="Comic Sans MS" panose="030F0702030302020204" pitchFamily="66" charset="0"/>
            </a:endParaRPr>
          </a:p>
        </p:txBody>
      </p:sp>
      <p:pic>
        <p:nvPicPr>
          <p:cNvPr id="48133" name="Picture 481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91200" y="457200"/>
            <a:ext cx="2530475" cy="50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4" name="Text Box 48133"/>
          <p:cNvSpPr txBox="1"/>
          <p:nvPr/>
        </p:nvSpPr>
        <p:spPr>
          <a:xfrm>
            <a:off x="228600" y="1524000"/>
            <a:ext cx="84582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2400">
                <a:latin typeface="Comic Sans MS" panose="030F0702030302020204" pitchFamily="66" charset="0"/>
              </a:rPr>
              <a:t>Before any data, two things:</a:t>
            </a:r>
            <a:endParaRPr sz="24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sz="2400">
                <a:latin typeface="Comic Sans MS" panose="030F0702030302020204" pitchFamily="66" charset="0"/>
              </a:rPr>
              <a:t>                                         (exact sum rule </a:t>
            </a:r>
            <a:r>
              <a:rPr sz="2400">
                <a:latin typeface="cmsy10" pitchFamily="34" charset="0"/>
              </a:rPr>
              <a:t>)</a:t>
            </a:r>
            <a:r>
              <a:rPr sz="2400" u="sng">
                <a:latin typeface="Comic Sans MS" panose="030F0702030302020204" pitchFamily="66" charset="0"/>
              </a:rPr>
              <a:t>oscillation</a:t>
            </a:r>
            <a:r>
              <a:rPr sz="2400">
                <a:latin typeface="Comic Sans MS" panose="030F0702030302020204" pitchFamily="66" charset="0"/>
              </a:rPr>
              <a:t>)</a:t>
            </a:r>
            <a:endParaRPr sz="24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sz="2400">
                <a:latin typeface="Comic Sans MS" panose="030F0702030302020204" pitchFamily="66" charset="0"/>
              </a:rPr>
              <a:t>                                         (</a:t>
            </a:r>
            <a:r>
              <a:rPr sz="2400" err="1">
                <a:latin typeface="Comic Sans MS" panose="030F0702030302020204" pitchFamily="66" charset="0"/>
              </a:rPr>
              <a:t>positivity</a:t>
            </a:r>
            <a:r>
              <a:rPr sz="2400">
                <a:latin typeface="Comic Sans MS" panose="030F0702030302020204" pitchFamily="66" charset="0"/>
              </a:rPr>
              <a:t>)</a:t>
            </a:r>
            <a:endParaRPr sz="2400">
              <a:latin typeface="Comic Sans MS" panose="030F0702030302020204" pitchFamily="66" charset="0"/>
            </a:endParaRPr>
          </a:p>
        </p:txBody>
      </p:sp>
      <p:pic>
        <p:nvPicPr>
          <p:cNvPr id="48138" name="Picture 481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5800" y="2743200"/>
            <a:ext cx="2941638" cy="26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42" name="Text Box 48141"/>
          <p:cNvSpPr txBox="1"/>
          <p:nvPr/>
        </p:nvSpPr>
        <p:spPr>
          <a:xfrm>
            <a:off x="304800" y="3505200"/>
            <a:ext cx="8458200" cy="301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2400">
                <a:latin typeface="Comic Sans MS" panose="030F0702030302020204" pitchFamily="66" charset="0"/>
              </a:rPr>
              <a:t>For more information, we have to ask data:</a:t>
            </a:r>
            <a:endParaRPr sz="24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sz="2400">
                <a:latin typeface="Comic Sans MS" panose="030F0702030302020204" pitchFamily="66" charset="0"/>
              </a:rPr>
              <a:t> </a:t>
            </a:r>
            <a:r>
              <a:rPr sz="2400" b="1" i="1" err="1">
                <a:latin typeface="Comic Sans MS" panose="030F0702030302020204" pitchFamily="66" charset="0"/>
              </a:rPr>
              <a:t>dimuon</a:t>
            </a:r>
            <a:r>
              <a:rPr sz="2400" b="1" i="1">
                <a:latin typeface="Comic Sans MS" panose="030F0702030302020204" pitchFamily="66" charset="0"/>
              </a:rPr>
              <a:t> production</a:t>
            </a:r>
            <a:r>
              <a:rPr sz="2400">
                <a:latin typeface="Comic Sans MS" panose="030F0702030302020204" pitchFamily="66" charset="0"/>
              </a:rPr>
              <a:t>:                           (</a:t>
            </a:r>
            <a:r>
              <a:rPr sz="2400">
                <a:solidFill>
                  <a:srgbClr val="009900"/>
                </a:solidFill>
                <a:latin typeface="Comic Sans MS" panose="030F0702030302020204" pitchFamily="66" charset="0"/>
              </a:rPr>
              <a:t>CCFR</a:t>
            </a:r>
            <a:r>
              <a:rPr sz="2400">
                <a:latin typeface="Comic Sans MS" panose="030F0702030302020204" pitchFamily="66" charset="0"/>
              </a:rPr>
              <a:t>, </a:t>
            </a:r>
            <a:r>
              <a:rPr sz="2400" err="1">
                <a:solidFill>
                  <a:srgbClr val="009900"/>
                </a:solidFill>
                <a:latin typeface="Comic Sans MS" panose="030F0702030302020204" pitchFamily="66" charset="0"/>
              </a:rPr>
              <a:t>NuTeV</a:t>
            </a:r>
            <a:r>
              <a:rPr sz="2400">
                <a:latin typeface="Comic Sans MS" panose="030F0702030302020204" pitchFamily="66" charset="0"/>
              </a:rPr>
              <a:t>, …)</a:t>
            </a:r>
            <a:endParaRPr sz="24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sz="2400">
                <a:latin typeface="Comic Sans MS" panose="030F0702030302020204" pitchFamily="66" charset="0"/>
              </a:rPr>
              <a:t> further (weak) constraints:</a:t>
            </a:r>
            <a:endParaRPr sz="2400"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Blip>
                <a:blip r:embed="rId3"/>
              </a:buBlip>
            </a:pPr>
            <a:r>
              <a:rPr sz="240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endParaRPr sz="24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>
              <a:spcBef>
                <a:spcPct val="50000"/>
              </a:spcBef>
              <a:buBlip>
                <a:blip r:embed="rId3"/>
              </a:buBlip>
            </a:pPr>
            <a:r>
              <a:rPr sz="240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sz="2400">
                <a:solidFill>
                  <a:schemeClr val="accent2"/>
                </a:solidFill>
                <a:latin typeface="Comic Sans MS" panose="030F0702030302020204" pitchFamily="66" charset="0"/>
              </a:rPr>
              <a:t>s g </a:t>
            </a:r>
            <a:r>
              <a:rPr sz="2400">
                <a:solidFill>
                  <a:schemeClr val="accent2"/>
                </a:solidFill>
                <a:latin typeface="cmsy10" pitchFamily="34" charset="0"/>
              </a:rPr>
              <a:t>!</a:t>
            </a:r>
            <a:r>
              <a:rPr sz="2400">
                <a:solidFill>
                  <a:schemeClr val="accent2"/>
                </a:solidFill>
                <a:latin typeface="Comic Sans MS" panose="030F0702030302020204" pitchFamily="66" charset="0"/>
              </a:rPr>
              <a:t> c W</a:t>
            </a:r>
            <a:r>
              <a:rPr sz="2400" baseline="3000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sz="2400">
                <a:solidFill>
                  <a:schemeClr val="tx2"/>
                </a:solidFill>
                <a:latin typeface="Comic Sans MS" panose="030F0702030302020204" pitchFamily="66" charset="0"/>
              </a:rPr>
              <a:t> background to sign-selected W production (“W charge asymmetry”) at the </a:t>
            </a:r>
            <a:r>
              <a:rPr sz="2400" err="1">
                <a:solidFill>
                  <a:schemeClr val="tx2"/>
                </a:solidFill>
                <a:latin typeface="Comic Sans MS" panose="030F0702030302020204" pitchFamily="66" charset="0"/>
              </a:rPr>
              <a:t>Tevatron</a:t>
            </a:r>
            <a:endParaRPr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44" name="Picture 4814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05200" y="4114800"/>
            <a:ext cx="2239963" cy="32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6" name="Picture 4814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19200" y="5181600"/>
            <a:ext cx="221297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9" name="Picture 4814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85800" y="2057400"/>
            <a:ext cx="3492500" cy="576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Charm Jet and anti-strange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1455" y="2018030"/>
            <a:ext cx="6203950" cy="4114800"/>
          </a:xfrm>
        </p:spPr>
        <p:txBody>
          <a:bodyPr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The neutrino beam experiments, kaon semi-inclusive DIS, and LHC data (for example) have improved our knowledge of s(x;Q</a:t>
            </a:r>
            <a:r>
              <a:rPr lang="en-US" sz="3200" baseline="300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) but there is so much more to be learned, especially at high-x.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SIDIS and CC DIS will be important tools for the EIC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7315" y="2204720"/>
            <a:ext cx="2378710" cy="15932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51" name="Text Box 6150"/>
          <p:cNvSpPr txBox="1"/>
          <p:nvPr/>
        </p:nvSpPr>
        <p:spPr>
          <a:xfrm>
            <a:off x="533400" y="1219200"/>
            <a:ext cx="7772400" cy="535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Blip>
                <a:blip r:embed="rId1"/>
              </a:buBlip>
            </a:pPr>
            <a:r>
              <a:rPr sz="1800">
                <a:latin typeface="Comic Sans MS" panose="030F0702030302020204" pitchFamily="66" charset="0"/>
              </a:rPr>
              <a:t> W and associated charm (jet)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production: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conceivable @ </a:t>
            </a:r>
            <a:r>
              <a:rPr sz="1800" err="1">
                <a:latin typeface="Comic Sans MS" panose="030F0702030302020204" pitchFamily="66" charset="0"/>
              </a:rPr>
              <a:t>Tevatron</a:t>
            </a:r>
            <a:r>
              <a:rPr sz="1800">
                <a:latin typeface="Comic Sans MS" panose="030F0702030302020204" pitchFamily="66" charset="0"/>
              </a:rPr>
              <a:t>, RHIC, LHC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But statistics (efficiency driven)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and high scale are unlikely to permit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to access a small asymmetry.</a:t>
            </a:r>
            <a:endParaRPr sz="18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Blip>
                <a:blip r:embed="rId1"/>
              </a:buBlip>
            </a:pPr>
            <a:r>
              <a:rPr sz="1800">
                <a:latin typeface="Comic Sans MS" panose="030F0702030302020204" pitchFamily="66" charset="0"/>
              </a:rPr>
              <a:t> CC charm @ HERA: ditto</a:t>
            </a:r>
            <a:endParaRPr sz="18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Blip>
                <a:blip r:embed="rId1"/>
              </a:buBlip>
            </a:pPr>
            <a:r>
              <a:rPr sz="1800">
                <a:latin typeface="Comic Sans MS" panose="030F0702030302020204" pitchFamily="66" charset="0"/>
              </a:rPr>
              <a:t> Lattice: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The moment [S</a:t>
            </a:r>
            <a:r>
              <a:rPr sz="1800" baseline="30000">
                <a:latin typeface="Comic Sans MS" panose="030F0702030302020204" pitchFamily="66" charset="0"/>
              </a:rPr>
              <a:t>-</a:t>
            </a:r>
            <a:r>
              <a:rPr sz="1800">
                <a:latin typeface="Comic Sans MS" panose="030F0702030302020204" pitchFamily="66" charset="0"/>
              </a:rPr>
              <a:t>] itself does not correspond to a local operator.</a:t>
            </a: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Higher, uneven moments  (n=3,5,…)</a:t>
            </a:r>
            <a:br>
              <a:rPr sz="1800">
                <a:latin typeface="Comic Sans MS" panose="030F0702030302020204" pitchFamily="66" charset="0"/>
              </a:rPr>
            </a:br>
            <a:br>
              <a:rPr sz="1800">
                <a:latin typeface="Comic Sans MS" panose="030F0702030302020204" pitchFamily="66" charset="0"/>
              </a:rPr>
            </a:br>
            <a:br>
              <a:rPr sz="1800">
                <a:latin typeface="Comic Sans MS" panose="030F0702030302020204" pitchFamily="66" charset="0"/>
              </a:rPr>
            </a:br>
            <a:br>
              <a:rPr sz="1800">
                <a:latin typeface="Comic Sans MS" panose="030F0702030302020204" pitchFamily="66" charset="0"/>
              </a:rPr>
            </a:br>
            <a:r>
              <a:rPr sz="1800">
                <a:latin typeface="Comic Sans MS" panose="030F0702030302020204" pitchFamily="66" charset="0"/>
              </a:rPr>
              <a:t>can be related to local operators and could presumably clarify the sign of the x</a:t>
            </a:r>
            <a:r>
              <a:rPr sz="1800">
                <a:latin typeface="cmsy10" pitchFamily="34" charset="0"/>
              </a:rPr>
              <a:t>!</a:t>
            </a:r>
            <a:r>
              <a:rPr sz="1800">
                <a:latin typeface="Comic Sans MS" panose="030F0702030302020204" pitchFamily="66" charset="0"/>
              </a:rPr>
              <a:t> 1 </a:t>
            </a:r>
            <a:r>
              <a:rPr sz="1800" err="1">
                <a:latin typeface="Comic Sans MS" panose="030F0702030302020204" pitchFamily="66" charset="0"/>
              </a:rPr>
              <a:t>behaviour</a:t>
            </a:r>
            <a:r>
              <a:rPr sz="1800">
                <a:latin typeface="Comic Sans MS" panose="030F0702030302020204" pitchFamily="66" charset="0"/>
              </a:rPr>
              <a:t>, though not the magnitude of [S</a:t>
            </a:r>
            <a:r>
              <a:rPr sz="1800" baseline="30000">
                <a:latin typeface="Comic Sans MS" panose="030F0702030302020204" pitchFamily="66" charset="0"/>
              </a:rPr>
              <a:t>-</a:t>
            </a:r>
            <a:r>
              <a:rPr sz="1800">
                <a:latin typeface="Comic Sans MS" panose="030F0702030302020204" pitchFamily="66" charset="0"/>
              </a:rPr>
              <a:t>].</a:t>
            </a:r>
            <a:endParaRPr sz="18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Blip>
                <a:blip r:embed="rId1"/>
              </a:buBlip>
            </a:pPr>
            <a:r>
              <a:rPr sz="1800">
                <a:latin typeface="Comic Sans MS" panose="030F0702030302020204" pitchFamily="66" charset="0"/>
              </a:rPr>
              <a:t> Semi-Inclusive DIS (</a:t>
            </a:r>
            <a:r>
              <a:rPr sz="1800" err="1">
                <a:latin typeface="Comic Sans MS" panose="030F0702030302020204" pitchFamily="66" charset="0"/>
              </a:rPr>
              <a:t>eRHIC</a:t>
            </a:r>
            <a:r>
              <a:rPr sz="1800">
                <a:latin typeface="Comic Sans MS" panose="030F0702030302020204" pitchFamily="66" charset="0"/>
              </a:rPr>
              <a:t>)?</a:t>
            </a:r>
            <a:endParaRPr sz="180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None/>
            </a:pPr>
            <a:endParaRPr sz="2000" b="1" i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6147" descr="WplusC"/>
          <p:cNvPicPr>
            <a:picLocks noChangeAspect="1"/>
          </p:cNvPicPr>
          <p:nvPr/>
        </p:nvPicPr>
        <p:blipFill>
          <a:blip r:embed="rId2"/>
          <a:srcRect l="7875" t="21724" r="32625" b="40344"/>
          <a:stretch>
            <a:fillRect/>
          </a:stretch>
        </p:blipFill>
        <p:spPr>
          <a:xfrm>
            <a:off x="4724400" y="1247775"/>
            <a:ext cx="2906713" cy="134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Text Box 6149"/>
          <p:cNvSpPr txBox="1"/>
          <p:nvPr/>
        </p:nvSpPr>
        <p:spPr>
          <a:xfrm>
            <a:off x="533400" y="457200"/>
            <a:ext cx="7467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>
                <a:solidFill>
                  <a:schemeClr val="accent2"/>
                </a:solidFill>
                <a:latin typeface="Comic Sans MS" panose="030F0702030302020204" pitchFamily="66" charset="0"/>
              </a:rPr>
              <a:t>Future prospects for [S</a:t>
            </a:r>
            <a:r>
              <a:rPr sz="3600" baseline="3000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sz="3600">
                <a:solidFill>
                  <a:schemeClr val="accent2"/>
                </a:solidFill>
                <a:latin typeface="Comic Sans MS" panose="030F0702030302020204" pitchFamily="66" charset="0"/>
              </a:rPr>
              <a:t>]?</a:t>
            </a:r>
            <a:endParaRPr sz="3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2" name="Text Box 6151"/>
          <p:cNvSpPr txBox="1"/>
          <p:nvPr/>
        </p:nvSpPr>
        <p:spPr>
          <a:xfrm>
            <a:off x="4572000" y="2101850"/>
            <a:ext cx="5334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600">
                <a:solidFill>
                  <a:schemeClr val="accent2"/>
                </a:solidFill>
                <a:latin typeface="Comic Sans MS" panose="030F0702030302020204" pitchFamily="66" charset="0"/>
              </a:rPr>
              <a:t>s</a:t>
            </a:r>
            <a:endParaRPr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3" name="Text Box 6152"/>
          <p:cNvSpPr txBox="1"/>
          <p:nvPr/>
        </p:nvSpPr>
        <p:spPr>
          <a:xfrm>
            <a:off x="4572000" y="1219200"/>
            <a:ext cx="5334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600">
                <a:solidFill>
                  <a:schemeClr val="accent2"/>
                </a:solidFill>
                <a:latin typeface="Comic Sans MS" panose="030F0702030302020204" pitchFamily="66" charset="0"/>
              </a:rPr>
              <a:t>g</a:t>
            </a:r>
            <a:endParaRPr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4" name="Text Box 6153"/>
          <p:cNvSpPr txBox="1"/>
          <p:nvPr/>
        </p:nvSpPr>
        <p:spPr>
          <a:xfrm>
            <a:off x="7391400" y="1219200"/>
            <a:ext cx="5334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600">
                <a:solidFill>
                  <a:schemeClr val="accent2"/>
                </a:solidFill>
                <a:latin typeface="Comic Sans MS" panose="030F0702030302020204" pitchFamily="66" charset="0"/>
              </a:rPr>
              <a:t>c</a:t>
            </a:r>
            <a:endParaRPr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5" name="Text Box 6154"/>
          <p:cNvSpPr txBox="1"/>
          <p:nvPr/>
        </p:nvSpPr>
        <p:spPr>
          <a:xfrm>
            <a:off x="7391400" y="2057400"/>
            <a:ext cx="5334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600">
                <a:solidFill>
                  <a:schemeClr val="accent2"/>
                </a:solidFill>
                <a:latin typeface="Comic Sans MS" panose="030F0702030302020204" pitchFamily="66" charset="0"/>
              </a:rPr>
              <a:t>W</a:t>
            </a:r>
            <a:endParaRPr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6" name="Text Box 6155"/>
          <p:cNvSpPr txBox="1"/>
          <p:nvPr/>
        </p:nvSpPr>
        <p:spPr>
          <a:xfrm>
            <a:off x="4572000" y="2362200"/>
            <a:ext cx="40386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400" err="1">
                <a:solidFill>
                  <a:srgbClr val="009900"/>
                </a:solidFill>
                <a:latin typeface="Comic Sans MS" panose="030F0702030302020204" pitchFamily="66" charset="0"/>
              </a:rPr>
              <a:t>Baur</a:t>
            </a:r>
            <a:r>
              <a:rPr sz="1400">
                <a:solidFill>
                  <a:srgbClr val="009900"/>
                </a:solidFill>
                <a:latin typeface="Comic Sans MS" panose="030F0702030302020204" pitchFamily="66" charset="0"/>
              </a:rPr>
              <a:t>, </a:t>
            </a:r>
            <a:r>
              <a:rPr sz="1400" err="1">
                <a:solidFill>
                  <a:srgbClr val="009900"/>
                </a:solidFill>
                <a:latin typeface="Comic Sans MS" panose="030F0702030302020204" pitchFamily="66" charset="0"/>
              </a:rPr>
              <a:t>Halzen</a:t>
            </a:r>
            <a:r>
              <a:rPr sz="1400">
                <a:solidFill>
                  <a:srgbClr val="009900"/>
                </a:solidFill>
                <a:latin typeface="Comic Sans MS" panose="030F0702030302020204" pitchFamily="66" charset="0"/>
              </a:rPr>
              <a:t>, Keller, </a:t>
            </a:r>
            <a:r>
              <a:rPr sz="1400" err="1">
                <a:solidFill>
                  <a:srgbClr val="009900"/>
                </a:solidFill>
                <a:latin typeface="Comic Sans MS" panose="030F0702030302020204" pitchFamily="66" charset="0"/>
              </a:rPr>
              <a:t>Mangano</a:t>
            </a:r>
            <a:r>
              <a:rPr sz="1400">
                <a:solidFill>
                  <a:srgbClr val="009900"/>
                </a:solidFill>
                <a:latin typeface="Comic Sans MS" panose="030F0702030302020204" pitchFamily="66" charset="0"/>
              </a:rPr>
              <a:t>, </a:t>
            </a:r>
            <a:r>
              <a:rPr sz="1400" err="1">
                <a:solidFill>
                  <a:srgbClr val="009900"/>
                </a:solidFill>
                <a:latin typeface="Comic Sans MS" panose="030F0702030302020204" pitchFamily="66" charset="0"/>
              </a:rPr>
              <a:t>Riesselmann</a:t>
            </a:r>
            <a:endParaRPr sz="140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9" name="Picture 615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0388" y="4367213"/>
            <a:ext cx="5915025" cy="585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75323"/>
            <a:ext cx="9144000" cy="478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93037" cy="1462088"/>
          </a:xfrm>
        </p:spPr>
        <p:txBody>
          <a:bodyPr/>
          <a:lstStyle/>
          <a:p>
            <a:r>
              <a:rPr lang="en-US" altLang="zh-TW" sz="3200"/>
              <a:t>How to extract Fragmentation functions?</a:t>
            </a:r>
            <a:endParaRPr lang="en-US" altLang="zh-TW"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65175"/>
            <a:ext cx="9144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2"/>
                </a:solidFill>
                <a:sym typeface="+mn-ea"/>
              </a:rPr>
              <a:t>Yongseok and I </a:t>
            </a:r>
            <a:endParaRPr lang="en-US">
              <a:solidFill>
                <a:schemeClr val="tx2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5" y="2018030"/>
            <a:ext cx="8750300" cy="4114800"/>
          </a:xfrm>
        </p:spPr>
        <p:txBody>
          <a:bodyPr/>
          <a:p>
            <a:r>
              <a:rPr lang="en-US"/>
              <a:t>I first met Yongseok at NTU campus in 1993. By then I was just discharged from army and entered NTU as a TA and Yongseok started his postdoc in NTU. Yongseok and I met reguarly in Prof. S.N.Yang’s group meeting.</a:t>
            </a:r>
            <a:endParaRPr lang="en-US"/>
          </a:p>
          <a:p>
            <a:r>
              <a:rPr lang="en-US"/>
              <a:t>Yongseok worked on the strangeness in the proton and  φ meson production.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0113" y="2852738"/>
            <a:ext cx="69484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95288" y="2347913"/>
            <a:ext cx="661912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Charge </a:t>
            </a:r>
            <a:r>
              <a:rPr lang="en-US" altLang="zh-TW" sz="2400" dirty="0" smtClean="0">
                <a:solidFill>
                  <a:srgbClr val="FF0000"/>
                </a:solidFill>
              </a:rPr>
              <a:t>Conjugation of fragmentation functions</a:t>
            </a:r>
            <a:r>
              <a:rPr lang="en-US" altLang="zh-TW" dirty="0" smtClean="0"/>
              <a:t> </a:t>
            </a:r>
            <a:endParaRPr lang="en-US" altLang="zh-TW" dirty="0"/>
          </a:p>
        </p:txBody>
      </p:sp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/>
              <a:t>SIDIS using deuteron target</a:t>
            </a:r>
            <a:endParaRPr lang="en-US" altLang="zh-TW"/>
          </a:p>
        </p:txBody>
      </p:sp>
      <p:sp>
        <p:nvSpPr>
          <p:cNvPr id="167945" name="AutoShape 9"/>
          <p:cNvSpPr>
            <a:spLocks noChangeArrowheads="1"/>
          </p:cNvSpPr>
          <p:nvPr/>
        </p:nvSpPr>
        <p:spPr bwMode="auto">
          <a:xfrm>
            <a:off x="3924300" y="3500438"/>
            <a:ext cx="863600" cy="7921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679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6248400"/>
            <a:ext cx="125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4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365625"/>
            <a:ext cx="85756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58888" y="5445125"/>
            <a:ext cx="58308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24400"/>
            <a:ext cx="222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9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SIDIS off deuteron target</a:t>
            </a:r>
            <a:endParaRPr lang="en-US" altLang="zh-TW"/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3832225" y="4600575"/>
            <a:ext cx="30130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chemeClr val="hlink"/>
                </a:solidFill>
              </a:rPr>
              <a:t>p: proton,  n: neutron</a:t>
            </a:r>
            <a:endParaRPr lang="en-US" altLang="zh-TW" sz="2400">
              <a:solidFill>
                <a:schemeClr val="hlink"/>
              </a:solidFill>
            </a:endParaRPr>
          </a:p>
        </p:txBody>
      </p:sp>
      <p:pic>
        <p:nvPicPr>
          <p:cNvPr id="1669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4213" y="2636838"/>
            <a:ext cx="7761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755650" y="2060575"/>
            <a:ext cx="4386263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</a:rPr>
              <a:t>Assume PDFs are charge symmetric:</a:t>
            </a:r>
            <a:endParaRPr lang="en-US" altLang="zh-TW" sz="2000">
              <a:solidFill>
                <a:srgbClr val="FF0000"/>
              </a:solidFill>
            </a:endParaRPr>
          </a:p>
        </p:txBody>
      </p:sp>
      <p:pic>
        <p:nvPicPr>
          <p:cNvPr id="16897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45125"/>
            <a:ext cx="3544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7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021388"/>
            <a:ext cx="58816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974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/>
              <a:t>SIDIS using deuteron target</a:t>
            </a:r>
            <a:endParaRPr lang="en-US" altLang="zh-TW"/>
          </a:p>
        </p:txBody>
      </p:sp>
      <p:pic>
        <p:nvPicPr>
          <p:cNvPr id="16897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60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5" name="Rectangle 11"/>
          <p:cNvSpPr>
            <a:spLocks noGrp="1" noChangeArrowheads="1"/>
          </p:cNvSpPr>
          <p:nvPr>
            <p:ph type="title"/>
          </p:nvPr>
        </p:nvSpPr>
        <p:spPr>
          <a:xfrm>
            <a:off x="1350963" y="188913"/>
            <a:ext cx="7793037" cy="1462087"/>
          </a:xfrm>
          <a:noFill/>
        </p:spPr>
        <p:txBody>
          <a:bodyPr/>
          <a:lstStyle/>
          <a:p>
            <a:r>
              <a:rPr lang="en-US" altLang="zh-TW"/>
              <a:t>SIDIS using deuteron target</a:t>
            </a:r>
            <a:endParaRPr lang="en-US" altLang="zh-TW"/>
          </a:p>
        </p:txBody>
      </p:sp>
      <p:pic>
        <p:nvPicPr>
          <p:cNvPr id="170013" name="Picture 2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2060575"/>
            <a:ext cx="74056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014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24175"/>
            <a:ext cx="61356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015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860800"/>
            <a:ext cx="70500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016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581525"/>
            <a:ext cx="760888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017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5373688"/>
            <a:ext cx="3289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0018" name="Rectangle 34"/>
          <p:cNvSpPr>
            <a:spLocks noChangeArrowheads="1"/>
          </p:cNvSpPr>
          <p:nvPr/>
        </p:nvSpPr>
        <p:spPr bwMode="auto">
          <a:xfrm>
            <a:off x="3203575" y="2060575"/>
            <a:ext cx="1873250" cy="914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0019" name="Rectangle 35"/>
          <p:cNvSpPr>
            <a:spLocks noChangeArrowheads="1"/>
          </p:cNvSpPr>
          <p:nvPr/>
        </p:nvSpPr>
        <p:spPr bwMode="auto">
          <a:xfrm>
            <a:off x="6084888" y="2997200"/>
            <a:ext cx="1873250" cy="863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0020" name="Text Box 36"/>
          <p:cNvSpPr txBox="1">
            <a:spLocks noChangeArrowheads="1"/>
          </p:cNvSpPr>
          <p:nvPr/>
        </p:nvSpPr>
        <p:spPr bwMode="auto">
          <a:xfrm>
            <a:off x="1095375" y="5989638"/>
            <a:ext cx="1462088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rgbClr val="FF0066"/>
                </a:solidFill>
              </a:rPr>
              <a:t>D</a:t>
            </a:r>
            <a:r>
              <a:rPr lang="en-US" altLang="zh-TW" sz="2800" baseline="-10000">
                <a:solidFill>
                  <a:srgbClr val="FF0066"/>
                </a:solidFill>
              </a:rPr>
              <a:t>Q</a:t>
            </a:r>
            <a:r>
              <a:rPr lang="en-US" altLang="zh-TW" sz="2800">
                <a:solidFill>
                  <a:srgbClr val="FF0066"/>
                </a:solidFill>
              </a:rPr>
              <a:t>&gt;&gt;D</a:t>
            </a:r>
            <a:r>
              <a:rPr lang="en-US" altLang="zh-TW" sz="2800" baseline="-10000">
                <a:solidFill>
                  <a:srgbClr val="FF0066"/>
                </a:solidFill>
              </a:rPr>
              <a:t>S</a:t>
            </a:r>
            <a:endParaRPr lang="en-US" altLang="zh-TW" sz="2800" baseline="-1000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00338" y="6165850"/>
            <a:ext cx="3544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302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14313"/>
            <a:ext cx="7685087" cy="1462087"/>
          </a:xfrm>
        </p:spPr>
        <p:txBody>
          <a:bodyPr/>
          <a:lstStyle/>
          <a:p>
            <a:r>
              <a:rPr lang="en-US" altLang="zh-TW" sz="3600"/>
              <a:t>HERMES Data of Pion multiplicity</a:t>
            </a:r>
            <a:endParaRPr lang="en-US" altLang="zh-TW" sz="3600"/>
          </a:p>
        </p:txBody>
      </p:sp>
      <p:pic>
        <p:nvPicPr>
          <p:cNvPr id="1833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349500"/>
            <a:ext cx="4319588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138"/>
            <a:ext cx="896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6237288"/>
            <a:ext cx="2019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565400"/>
            <a:ext cx="29860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Kaon Multiplicity</a:t>
            </a:r>
            <a:endParaRPr lang="en-US" altLang="zh-TW" dirty="0" smtClean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23850" y="2133600"/>
            <a:ext cx="7991475" cy="16557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2276475"/>
            <a:ext cx="46624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852738"/>
            <a:ext cx="61356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933825"/>
            <a:ext cx="64912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652963"/>
            <a:ext cx="52720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805488"/>
            <a:ext cx="6694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16013" y="6092825"/>
            <a:ext cx="3390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HERMES Kaon Data</a:t>
            </a:r>
            <a:endParaRPr lang="en-US" altLang="zh-TW" dirty="0" smtClean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23850" y="2205038"/>
            <a:ext cx="8351838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en-US" altLang="zh-TW"/>
              <a:t>A. Airapetian et al. (HERMES Collaboration), Phys. Rev. D</a:t>
            </a:r>
            <a:br>
              <a:rPr lang="en-US" altLang="zh-TW"/>
            </a:br>
            <a:r>
              <a:rPr lang="en-US" altLang="zh-TW"/>
              <a:t>448 89, 097101 (2014). </a:t>
            </a:r>
            <a:endParaRPr lang="en-US" altLang="zh-TW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6165850"/>
            <a:ext cx="2019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068638"/>
            <a:ext cx="460851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997200"/>
            <a:ext cx="19685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2997200"/>
            <a:ext cx="5969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Pion and kaon multiplicities</a:t>
            </a:r>
            <a:endParaRPr lang="zh-TW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596" y="3071810"/>
            <a:ext cx="80645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357158" y="2357430"/>
            <a:ext cx="738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For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pion</a:t>
            </a:r>
            <a:r>
              <a:rPr lang="en-US" altLang="zh-TW" sz="2000" dirty="0" smtClean="0">
                <a:solidFill>
                  <a:srgbClr val="FF0000"/>
                </a:solidFill>
              </a:rPr>
              <a:t> and kaon multiplicities of SIDIS off the deuteron target: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4008004" cy="237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3857620" y="5715016"/>
            <a:ext cx="3606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Phys. Rev. D 89, 097101 (2014)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714744" y="4357694"/>
            <a:ext cx="5173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Combine the HERMES data of kaon and DSS</a:t>
            </a:r>
            <a:endParaRPr lang="en-US" altLang="zh-TW" dirty="0" smtClean="0"/>
          </a:p>
          <a:p>
            <a:r>
              <a:rPr lang="en-US" altLang="zh-TW" dirty="0" smtClean="0"/>
              <a:t>Fragmentation functions, the strange quark PDF </a:t>
            </a:r>
            <a:endParaRPr lang="en-US" altLang="zh-TW" dirty="0" smtClean="0"/>
          </a:p>
          <a:p>
            <a:r>
              <a:rPr lang="en-US" altLang="zh-TW" dirty="0" smtClean="0"/>
              <a:t>was extracted.</a:t>
            </a:r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620713"/>
            <a:ext cx="80645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 descr="http://i0.wp.com/shayari4lovers.com/wp/wp-content/uploads/2014/03/smile-cartoon-graphic.gif?resize=480%2C3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916113"/>
            <a:ext cx="2808288" cy="2106612"/>
          </a:xfrm>
          <a:prstGeom prst="rect">
            <a:avLst/>
          </a:prstGeom>
          <a:noFill/>
        </p:spPr>
      </p:pic>
      <p:pic>
        <p:nvPicPr>
          <p:cNvPr id="102404" name="Picture 4" descr="http://thumbs.dreamstime.com/x/crying-smiley-12030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149725"/>
            <a:ext cx="1511300" cy="1511300"/>
          </a:xfrm>
          <a:prstGeom prst="rect">
            <a:avLst/>
          </a:prstGeom>
          <a:noFill/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916113"/>
            <a:ext cx="576103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215082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Phys.Lett. B755 (2016) 393-402</a:t>
            </a:r>
            <a:r>
              <a: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 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1116013" y="3500438"/>
            <a:ext cx="66357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Since S(x)&gt;0, Q(x)&gt;0, then S(x)/Q(x) is positive!</a:t>
            </a:r>
            <a:endParaRPr lang="en-US" altLang="zh-TW" sz="2400">
              <a:solidFill>
                <a:srgbClr val="FF0000"/>
              </a:solidFill>
            </a:endParaRPr>
          </a:p>
        </p:txBody>
      </p:sp>
      <p:sp>
        <p:nvSpPr>
          <p:cNvPr id="1710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Constrains on A and B</a:t>
            </a:r>
            <a:endParaRPr lang="en-US" altLang="zh-TW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755650" y="5876925"/>
            <a:ext cx="78501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Note that the values of       and </a:t>
            </a:r>
            <a:r>
              <a:rPr lang="en-US" altLang="zh-TW">
                <a:solidFill>
                  <a:srgbClr val="FF0000"/>
                </a:solidFill>
              </a:rPr>
              <a:t> </a:t>
            </a:r>
            <a:r>
              <a:rPr lang="en-US" altLang="zh-TW" sz="2400">
                <a:solidFill>
                  <a:srgbClr val="FF0000"/>
                </a:solidFill>
              </a:rPr>
              <a:t>      are independent of x!</a:t>
            </a:r>
            <a:endParaRPr lang="en-US" altLang="zh-TW" sz="2400">
              <a:solidFill>
                <a:srgbClr val="FF0000"/>
              </a:solidFill>
            </a:endParaRP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468313" y="4437063"/>
            <a:ext cx="7991475" cy="122396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539750" y="3933825"/>
            <a:ext cx="26320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</a:rPr>
              <a:t>At fixed x and Q</a:t>
            </a:r>
            <a:r>
              <a:rPr lang="en-US" altLang="zh-TW" sz="2400" baseline="30000">
                <a:solidFill>
                  <a:schemeClr val="tx2"/>
                </a:solidFill>
              </a:rPr>
              <a:t>2</a:t>
            </a:r>
            <a:r>
              <a:rPr lang="en-US" altLang="zh-TW" sz="2400">
                <a:solidFill>
                  <a:schemeClr val="tx2"/>
                </a:solidFill>
              </a:rPr>
              <a:t> :</a:t>
            </a:r>
            <a:endParaRPr lang="en-US" altLang="zh-TW" sz="2400" baseline="30000">
              <a:solidFill>
                <a:schemeClr val="tx2"/>
              </a:solidFill>
            </a:endParaRPr>
          </a:p>
        </p:txBody>
      </p:sp>
      <p:pic>
        <p:nvPicPr>
          <p:cNvPr id="171020" name="Picture 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58888" y="1989138"/>
            <a:ext cx="62372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2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581525"/>
            <a:ext cx="76327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2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5876925"/>
            <a:ext cx="3937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2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5876925"/>
            <a:ext cx="5461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8" name="Content Placeholder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0720" y="-27305"/>
            <a:ext cx="7781925" cy="222567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79295" y="2343150"/>
            <a:ext cx="5353685" cy="723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" y="4293235"/>
            <a:ext cx="1820545" cy="1401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195" y="3254375"/>
            <a:ext cx="1855470" cy="15132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020" y="3213100"/>
            <a:ext cx="2191385" cy="1534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120" y="3095625"/>
            <a:ext cx="2271395" cy="18307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5705" y="5152390"/>
            <a:ext cx="1990090" cy="1562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9700" y="4993005"/>
            <a:ext cx="2508885" cy="1866900"/>
          </a:xfrm>
          <a:prstGeom prst="rect">
            <a:avLst/>
          </a:prstGeom>
        </p:spPr>
      </p:pic>
      <p:sp>
        <p:nvSpPr>
          <p:cNvPr id="18" name="Rectangles 17"/>
          <p:cNvSpPr/>
          <p:nvPr/>
        </p:nvSpPr>
        <p:spPr>
          <a:xfrm>
            <a:off x="1979295" y="3140710"/>
            <a:ext cx="6840855" cy="169672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" name="Rectangles 18"/>
          <p:cNvSpPr/>
          <p:nvPr/>
        </p:nvSpPr>
        <p:spPr>
          <a:xfrm>
            <a:off x="2051685" y="5085080"/>
            <a:ext cx="5865495" cy="169672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4925" y="44450"/>
            <a:ext cx="55968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FF0000"/>
                </a:solidFill>
              </a:rPr>
              <a:t>Published in: Nucl.Phys.A 618 (1997) 259-290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COMPASS and HERMES</a:t>
            </a:r>
            <a:endParaRPr lang="zh-TW" altLang="en-US" dirty="0"/>
          </a:p>
        </p:txBody>
      </p:sp>
      <p:pic>
        <p:nvPicPr>
          <p:cNvPr id="220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714480" y="2071678"/>
            <a:ext cx="550159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3" name="Title 208900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endParaRPr lang="en-US" altLang="zh-TW"/>
          </a:p>
        </p:txBody>
      </p:sp>
      <p:pic>
        <p:nvPicPr>
          <p:cNvPr id="9523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117475" y="214313"/>
            <a:ext cx="8959850" cy="646906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600"/>
              <a:t>light-front wave functions (LFWFs) </a:t>
            </a:r>
            <a:endParaRPr lang="en-US" sz="36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2132965"/>
            <a:ext cx="8402320" cy="14706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4580890"/>
            <a:ext cx="8112125" cy="173609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925" y="3716655"/>
            <a:ext cx="7513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Form Factors given by LFWFs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 and Outlook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429156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The strangeness in the proton still requires a lot of effort. 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en-US" altLang="zh-TW" sz="2800" dirty="0" smtClean="0">
                <a:solidFill>
                  <a:srgbClr val="002060"/>
                </a:solidFill>
              </a:rPr>
              <a:t>With the excellent polarization technique, EIC definitely will help us to know the strangeness much better in the further.</a:t>
            </a:r>
            <a:endParaRPr lang="en-US" altLang="zh-TW" sz="2800" dirty="0" smtClean="0">
              <a:solidFill>
                <a:srgbClr val="002060"/>
              </a:solidFill>
            </a:endParaRPr>
          </a:p>
          <a:p>
            <a:r>
              <a:rPr lang="en-US" altLang="zh-TW" sz="2800" dirty="0" smtClean="0">
                <a:solidFill>
                  <a:srgbClr val="00B050"/>
                </a:solidFill>
              </a:rPr>
              <a:t>The non-valence content in the hadrons is also needed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00B050"/>
                </a:solidFill>
              </a:rPr>
              <a:t>   to be explored, probably by lattice?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Let us wait and see.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Strangess in the nucleon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25" y="5358765"/>
            <a:ext cx="5086350" cy="4201160"/>
          </a:xfrm>
        </p:spPr>
        <p:txBody>
          <a:bodyPr/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</a:rPr>
              <a:t>Strange Parton Distribution Functions </a:t>
            </a: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4925" y="2636520"/>
            <a:ext cx="2921635" cy="9347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79070" y="2204720"/>
            <a:ext cx="14801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000">
                <a:solidFill>
                  <a:srgbClr val="FF0000"/>
                </a:solidFill>
                <a:sym typeface="+mn-ea"/>
              </a:rPr>
              <a:t>Sigma term</a:t>
            </a:r>
            <a:endParaRPr lang="en-US" sz="200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30" y="4993005"/>
            <a:ext cx="2197735" cy="1722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5966460"/>
            <a:ext cx="4617720" cy="59245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4067810" y="1988820"/>
            <a:ext cx="468439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en-US" altLang="zh-TW" sz="2400" dirty="0">
                <a:solidFill>
                  <a:srgbClr val="FF0000"/>
                </a:solidFill>
                <a:sym typeface="+mn-ea"/>
              </a:rPr>
              <a:t>Strange form factors: </a:t>
            </a:r>
            <a:r>
              <a:rPr lang="en-US" altLang="zh-TW" dirty="0">
                <a:solidFill>
                  <a:srgbClr val="FF0000"/>
                </a:solidFill>
                <a:sym typeface="+mn-ea"/>
              </a:rPr>
              <a:t> G</a:t>
            </a:r>
            <a:r>
              <a:rPr lang="en-US" altLang="zh-TW" baseline="30000" dirty="0">
                <a:solidFill>
                  <a:srgbClr val="FF0000"/>
                </a:solidFill>
                <a:sym typeface="+mn-ea"/>
              </a:rPr>
              <a:t>s</a:t>
            </a:r>
            <a:r>
              <a:rPr lang="en-US" altLang="zh-TW" baseline="-25000" dirty="0">
                <a:solidFill>
                  <a:srgbClr val="FF0000"/>
                </a:solidFill>
                <a:sym typeface="+mn-ea"/>
              </a:rPr>
              <a:t>E</a:t>
            </a:r>
            <a:r>
              <a:rPr lang="en-US" altLang="zh-TW" dirty="0">
                <a:solidFill>
                  <a:srgbClr val="FF0000"/>
                </a:solidFill>
                <a:sym typeface="+mn-ea"/>
              </a:rPr>
              <a:t> and G</a:t>
            </a:r>
            <a:r>
              <a:rPr lang="en-US" altLang="zh-TW" baseline="30000" dirty="0">
                <a:solidFill>
                  <a:srgbClr val="FF0000"/>
                </a:solidFill>
                <a:sym typeface="+mn-ea"/>
              </a:rPr>
              <a:t>s</a:t>
            </a:r>
            <a:r>
              <a:rPr lang="en-US" altLang="zh-TW" baseline="-25000" dirty="0">
                <a:solidFill>
                  <a:srgbClr val="FF0000"/>
                </a:solidFill>
                <a:sym typeface="+mn-ea"/>
              </a:rPr>
              <a:t>M</a:t>
            </a:r>
            <a:r>
              <a:rPr lang="en-US" altLang="zh-TW" dirty="0">
                <a:solidFill>
                  <a:srgbClr val="FF0000"/>
                </a:solidFill>
                <a:sym typeface="+mn-ea"/>
              </a:rPr>
              <a:t> </a:t>
            </a:r>
            <a:endParaRPr lang="en-US" altLang="zh-TW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079" name="Picture 6" descr="Z0-exchan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710" y="2603500"/>
            <a:ext cx="1598295" cy="862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690" y="2636520"/>
            <a:ext cx="2569210" cy="9658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935" y="3580130"/>
            <a:ext cx="3006725" cy="1659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7" name="Rectangle 2"/>
          <p:cNvSpPr/>
          <p:nvPr/>
        </p:nvSpPr>
        <p:spPr>
          <a:xfrm>
            <a:off x="1371600" y="1052513"/>
            <a:ext cx="7772400" cy="7921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TW" sz="3600" dirty="0">
                <a:solidFill>
                  <a:schemeClr val="tx2"/>
                </a:solidFill>
                <a:latin typeface="Tahoma" panose="020B0604030504040204" pitchFamily="34" charset="0"/>
              </a:rPr>
              <a:t>Parity Violating Electron Scattering</a:t>
            </a:r>
            <a:r>
              <a:rPr lang="en-US" altLang="zh-TW" sz="3600" b="1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br>
              <a:rPr lang="en-US" altLang="zh-TW" sz="3600" b="1" dirty="0">
                <a:solidFill>
                  <a:schemeClr val="tx2"/>
                </a:solidFill>
                <a:latin typeface="Tahoma" panose="020B0604030504040204" pitchFamily="34" charset="0"/>
              </a:rPr>
            </a:br>
            <a:r>
              <a:rPr lang="en-US" altLang="zh-TW" sz="3600" b="1" dirty="0">
                <a:solidFill>
                  <a:schemeClr val="tx2"/>
                </a:solidFill>
                <a:latin typeface="Tahoma" panose="020B0604030504040204" pitchFamily="34" charset="0"/>
              </a:rPr>
              <a:t>       </a:t>
            </a:r>
            <a:endParaRPr lang="en-US" altLang="zh-TW" sz="3200" b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074" name="Object 3"/>
          <p:cNvGraphicFramePr/>
          <p:nvPr/>
        </p:nvGraphicFramePr>
        <p:xfrm>
          <a:off x="873125" y="3343275"/>
          <a:ext cx="26368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1409700" imgH="469900" progId="Equation.3">
                  <p:embed/>
                </p:oleObj>
              </mc:Choice>
              <mc:Fallback>
                <p:oleObj name="" r:id="rId1" imgW="1409700" imgH="469900" progId="Equation.3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73125" y="3343275"/>
                        <a:ext cx="2636838" cy="881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/>
          <p:nvPr/>
        </p:nvGraphicFramePr>
        <p:xfrm>
          <a:off x="4138613" y="3313113"/>
          <a:ext cx="43259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2159000" imgH="419100" progId="Equation.3">
                  <p:embed/>
                </p:oleObj>
              </mc:Choice>
              <mc:Fallback>
                <p:oleObj name="" r:id="rId3" imgW="2159000" imgH="419100" progId="Equation.3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8613" y="3313113"/>
                        <a:ext cx="4325937" cy="842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one-photon-exchan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50" y="1916113"/>
            <a:ext cx="2447925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6" descr="Z0-exchan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625" y="1989138"/>
            <a:ext cx="2592388" cy="1290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Text Box 7"/>
          <p:cNvSpPr txBox="1"/>
          <p:nvPr/>
        </p:nvSpPr>
        <p:spPr>
          <a:xfrm>
            <a:off x="190500" y="5083175"/>
            <a:ext cx="29527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TW" dirty="0">
                <a:solidFill>
                  <a:srgbClr val="3333FF"/>
                </a:solidFill>
                <a:latin typeface="Tahoma" panose="020B0604030504040204" pitchFamily="34" charset="0"/>
              </a:rPr>
              <a:t>Interference with EM amplitude makes Neutral Current (NC) amplitude accessible</a:t>
            </a:r>
            <a:endParaRPr lang="en-US" altLang="zh-TW" dirty="0">
              <a:solidFill>
                <a:srgbClr val="3333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076" name="Object 8"/>
          <p:cNvGraphicFramePr/>
          <p:nvPr/>
        </p:nvGraphicFramePr>
        <p:xfrm>
          <a:off x="3633788" y="4746625"/>
          <a:ext cx="4865687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2056765" imgH="533400" progId="Equation.3">
                  <p:embed/>
                </p:oleObj>
              </mc:Choice>
              <mc:Fallback>
                <p:oleObj name="" r:id="rId7" imgW="2056765" imgH="533400" progId="Equation.3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3788" y="4746625"/>
                        <a:ext cx="4865687" cy="1262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AutoShape 9"/>
          <p:cNvSpPr/>
          <p:nvPr/>
        </p:nvSpPr>
        <p:spPr>
          <a:xfrm>
            <a:off x="3000375" y="5214938"/>
            <a:ext cx="519113" cy="290512"/>
          </a:xfrm>
          <a:prstGeom prst="rightArrow">
            <a:avLst>
              <a:gd name="adj1" fmla="val 50000"/>
              <a:gd name="adj2" fmla="val 4467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2638425" y="6191250"/>
            <a:ext cx="59944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TW" sz="1400" dirty="0">
                <a:solidFill>
                  <a:srgbClr val="A50021"/>
                </a:solidFill>
                <a:latin typeface="Times New Roman" panose="02020603050405020304" charset="0"/>
                <a:cs typeface="Times New Roman" panose="02020603050405020304" charset="0"/>
              </a:rPr>
              <a:t>Tiny (~10</a:t>
            </a:r>
            <a:r>
              <a:rPr lang="en-US" altLang="zh-TW" sz="1600" baseline="30000" dirty="0">
                <a:solidFill>
                  <a:srgbClr val="A50021"/>
                </a:solidFill>
                <a:latin typeface="Times New Roman" panose="02020603050405020304" charset="0"/>
                <a:cs typeface="Times New Roman" panose="02020603050405020304" charset="0"/>
              </a:rPr>
              <a:t>-6</a:t>
            </a:r>
            <a:r>
              <a:rPr lang="en-US" altLang="zh-TW" sz="1400" dirty="0">
                <a:solidFill>
                  <a:srgbClr val="A50021"/>
                </a:solidFill>
                <a:latin typeface="Times New Roman" panose="02020603050405020304" charset="0"/>
                <a:cs typeface="Times New Roman" panose="02020603050405020304" charset="0"/>
              </a:rPr>
              <a:t>) cross section asymmetry isolates weak interaction</a:t>
            </a:r>
            <a:endParaRPr lang="en-US" altLang="zh-TW" sz="1400" dirty="0">
              <a:solidFill>
                <a:srgbClr val="A50021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387350" y="4289425"/>
            <a:ext cx="78771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TW" sz="2400" dirty="0">
                <a:solidFill>
                  <a:srgbClr val="0089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Interference:  </a:t>
            </a:r>
            <a:r>
              <a:rPr lang="en-US" altLang="zh-TW" sz="2400" dirty="0">
                <a:solidFill>
                  <a:srgbClr val="008900"/>
                </a:solidFill>
                <a:latin typeface="Tahoma" panose="020B0604030504040204" pitchFamily="34" charset="0"/>
              </a:rPr>
              <a:t>~ |M</a:t>
            </a:r>
            <a:r>
              <a:rPr lang="en-US" altLang="zh-TW" sz="2400" baseline="30000" dirty="0">
                <a:solidFill>
                  <a:srgbClr val="008900"/>
                </a:solidFill>
                <a:latin typeface="Tahoma" panose="020B0604030504040204" pitchFamily="34" charset="0"/>
              </a:rPr>
              <a:t>EM </a:t>
            </a:r>
            <a:r>
              <a:rPr lang="en-US" altLang="zh-TW" sz="2400" dirty="0">
                <a:solidFill>
                  <a:srgbClr val="008900"/>
                </a:solidFill>
                <a:latin typeface="Tahoma" panose="020B0604030504040204" pitchFamily="34" charset="0"/>
              </a:rPr>
              <a:t>|</a:t>
            </a:r>
            <a:r>
              <a:rPr lang="en-US" altLang="zh-TW" sz="2400" baseline="30000" dirty="0">
                <a:solidFill>
                  <a:srgbClr val="008900"/>
                </a:solidFill>
                <a:latin typeface="Tahoma" panose="020B0604030504040204" pitchFamily="34" charset="0"/>
              </a:rPr>
              <a:t>2</a:t>
            </a:r>
            <a:r>
              <a:rPr lang="en-US" altLang="zh-TW" sz="2400" dirty="0">
                <a:solidFill>
                  <a:srgbClr val="008900"/>
                </a:solidFill>
                <a:latin typeface="Tahoma" panose="020B0604030504040204" pitchFamily="34" charset="0"/>
              </a:rPr>
              <a:t> + |M</a:t>
            </a:r>
            <a:r>
              <a:rPr lang="en-US" altLang="zh-TW" sz="2400" baseline="30000" dirty="0">
                <a:solidFill>
                  <a:srgbClr val="008900"/>
                </a:solidFill>
                <a:latin typeface="Tahoma" panose="020B0604030504040204" pitchFamily="34" charset="0"/>
              </a:rPr>
              <a:t>NC </a:t>
            </a:r>
            <a:r>
              <a:rPr lang="en-US" altLang="zh-TW" sz="2400" dirty="0">
                <a:solidFill>
                  <a:srgbClr val="008900"/>
                </a:solidFill>
                <a:latin typeface="Tahoma" panose="020B0604030504040204" pitchFamily="34" charset="0"/>
              </a:rPr>
              <a:t>|</a:t>
            </a:r>
            <a:r>
              <a:rPr lang="en-US" altLang="zh-TW" sz="2400" baseline="30000" dirty="0">
                <a:solidFill>
                  <a:srgbClr val="008900"/>
                </a:solidFill>
                <a:latin typeface="Tahoma" panose="020B0604030504040204" pitchFamily="34" charset="0"/>
              </a:rPr>
              <a:t>2 </a:t>
            </a:r>
            <a:r>
              <a:rPr lang="en-US" altLang="zh-TW" sz="2400" dirty="0">
                <a:solidFill>
                  <a:srgbClr val="008900"/>
                </a:solidFill>
                <a:latin typeface="Tahoma" panose="020B0604030504040204" pitchFamily="34" charset="0"/>
              </a:rPr>
              <a:t>+  2Re(M</a:t>
            </a:r>
            <a:r>
              <a:rPr lang="en-US" altLang="zh-TW" sz="2400" baseline="30000" dirty="0">
                <a:solidFill>
                  <a:srgbClr val="008900"/>
                </a:solidFill>
                <a:latin typeface="Tahoma" panose="020B0604030504040204" pitchFamily="34" charset="0"/>
              </a:rPr>
              <a:t>EM*</a:t>
            </a:r>
            <a:r>
              <a:rPr lang="en-US" altLang="zh-TW" sz="2400" dirty="0">
                <a:solidFill>
                  <a:srgbClr val="008900"/>
                </a:solidFill>
                <a:latin typeface="Tahoma" panose="020B0604030504040204" pitchFamily="34" charset="0"/>
              </a:rPr>
              <a:t>)M</a:t>
            </a:r>
            <a:r>
              <a:rPr lang="en-US" altLang="zh-TW" sz="2400" baseline="30000" dirty="0">
                <a:solidFill>
                  <a:srgbClr val="008900"/>
                </a:solidFill>
                <a:latin typeface="Tahoma" panose="020B0604030504040204" pitchFamily="34" charset="0"/>
              </a:rPr>
              <a:t>NC</a:t>
            </a:r>
            <a:endParaRPr lang="en-US" altLang="zh-TW" sz="2400" baseline="30000" dirty="0">
              <a:solidFill>
                <a:srgbClr val="0089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8" name="Object 2"/>
          <p:cNvGraphicFramePr/>
          <p:nvPr/>
        </p:nvGraphicFramePr>
        <p:xfrm>
          <a:off x="1835150" y="3716338"/>
          <a:ext cx="41052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2082165" imgH="393700" progId="Equation.3">
                  <p:embed/>
                </p:oleObj>
              </mc:Choice>
              <mc:Fallback>
                <p:oleObj name="" r:id="rId1" imgW="2082165" imgH="39370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35150" y="3716338"/>
                        <a:ext cx="4105275" cy="74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/>
          <p:nvPr/>
        </p:nvGraphicFramePr>
        <p:xfrm>
          <a:off x="407988" y="4573588"/>
          <a:ext cx="87360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4379595" imgH="431800" progId="Equation.DSMT4">
                  <p:embed/>
                </p:oleObj>
              </mc:Choice>
              <mc:Fallback>
                <p:oleObj name="" r:id="rId3" imgW="4379595" imgH="4318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4573588"/>
                        <a:ext cx="8736012" cy="795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/>
          <p:nvPr/>
        </p:nvSpPr>
        <p:spPr>
          <a:xfrm>
            <a:off x="396875" y="3155950"/>
            <a:ext cx="84296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TW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NC probes same hadronic flavour structure, with different couplings:</a:t>
            </a:r>
            <a:endParaRPr lang="en-US" altLang="zh-TW" sz="2000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863600" y="5554663"/>
            <a:ext cx="713581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8900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G</a:t>
            </a:r>
            <a:r>
              <a:rPr kumimoji="0" lang="en-US" altLang="zh-TW" sz="1230" b="0" i="0" u="none" strike="noStrike" kern="1200" cap="none" spc="0" normalizeH="0" baseline="50000" noProof="0" dirty="0">
                <a:ln>
                  <a:noFill/>
                </a:ln>
                <a:solidFill>
                  <a:srgbClr val="008900"/>
                </a:solidFill>
                <a:effectLst/>
                <a:uLnTx/>
                <a:uFillTx/>
                <a:latin typeface="Times New Roman" panose="02020603050405020304" charset="0"/>
                <a:ea typeface="新細明體" panose="02020500000000000000" pitchFamily="18" charset="-120"/>
                <a:cs typeface="Times New Roman" panose="02020603050405020304" charset="0"/>
              </a:rPr>
              <a:t>Z</a:t>
            </a:r>
            <a:r>
              <a:rPr kumimoji="0" lang="en-US" altLang="zh-TW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8900"/>
                </a:solidFill>
                <a:effectLst/>
                <a:uLnTx/>
                <a:uFillTx/>
                <a:latin typeface="Times New Roman" panose="02020603050405020304" charset="0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8900"/>
                </a:solidFill>
                <a:effectLst/>
                <a:uLnTx/>
                <a:uFillTx/>
                <a:latin typeface="Times New Roman" panose="02020603050405020304" charset="0"/>
                <a:ea typeface="新細明體" panose="02020500000000000000" pitchFamily="18" charset="-120"/>
                <a:cs typeface="+mn-cs"/>
              </a:rPr>
              <a:t>/M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8900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  provide an important new benchmark for testing 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8900"/>
              </a:solidFill>
              <a:effectLst/>
              <a:uLnTx/>
              <a:uFillTx/>
              <a:latin typeface="Tahoma" panose="020B0604030504040204" pitchFamily="34" charset="0"/>
              <a:ea typeface="新細明體" panose="02020500000000000000" pitchFamily="18" charset="-120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8900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non-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900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perturbative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8900"/>
                </a:solidFill>
                <a:effectLst/>
                <a:uLnTx/>
                <a:uFillTx/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 QCD structure of the nucleon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8900"/>
              </a:solidFill>
              <a:effectLst/>
              <a:uLnTx/>
              <a:uFillTx/>
              <a:latin typeface="Tahom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03" name="Text Box 6"/>
          <p:cNvSpPr txBox="1"/>
          <p:nvPr/>
        </p:nvSpPr>
        <p:spPr>
          <a:xfrm>
            <a:off x="1023938" y="2662238"/>
            <a:ext cx="68770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8900"/>
                </a:solidFill>
                <a:latin typeface="Comic Sans MS" panose="030F0702030302020204" pitchFamily="66" charset="0"/>
              </a:rPr>
              <a:t>      </a:t>
            </a:r>
            <a:endParaRPr lang="en-US" altLang="zh-TW" sz="1600" dirty="0">
              <a:solidFill>
                <a:srgbClr val="0089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100" name="Object 7"/>
          <p:cNvGraphicFramePr/>
          <p:nvPr/>
        </p:nvGraphicFramePr>
        <p:xfrm>
          <a:off x="1272223" y="2050415"/>
          <a:ext cx="667861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5" imgW="3352800" imgH="508000" progId="Equation.3">
                  <p:embed/>
                </p:oleObj>
              </mc:Choice>
              <mc:Fallback>
                <p:oleObj name="" r:id="rId5" imgW="3352800" imgH="5080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2223" y="2050415"/>
                        <a:ext cx="6678612" cy="969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8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en-US" altLang="zh-TW" dirty="0"/>
              <a:t>Flavour decomposition</a:t>
            </a:r>
            <a:endParaRPr lang="en-US" altLang="zh-TW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6" name="Rectangle 2"/>
          <p:cNvSpPr/>
          <p:nvPr/>
        </p:nvSpPr>
        <p:spPr>
          <a:xfrm>
            <a:off x="611188" y="5661025"/>
            <a:ext cx="7624762" cy="1052513"/>
          </a:xfrm>
          <a:prstGeom prst="rect">
            <a:avLst/>
          </a:prstGeom>
          <a:solidFill>
            <a:srgbClr val="FFFF99">
              <a:alpha val="30196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127" name="Rectangle 3"/>
          <p:cNvSpPr/>
          <p:nvPr/>
        </p:nvSpPr>
        <p:spPr>
          <a:xfrm>
            <a:off x="1187450" y="1071563"/>
            <a:ext cx="7483475" cy="714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TW" sz="32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Apply Charge Symmetry</a:t>
            </a:r>
            <a:endParaRPr lang="en-US" altLang="zh-TW" sz="3200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aphicFrame>
        <p:nvGraphicFramePr>
          <p:cNvPr id="5122" name="Object 5"/>
          <p:cNvGraphicFramePr/>
          <p:nvPr/>
        </p:nvGraphicFramePr>
        <p:xfrm>
          <a:off x="468313" y="2276475"/>
          <a:ext cx="64944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2945130" imgH="241300" progId="Equation.3">
                  <p:embed/>
                </p:oleObj>
              </mc:Choice>
              <mc:Fallback>
                <p:oleObj name="" r:id="rId1" imgW="2945130" imgH="2413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313" y="2276475"/>
                        <a:ext cx="6494462" cy="517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8" name="Group 6"/>
          <p:cNvGrpSpPr/>
          <p:nvPr/>
        </p:nvGrpSpPr>
        <p:grpSpPr>
          <a:xfrm>
            <a:off x="611188" y="4149725"/>
            <a:ext cx="8286750" cy="1304925"/>
            <a:chOff x="414" y="2205"/>
            <a:chExt cx="5191" cy="822"/>
          </a:xfrm>
        </p:grpSpPr>
        <p:sp>
          <p:nvSpPr>
            <p:cNvPr id="5138" name="Line 7"/>
            <p:cNvSpPr/>
            <p:nvPr/>
          </p:nvSpPr>
          <p:spPr>
            <a:xfrm>
              <a:off x="2047" y="2296"/>
              <a:ext cx="0" cy="72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9" name="Text Box 8"/>
            <p:cNvSpPr txBox="1"/>
            <p:nvPr/>
          </p:nvSpPr>
          <p:spPr>
            <a:xfrm>
              <a:off x="414" y="2205"/>
              <a:ext cx="64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TW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zh-TW" sz="2400" b="1" baseline="30000" dirty="0">
                  <a:solidFill>
                    <a:schemeClr val="accent2"/>
                  </a:solidFill>
                  <a:latin typeface="Symbol" panose="05050102010706020507" pitchFamily="18" charset="2"/>
                </a:rPr>
                <a:t>g,</a:t>
              </a:r>
              <a:r>
                <a:rPr lang="en-US" altLang="zh-TW" sz="2400" b="1" baseline="30000" dirty="0">
                  <a:solidFill>
                    <a:schemeClr val="accent2"/>
                  </a:solidFill>
                  <a:latin typeface="Times New Roman" panose="02020603050405020304" charset="0"/>
                </a:rPr>
                <a:t>p</a:t>
              </a:r>
              <a:r>
                <a:rPr lang="en-US" altLang="zh-TW" sz="24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E,M</a:t>
              </a:r>
              <a:endParaRPr lang="fr-FR" altLang="zh-TW" sz="2400" b="1" baseline="30000" dirty="0">
                <a:solidFill>
                  <a:schemeClr val="accent2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140" name="Text Box 9"/>
            <p:cNvSpPr txBox="1"/>
            <p:nvPr/>
          </p:nvSpPr>
          <p:spPr>
            <a:xfrm>
              <a:off x="2073" y="2734"/>
              <a:ext cx="5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TW" sz="2400" b="1" dirty="0">
                  <a:solidFill>
                    <a:srgbClr val="008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zh-TW" sz="2400" b="1" baseline="30000" dirty="0">
                  <a:solidFill>
                    <a:srgbClr val="008000"/>
                  </a:solidFill>
                  <a:latin typeface="Times New Roman" panose="02020603050405020304" charset="0"/>
                </a:rPr>
                <a:t>s</a:t>
              </a:r>
              <a:r>
                <a:rPr lang="en-US" altLang="zh-TW" sz="2400" b="1" baseline="-25000" dirty="0">
                  <a:solidFill>
                    <a:srgbClr val="008000"/>
                  </a:solidFill>
                  <a:latin typeface="Arial" panose="020B0604020202020204" pitchFamily="34" charset="0"/>
                </a:rPr>
                <a:t>E,M</a:t>
              </a:r>
              <a:endParaRPr lang="fr-FR" altLang="zh-TW" sz="2400" b="1" baseline="30000" dirty="0">
                <a:solidFill>
                  <a:srgbClr val="008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141" name="Text Box 10"/>
            <p:cNvSpPr txBox="1"/>
            <p:nvPr/>
          </p:nvSpPr>
          <p:spPr>
            <a:xfrm>
              <a:off x="2073" y="2205"/>
              <a:ext cx="56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TW" sz="2400" b="1" dirty="0">
                  <a:latin typeface="Arial" panose="020B0604020202020204" pitchFamily="34" charset="0"/>
                </a:rPr>
                <a:t>G</a:t>
              </a:r>
              <a:r>
                <a:rPr lang="en-US" altLang="zh-TW" sz="2400" b="1" baseline="30000" dirty="0">
                  <a:latin typeface="Times New Roman" panose="02020603050405020304" charset="0"/>
                </a:rPr>
                <a:t>u</a:t>
              </a:r>
              <a:r>
                <a:rPr lang="en-US" altLang="zh-TW" sz="2400" b="1" baseline="-25000" dirty="0">
                  <a:latin typeface="Arial" panose="020B0604020202020204" pitchFamily="34" charset="0"/>
                </a:rPr>
                <a:t>E,M</a:t>
              </a:r>
              <a:endParaRPr lang="fr-FR" altLang="zh-TW" sz="2400" b="1" baseline="30000" dirty="0">
                <a:latin typeface="Symbol" panose="05050102010706020507" pitchFamily="18" charset="2"/>
              </a:endParaRPr>
            </a:p>
          </p:txBody>
        </p:sp>
        <p:sp>
          <p:nvSpPr>
            <p:cNvPr id="5142" name="Text Box 11"/>
            <p:cNvSpPr txBox="1"/>
            <p:nvPr/>
          </p:nvSpPr>
          <p:spPr>
            <a:xfrm>
              <a:off x="2073" y="2477"/>
              <a:ext cx="56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TW" sz="2400" b="1" dirty="0">
                  <a:latin typeface="Arial" panose="020B0604020202020204" pitchFamily="34" charset="0"/>
                </a:rPr>
                <a:t>G</a:t>
              </a:r>
              <a:r>
                <a:rPr lang="en-US" altLang="zh-TW" sz="2400" b="1" baseline="30000" dirty="0">
                  <a:latin typeface="Times New Roman" panose="02020603050405020304" charset="0"/>
                </a:rPr>
                <a:t>d</a:t>
              </a:r>
              <a:r>
                <a:rPr lang="en-US" altLang="zh-TW" sz="2400" b="1" baseline="-25000" dirty="0">
                  <a:latin typeface="Arial" panose="020B0604020202020204" pitchFamily="34" charset="0"/>
                </a:rPr>
                <a:t>E,M</a:t>
              </a:r>
              <a:endParaRPr lang="fr-FR" altLang="zh-TW" sz="2400" b="1" baseline="30000" dirty="0">
                <a:latin typeface="Symbol" panose="05050102010706020507" pitchFamily="18" charset="2"/>
              </a:endParaRPr>
            </a:p>
          </p:txBody>
        </p:sp>
        <p:sp>
          <p:nvSpPr>
            <p:cNvPr id="5143" name="Text Box 12"/>
            <p:cNvSpPr txBox="1"/>
            <p:nvPr/>
          </p:nvSpPr>
          <p:spPr>
            <a:xfrm>
              <a:off x="414" y="2477"/>
              <a:ext cx="64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TW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zh-TW" sz="2400" b="1" baseline="30000" dirty="0">
                  <a:solidFill>
                    <a:schemeClr val="accent2"/>
                  </a:solidFill>
                  <a:latin typeface="Symbol" panose="05050102010706020507" pitchFamily="18" charset="2"/>
                </a:rPr>
                <a:t>g,</a:t>
              </a:r>
              <a:r>
                <a:rPr lang="en-US" altLang="zh-TW" sz="2400" b="1" baseline="30000" dirty="0">
                  <a:solidFill>
                    <a:schemeClr val="accent2"/>
                  </a:solidFill>
                  <a:latin typeface="Times New Roman" panose="02020603050405020304" charset="0"/>
                </a:rPr>
                <a:t>n</a:t>
              </a:r>
              <a:r>
                <a:rPr lang="en-US" altLang="zh-TW" sz="24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E,M</a:t>
              </a:r>
              <a:endParaRPr lang="fr-FR" altLang="zh-TW" sz="2400" b="1" baseline="30000" dirty="0">
                <a:solidFill>
                  <a:schemeClr val="accent2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144" name="Line 13"/>
            <p:cNvSpPr/>
            <p:nvPr/>
          </p:nvSpPr>
          <p:spPr>
            <a:xfrm>
              <a:off x="1123" y="2670"/>
              <a:ext cx="80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45" name="Text Box 14"/>
            <p:cNvSpPr txBox="1"/>
            <p:nvPr/>
          </p:nvSpPr>
          <p:spPr>
            <a:xfrm>
              <a:off x="1032" y="2456"/>
              <a:ext cx="1001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TW" sz="1600" dirty="0">
                  <a:solidFill>
                    <a:srgbClr val="000099"/>
                  </a:solidFill>
                  <a:latin typeface="Verdana" panose="020B0604030504040204" pitchFamily="34" charset="0"/>
                </a:rPr>
                <a:t>Charge symmetry</a:t>
              </a:r>
              <a:endParaRPr lang="fr-FR" altLang="zh-TW" sz="1600" dirty="0">
                <a:solidFill>
                  <a:srgbClr val="000099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146" name="Text Box 15"/>
            <p:cNvSpPr txBox="1"/>
            <p:nvPr/>
          </p:nvSpPr>
          <p:spPr>
            <a:xfrm>
              <a:off x="414" y="2734"/>
              <a:ext cx="67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TW" sz="24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zh-TW" sz="2400" b="1" baseline="30000" dirty="0">
                  <a:solidFill>
                    <a:srgbClr val="CC0000"/>
                  </a:solidFill>
                  <a:latin typeface="Symbol" panose="05050102010706020507" pitchFamily="18" charset="2"/>
                </a:rPr>
                <a:t>Z,</a:t>
              </a:r>
              <a:r>
                <a:rPr lang="en-US" altLang="zh-TW" sz="2400" b="1" baseline="30000" dirty="0">
                  <a:solidFill>
                    <a:srgbClr val="CC0000"/>
                  </a:solidFill>
                  <a:latin typeface="Times New Roman" panose="02020603050405020304" charset="0"/>
                </a:rPr>
                <a:t>p</a:t>
              </a:r>
              <a:r>
                <a:rPr lang="en-US" altLang="zh-TW" sz="2400" b="1" baseline="-25000" dirty="0">
                  <a:solidFill>
                    <a:srgbClr val="CC0000"/>
                  </a:solidFill>
                  <a:latin typeface="Arial" panose="020B0604020202020204" pitchFamily="34" charset="0"/>
                </a:rPr>
                <a:t>E,M</a:t>
              </a:r>
              <a:endParaRPr lang="fr-FR" altLang="zh-TW" sz="2400" b="1" baseline="30000" dirty="0">
                <a:solidFill>
                  <a:srgbClr val="CC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147" name="Line 16"/>
            <p:cNvSpPr/>
            <p:nvPr/>
          </p:nvSpPr>
          <p:spPr>
            <a:xfrm>
              <a:off x="414" y="2296"/>
              <a:ext cx="0" cy="72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5148" name="Group 17"/>
            <p:cNvGrpSpPr/>
            <p:nvPr/>
          </p:nvGrpSpPr>
          <p:grpSpPr>
            <a:xfrm>
              <a:off x="4564" y="2721"/>
              <a:ext cx="918" cy="233"/>
              <a:chOff x="3107" y="3566"/>
              <a:chExt cx="918" cy="233"/>
            </a:xfrm>
          </p:grpSpPr>
          <p:sp>
            <p:nvSpPr>
              <p:cNvPr id="5159" name="Text Box 18"/>
              <p:cNvSpPr txBox="1"/>
              <p:nvPr/>
            </p:nvSpPr>
            <p:spPr>
              <a:xfrm>
                <a:off x="3107" y="3566"/>
                <a:ext cx="918" cy="233"/>
              </a:xfrm>
              <a:prstGeom prst="rect">
                <a:avLst/>
              </a:prstGeom>
              <a:noFill/>
              <a:ln w="9525" cap="flat" cmpd="sng">
                <a:solidFill>
                  <a:srgbClr val="008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en-US" altLang="zh-TW" b="1" dirty="0">
                    <a:solidFill>
                      <a:srgbClr val="008000"/>
                    </a:solidFill>
                    <a:latin typeface="Comic Sans MS" panose="030F0702030302020204" pitchFamily="66" charset="0"/>
                  </a:rPr>
                  <a:t>&lt;</a:t>
                </a:r>
                <a:r>
                  <a:rPr lang="en-US" altLang="zh-TW" b="1" dirty="0">
                    <a:solidFill>
                      <a:srgbClr val="008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N| s</a:t>
                </a:r>
                <a:r>
                  <a:rPr lang="el-GR" altLang="zh-TW" b="1" dirty="0">
                    <a:solidFill>
                      <a:srgbClr val="008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γ</a:t>
                </a:r>
                <a:r>
                  <a:rPr lang="el-GR" altLang="zh-TW" b="1" baseline="30000" dirty="0">
                    <a:solidFill>
                      <a:srgbClr val="008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μ</a:t>
                </a:r>
                <a:r>
                  <a:rPr lang="en-US" altLang="zh-TW" b="1" baseline="30000" dirty="0">
                    <a:solidFill>
                      <a:srgbClr val="008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altLang="zh-TW" b="1" dirty="0">
                    <a:solidFill>
                      <a:srgbClr val="008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s |N&gt;</a:t>
                </a:r>
                <a:endParaRPr lang="fr-FR" altLang="zh-TW" b="1" dirty="0">
                  <a:solidFill>
                    <a:srgbClr val="008000"/>
                  </a:solidFill>
                  <a:latin typeface="Times New Roman" panose="02020603050405020304" charset="0"/>
                  <a:ea typeface="Times New Roman" panose="02020603050405020304" charset="0"/>
                </a:endParaRPr>
              </a:p>
            </p:txBody>
          </p:sp>
          <p:sp>
            <p:nvSpPr>
              <p:cNvPr id="5160" name="Line 19"/>
              <p:cNvSpPr/>
              <p:nvPr/>
            </p:nvSpPr>
            <p:spPr>
              <a:xfrm>
                <a:off x="3696" y="3612"/>
                <a:ext cx="91" cy="0"/>
              </a:xfrm>
              <a:prstGeom prst="line">
                <a:avLst/>
              </a:prstGeom>
              <a:ln w="19050">
                <a:noFill/>
              </a:ln>
            </p:spPr>
          </p:sp>
        </p:grpSp>
        <p:sp>
          <p:nvSpPr>
            <p:cNvPr id="5149" name="Line 20"/>
            <p:cNvSpPr/>
            <p:nvPr/>
          </p:nvSpPr>
          <p:spPr>
            <a:xfrm>
              <a:off x="2756" y="2683"/>
              <a:ext cx="80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50" name="Line 21"/>
            <p:cNvSpPr/>
            <p:nvPr/>
          </p:nvSpPr>
          <p:spPr>
            <a:xfrm>
              <a:off x="3712" y="2301"/>
              <a:ext cx="0" cy="72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1" name="Text Box 22"/>
            <p:cNvSpPr txBox="1"/>
            <p:nvPr/>
          </p:nvSpPr>
          <p:spPr>
            <a:xfrm>
              <a:off x="3712" y="2492"/>
              <a:ext cx="56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TW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zh-TW" sz="2400" b="1" baseline="30000" dirty="0">
                  <a:solidFill>
                    <a:schemeClr val="accent2"/>
                  </a:solidFill>
                  <a:latin typeface="Times New Roman" panose="02020603050405020304" charset="0"/>
                </a:rPr>
                <a:t>n</a:t>
              </a:r>
              <a:r>
                <a:rPr lang="en-US" altLang="zh-TW" sz="24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E,M</a:t>
              </a:r>
              <a:endParaRPr lang="fr-FR" altLang="zh-TW" sz="2400" b="1" baseline="30000" dirty="0">
                <a:solidFill>
                  <a:schemeClr val="accent2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152" name="Text Box 23"/>
            <p:cNvSpPr txBox="1"/>
            <p:nvPr/>
          </p:nvSpPr>
          <p:spPr>
            <a:xfrm>
              <a:off x="3712" y="2205"/>
              <a:ext cx="56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TW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zh-TW" sz="2400" b="1" baseline="30000" dirty="0">
                  <a:solidFill>
                    <a:schemeClr val="accent2"/>
                  </a:solidFill>
                  <a:latin typeface="Times New Roman" panose="02020603050405020304" charset="0"/>
                </a:rPr>
                <a:t>p</a:t>
              </a:r>
              <a:r>
                <a:rPr lang="en-US" altLang="zh-TW" sz="2400" b="1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E,M</a:t>
              </a:r>
              <a:endParaRPr lang="fr-FR" altLang="zh-TW" sz="2400" b="1" baseline="30000" dirty="0">
                <a:solidFill>
                  <a:schemeClr val="accent2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153" name="Text Box 24"/>
            <p:cNvSpPr txBox="1"/>
            <p:nvPr/>
          </p:nvSpPr>
          <p:spPr>
            <a:xfrm>
              <a:off x="3712" y="2731"/>
              <a:ext cx="5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TW" sz="2400" b="1" dirty="0">
                  <a:solidFill>
                    <a:srgbClr val="008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zh-TW" sz="2400" b="1" baseline="30000" dirty="0">
                  <a:solidFill>
                    <a:srgbClr val="008000"/>
                  </a:solidFill>
                  <a:latin typeface="Times New Roman" panose="02020603050405020304" charset="0"/>
                </a:rPr>
                <a:t>s</a:t>
              </a:r>
              <a:r>
                <a:rPr lang="en-US" altLang="zh-TW" sz="2400" b="1" baseline="-25000" dirty="0">
                  <a:solidFill>
                    <a:srgbClr val="008000"/>
                  </a:solidFill>
                  <a:latin typeface="Arial" panose="020B0604020202020204" pitchFamily="34" charset="0"/>
                </a:rPr>
                <a:t>E,M</a:t>
              </a:r>
              <a:endParaRPr lang="fr-FR" altLang="zh-TW" sz="2400" b="1" baseline="30000" dirty="0">
                <a:solidFill>
                  <a:srgbClr val="008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154" name="Text Box 25"/>
            <p:cNvSpPr txBox="1"/>
            <p:nvPr/>
          </p:nvSpPr>
          <p:spPr>
            <a:xfrm>
              <a:off x="2613" y="2492"/>
              <a:ext cx="1001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TW" sz="1600" dirty="0">
                  <a:solidFill>
                    <a:srgbClr val="000099"/>
                  </a:solidFill>
                  <a:latin typeface="Verdana" panose="020B0604030504040204" pitchFamily="34" charset="0"/>
                </a:rPr>
                <a:t>Shuffle</a:t>
              </a:r>
              <a:endParaRPr lang="fr-FR" altLang="zh-TW" sz="1600" dirty="0">
                <a:solidFill>
                  <a:srgbClr val="000099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155" name="Line 26"/>
            <p:cNvSpPr/>
            <p:nvPr/>
          </p:nvSpPr>
          <p:spPr>
            <a:xfrm flipH="1">
              <a:off x="4248" y="2794"/>
              <a:ext cx="405" cy="88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56" name="Text Box 27"/>
            <p:cNvSpPr txBox="1"/>
            <p:nvPr/>
          </p:nvSpPr>
          <p:spPr>
            <a:xfrm>
              <a:off x="4604" y="2263"/>
              <a:ext cx="1001" cy="372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TW" sz="1600" dirty="0">
                  <a:solidFill>
                    <a:srgbClr val="000099"/>
                  </a:solidFill>
                  <a:latin typeface="Verdana" panose="020B0604030504040204" pitchFamily="34" charset="0"/>
                </a:rPr>
                <a:t>Well Measured </a:t>
              </a:r>
              <a:endParaRPr lang="fr-FR" altLang="zh-TW" sz="1600" dirty="0">
                <a:solidFill>
                  <a:srgbClr val="000099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157" name="Line 28"/>
            <p:cNvSpPr/>
            <p:nvPr/>
          </p:nvSpPr>
          <p:spPr>
            <a:xfrm flipH="1">
              <a:off x="4238" y="2391"/>
              <a:ext cx="510" cy="53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58" name="Line 29"/>
            <p:cNvSpPr/>
            <p:nvPr/>
          </p:nvSpPr>
          <p:spPr>
            <a:xfrm flipH="1">
              <a:off x="4286" y="2383"/>
              <a:ext cx="470" cy="300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</p:grpSp>
      <p:graphicFrame>
        <p:nvGraphicFramePr>
          <p:cNvPr id="5123" name="Object 30"/>
          <p:cNvGraphicFramePr/>
          <p:nvPr/>
        </p:nvGraphicFramePr>
        <p:xfrm>
          <a:off x="611188" y="5661025"/>
          <a:ext cx="74882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3719195" imgH="520700" progId="Equation.3">
                  <p:embed/>
                </p:oleObj>
              </mc:Choice>
              <mc:Fallback>
                <p:oleObj name="" r:id="rId3" imgW="3719195" imgH="520700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188" y="5661025"/>
                        <a:ext cx="7488237" cy="1047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Oval 31"/>
          <p:cNvSpPr/>
          <p:nvPr/>
        </p:nvSpPr>
        <p:spPr>
          <a:xfrm>
            <a:off x="5292725" y="5805488"/>
            <a:ext cx="685800" cy="603250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noFill/>
          </a:ln>
        </p:spPr>
        <p:txBody>
          <a:bodyPr wrap="none" anchor="ctr" anchorCtr="0"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130" name="Oval 32"/>
          <p:cNvSpPr/>
          <p:nvPr/>
        </p:nvSpPr>
        <p:spPr>
          <a:xfrm>
            <a:off x="6011863" y="5805488"/>
            <a:ext cx="685800" cy="603250"/>
          </a:xfrm>
          <a:prstGeom prst="ellipse">
            <a:avLst/>
          </a:prstGeom>
          <a:solidFill>
            <a:srgbClr val="00FF00">
              <a:alpha val="30196"/>
            </a:srgbClr>
          </a:solidFill>
          <a:ln w="9525">
            <a:noFill/>
          </a:ln>
        </p:spPr>
        <p:txBody>
          <a:bodyPr wrap="none" anchor="ctr" anchorCtr="0"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131" name="Oval 33"/>
          <p:cNvSpPr/>
          <p:nvPr/>
        </p:nvSpPr>
        <p:spPr>
          <a:xfrm>
            <a:off x="6804025" y="5805488"/>
            <a:ext cx="685800" cy="603250"/>
          </a:xfrm>
          <a:prstGeom prst="ellipse">
            <a:avLst/>
          </a:prstGeom>
          <a:solidFill>
            <a:srgbClr val="993366">
              <a:alpha val="30196"/>
            </a:srgbClr>
          </a:solidFill>
          <a:ln w="9525">
            <a:noFill/>
          </a:ln>
        </p:spPr>
        <p:txBody>
          <a:bodyPr wrap="none" anchor="ctr" anchorCtr="0"/>
          <a:p>
            <a:endParaRPr lang="zh-TW" altLang="en-US" dirty="0">
              <a:latin typeface="Arial" panose="020B0604020202020204" pitchFamily="34" charset="0"/>
            </a:endParaRPr>
          </a:p>
        </p:txBody>
      </p:sp>
      <p:grpSp>
        <p:nvGrpSpPr>
          <p:cNvPr id="5132" name="Group 34"/>
          <p:cNvGrpSpPr/>
          <p:nvPr/>
        </p:nvGrpSpPr>
        <p:grpSpPr>
          <a:xfrm>
            <a:off x="323850" y="3068638"/>
            <a:ext cx="8134350" cy="887412"/>
            <a:chOff x="212" y="1627"/>
            <a:chExt cx="5124" cy="559"/>
          </a:xfrm>
        </p:grpSpPr>
        <p:sp>
          <p:nvSpPr>
            <p:cNvPr id="5134" name="Rectangle 35"/>
            <p:cNvSpPr/>
            <p:nvPr/>
          </p:nvSpPr>
          <p:spPr>
            <a:xfrm>
              <a:off x="212" y="1627"/>
              <a:ext cx="5124" cy="558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TW" altLang="en-US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5124" name="Object 36"/>
            <p:cNvGraphicFramePr/>
            <p:nvPr/>
          </p:nvGraphicFramePr>
          <p:xfrm>
            <a:off x="287" y="1636"/>
            <a:ext cx="2294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5" imgW="2082165" imgH="393700" progId="Equation.3">
                    <p:embed/>
                  </p:oleObj>
                </mc:Choice>
                <mc:Fallback>
                  <p:oleObj name="" r:id="rId5" imgW="2082165" imgH="393700" progId="Equation.3">
                    <p:embed/>
                    <p:pic>
                      <p:nvPicPr>
                        <p:cNvPr id="0" name="Picture 308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7" y="1636"/>
                          <a:ext cx="2294" cy="4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37"/>
            <p:cNvGraphicFramePr/>
            <p:nvPr/>
          </p:nvGraphicFramePr>
          <p:xfrm>
            <a:off x="3011" y="1769"/>
            <a:ext cx="2294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7" imgW="2082165" imgH="393700" progId="Equation.3">
                    <p:embed/>
                  </p:oleObj>
                </mc:Choice>
                <mc:Fallback>
                  <p:oleObj name="" r:id="rId7" imgW="2082165" imgH="393700" progId="Equation.3">
                    <p:embed/>
                    <p:pic>
                      <p:nvPicPr>
                        <p:cNvPr id="0" name="Picture 308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11" y="1769"/>
                          <a:ext cx="2294" cy="4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35" name="AutoShape 38"/>
            <p:cNvCxnSpPr/>
            <p:nvPr/>
          </p:nvCxnSpPr>
          <p:spPr>
            <a:xfrm>
              <a:off x="2581" y="1845"/>
              <a:ext cx="430" cy="133"/>
            </a:xfrm>
            <a:prstGeom prst="bentConnector3">
              <a:avLst>
                <a:gd name="adj1" fmla="val 50000"/>
              </a:avLst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sp>
          <p:nvSpPr>
            <p:cNvPr id="5136" name="Oval 39"/>
            <p:cNvSpPr/>
            <p:nvPr/>
          </p:nvSpPr>
          <p:spPr>
            <a:xfrm>
              <a:off x="271" y="1736"/>
              <a:ext cx="407" cy="238"/>
            </a:xfrm>
            <a:prstGeom prst="ellipse">
              <a:avLst/>
            </a:prstGeom>
            <a:solidFill>
              <a:srgbClr val="FF6600">
                <a:alpha val="39999"/>
              </a:srgbClr>
            </a:solidFill>
            <a:ln w="9525">
              <a:noFill/>
            </a:ln>
          </p:spPr>
          <p:txBody>
            <a:bodyPr wrap="none" anchor="ctr" anchorCtr="0"/>
            <a:p>
              <a:endParaRPr lang="zh-TW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37" name="Oval 40"/>
            <p:cNvSpPr/>
            <p:nvPr/>
          </p:nvSpPr>
          <p:spPr>
            <a:xfrm>
              <a:off x="3003" y="1867"/>
              <a:ext cx="407" cy="238"/>
            </a:xfrm>
            <a:prstGeom prst="ellipse">
              <a:avLst/>
            </a:prstGeom>
            <a:solidFill>
              <a:srgbClr val="FF6600">
                <a:alpha val="39999"/>
              </a:srgbClr>
            </a:solidFill>
            <a:ln w="9525">
              <a:noFill/>
            </a:ln>
          </p:spPr>
          <p:txBody>
            <a:bodyPr wrap="none" anchor="ctr" anchorCtr="0"/>
            <a:p>
              <a:endParaRPr lang="zh-TW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133" name="Rectangle 42"/>
          <p:cNvSpPr/>
          <p:nvPr/>
        </p:nvSpPr>
        <p:spPr>
          <a:xfrm>
            <a:off x="4572000" y="6003925"/>
            <a:ext cx="45720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zh-TW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sz="2000" dirty="0">
              <a:solidFill>
                <a:srgbClr val="008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8" name="Rectangle 2"/>
          <p:cNvSpPr>
            <a:spLocks noGrp="1"/>
          </p:cNvSpPr>
          <p:nvPr>
            <p:ph type="title"/>
          </p:nvPr>
        </p:nvSpPr>
        <p:spPr>
          <a:xfrm>
            <a:off x="1403350" y="835025"/>
            <a:ext cx="7488238" cy="7667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TW" sz="2800" dirty="0"/>
              <a:t>Isolating the form factors: </a:t>
            </a:r>
            <a:br>
              <a:rPr lang="en-US" altLang="zh-TW" sz="2800" dirty="0"/>
            </a:br>
            <a:r>
              <a:rPr lang="en-US" altLang="zh-TW" sz="2800" dirty="0"/>
              <a:t>vary the kinematics  or target</a:t>
            </a:r>
            <a:endParaRPr lang="en-US" altLang="zh-TW" sz="2800" dirty="0"/>
          </a:p>
        </p:txBody>
      </p:sp>
      <p:graphicFrame>
        <p:nvGraphicFramePr>
          <p:cNvPr id="6146" name="Object 3"/>
          <p:cNvGraphicFramePr/>
          <p:nvPr/>
        </p:nvGraphicFramePr>
        <p:xfrm>
          <a:off x="2771775" y="2276475"/>
          <a:ext cx="28543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1790065" imgH="482600" progId="Equation.3">
                  <p:embed/>
                </p:oleObj>
              </mc:Choice>
              <mc:Fallback>
                <p:oleObj name="" r:id="rId1" imgW="1790065" imgH="482600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71775" y="2276475"/>
                        <a:ext cx="2854325" cy="923925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4"/>
          <p:cNvSpPr txBox="1"/>
          <p:nvPr/>
        </p:nvSpPr>
        <p:spPr>
          <a:xfrm>
            <a:off x="5867400" y="2924175"/>
            <a:ext cx="3025775" cy="430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TW" sz="2200" dirty="0">
                <a:solidFill>
                  <a:srgbClr val="3333FF"/>
                </a:solidFill>
                <a:latin typeface="Tahoma" panose="020B0604030504040204" pitchFamily="34" charset="0"/>
              </a:rPr>
              <a:t>~ few parts per million</a:t>
            </a:r>
            <a:endParaRPr lang="en-US" altLang="zh-TW" sz="2200" dirty="0">
              <a:solidFill>
                <a:srgbClr val="3333FF"/>
              </a:solidFill>
              <a:latin typeface="Tahoma" panose="020B0604030504040204" pitchFamily="34" charset="0"/>
            </a:endParaRPr>
          </a:p>
        </p:txBody>
      </p:sp>
      <p:sp>
        <p:nvSpPr>
          <p:cNvPr id="6150" name="Text Box 5"/>
          <p:cNvSpPr txBox="1"/>
          <p:nvPr/>
        </p:nvSpPr>
        <p:spPr>
          <a:xfrm>
            <a:off x="323850" y="2492375"/>
            <a:ext cx="22336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ja-JP" sz="2400" dirty="0">
                <a:solidFill>
                  <a:srgbClr val="0099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For a proton:</a:t>
            </a:r>
            <a:endParaRPr lang="en-US" altLang="ja-JP" sz="2400" dirty="0">
              <a:solidFill>
                <a:srgbClr val="0099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151" name="Line 7"/>
          <p:cNvSpPr/>
          <p:nvPr/>
        </p:nvSpPr>
        <p:spPr>
          <a:xfrm>
            <a:off x="1785938" y="5572125"/>
            <a:ext cx="658812" cy="36195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2" name="Line 8"/>
          <p:cNvSpPr/>
          <p:nvPr/>
        </p:nvSpPr>
        <p:spPr>
          <a:xfrm flipH="1">
            <a:off x="3429000" y="5643563"/>
            <a:ext cx="500063" cy="285750"/>
          </a:xfrm>
          <a:prstGeom prst="line">
            <a:avLst/>
          </a:prstGeom>
          <a:ln w="28575" cap="flat" cmpd="sng">
            <a:solidFill>
              <a:srgbClr val="CC66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3" name="Line 9"/>
          <p:cNvSpPr/>
          <p:nvPr/>
        </p:nvSpPr>
        <p:spPr>
          <a:xfrm>
            <a:off x="4071938" y="5643563"/>
            <a:ext cx="1071562" cy="214312"/>
          </a:xfrm>
          <a:prstGeom prst="line">
            <a:avLst/>
          </a:prstGeom>
          <a:ln w="28575" cap="flat" cmpd="sng">
            <a:solidFill>
              <a:srgbClr val="CC66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4" name="Line 10"/>
          <p:cNvSpPr/>
          <p:nvPr/>
        </p:nvSpPr>
        <p:spPr>
          <a:xfrm flipH="1">
            <a:off x="6000750" y="5643563"/>
            <a:ext cx="1643063" cy="303212"/>
          </a:xfrm>
          <a:prstGeom prst="line">
            <a:avLst/>
          </a:prstGeom>
          <a:ln w="28575" cap="flat" cmpd="sng">
            <a:solidFill>
              <a:srgbClr val="FE6666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6155" name="Group 12"/>
          <p:cNvGrpSpPr/>
          <p:nvPr/>
        </p:nvGrpSpPr>
        <p:grpSpPr>
          <a:xfrm>
            <a:off x="2000250" y="6000750"/>
            <a:ext cx="4719638" cy="396875"/>
            <a:chOff x="1253" y="2706"/>
            <a:chExt cx="2973" cy="250"/>
          </a:xfrm>
        </p:grpSpPr>
        <p:sp>
          <p:nvSpPr>
            <p:cNvPr id="6168" name="Rectangle 13"/>
            <p:cNvSpPr/>
            <p:nvPr/>
          </p:nvSpPr>
          <p:spPr>
            <a:xfrm>
              <a:off x="1253" y="2706"/>
              <a:ext cx="2973" cy="23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E6666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TW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9" name="Text Box 14"/>
            <p:cNvSpPr txBox="1"/>
            <p:nvPr/>
          </p:nvSpPr>
          <p:spPr>
            <a:xfrm>
              <a:off x="1343" y="2706"/>
              <a:ext cx="116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TW" sz="2000" dirty="0">
                  <a:latin typeface="Comic Sans MS" panose="030F0702030302020204" pitchFamily="66" charset="0"/>
                </a:rPr>
                <a:t>Forward angle</a:t>
              </a:r>
              <a:endParaRPr lang="en-US" altLang="zh-TW" sz="2400" dirty="0">
                <a:latin typeface="Arial" panose="020B0604020202020204" pitchFamily="34" charset="0"/>
              </a:endParaRPr>
            </a:p>
          </p:txBody>
        </p:sp>
        <p:sp>
          <p:nvSpPr>
            <p:cNvPr id="6170" name="Text Box 15"/>
            <p:cNvSpPr txBox="1"/>
            <p:nvPr/>
          </p:nvSpPr>
          <p:spPr>
            <a:xfrm>
              <a:off x="2963" y="2706"/>
              <a:ext cx="126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TW" sz="2000" dirty="0">
                  <a:latin typeface="Comic Sans MS" panose="030F0702030302020204" pitchFamily="66" charset="0"/>
                </a:rPr>
                <a:t>Backward angle</a:t>
              </a:r>
              <a:endParaRPr lang="en-US" altLang="zh-TW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156" name="Group 16"/>
          <p:cNvGrpSpPr/>
          <p:nvPr/>
        </p:nvGrpSpPr>
        <p:grpSpPr>
          <a:xfrm>
            <a:off x="714375" y="5214938"/>
            <a:ext cx="7927975" cy="487362"/>
            <a:chOff x="376" y="1517"/>
            <a:chExt cx="4994" cy="307"/>
          </a:xfrm>
        </p:grpSpPr>
        <p:grpSp>
          <p:nvGrpSpPr>
            <p:cNvPr id="6161" name="Group 17"/>
            <p:cNvGrpSpPr/>
            <p:nvPr/>
          </p:nvGrpSpPr>
          <p:grpSpPr>
            <a:xfrm>
              <a:off x="762" y="1550"/>
              <a:ext cx="2977" cy="250"/>
              <a:chOff x="1474" y="2177"/>
              <a:chExt cx="2977" cy="250"/>
            </a:xfrm>
          </p:grpSpPr>
          <p:sp>
            <p:nvSpPr>
              <p:cNvPr id="6165" name="Rectangle 18"/>
              <p:cNvSpPr/>
              <p:nvPr/>
            </p:nvSpPr>
            <p:spPr>
              <a:xfrm>
                <a:off x="1478" y="2181"/>
                <a:ext cx="2973" cy="238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FE6666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66" name="Rectangle 19"/>
              <p:cNvSpPr/>
              <p:nvPr/>
            </p:nvSpPr>
            <p:spPr>
              <a:xfrm>
                <a:off x="1474" y="2177"/>
                <a:ext cx="1414" cy="24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67" name="Rectangle 20"/>
              <p:cNvSpPr/>
              <p:nvPr/>
            </p:nvSpPr>
            <p:spPr>
              <a:xfrm>
                <a:off x="3037" y="2181"/>
                <a:ext cx="1414" cy="24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TW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62" name="Rectangle 21"/>
            <p:cNvSpPr/>
            <p:nvPr/>
          </p:nvSpPr>
          <p:spPr>
            <a:xfrm>
              <a:off x="4730" y="1527"/>
              <a:ext cx="144" cy="245"/>
            </a:xfrm>
            <a:prstGeom prst="rect">
              <a:avLst/>
            </a:prstGeom>
            <a:solidFill>
              <a:srgbClr val="FE6666"/>
            </a:solidFill>
            <a:ln w="9525">
              <a:noFill/>
            </a:ln>
          </p:spPr>
          <p:txBody>
            <a:bodyPr wrap="none" anchor="ctr" anchorCtr="0"/>
            <a:p>
              <a:endParaRPr lang="zh-TW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3" name="Rectangle 22"/>
            <p:cNvSpPr/>
            <p:nvPr/>
          </p:nvSpPr>
          <p:spPr>
            <a:xfrm>
              <a:off x="785" y="1560"/>
              <a:ext cx="144" cy="245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p>
              <a:endParaRPr lang="zh-TW" alt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6164" name="AutoShape 23"/>
            <p:cNvCxnSpPr/>
            <p:nvPr/>
          </p:nvCxnSpPr>
          <p:spPr>
            <a:xfrm>
              <a:off x="5297" y="1671"/>
              <a:ext cx="0" cy="0"/>
            </a:xfrm>
            <a:prstGeom prst="straightConnector1">
              <a:avLst/>
            </a:prstGeom>
            <a:ln w="12700">
              <a:noFill/>
            </a:ln>
          </p:spPr>
        </p:cxnSp>
        <p:graphicFrame>
          <p:nvGraphicFramePr>
            <p:cNvPr id="6147" name="Object 24"/>
            <p:cNvGraphicFramePr/>
            <p:nvPr/>
          </p:nvGraphicFramePr>
          <p:xfrm>
            <a:off x="376" y="1517"/>
            <a:ext cx="4994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3" imgW="3922395" imgH="241300" progId="Equation.3">
                    <p:embed/>
                  </p:oleObj>
                </mc:Choice>
                <mc:Fallback>
                  <p:oleObj name="" r:id="rId3" imgW="3922395" imgH="241300" progId="Equation.3">
                    <p:embed/>
                    <p:pic>
                      <p:nvPicPr>
                        <p:cNvPr id="0" name="Picture 308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6" y="1517"/>
                          <a:ext cx="4994" cy="3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157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3" y="4214813"/>
            <a:ext cx="1857375" cy="547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8" name="向下箭號 24"/>
          <p:cNvSpPr/>
          <p:nvPr/>
        </p:nvSpPr>
        <p:spPr>
          <a:xfrm>
            <a:off x="1357313" y="4857750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615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3" y="4286250"/>
            <a:ext cx="3602037" cy="50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0" name="向下箭號 24"/>
          <p:cNvSpPr/>
          <p:nvPr/>
        </p:nvSpPr>
        <p:spPr>
          <a:xfrm>
            <a:off x="7643813" y="4857750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Current knowledge of G</a:t>
            </a:r>
            <a:r>
              <a:rPr lang="en-US" baseline="40000">
                <a:solidFill>
                  <a:schemeClr val="tx2"/>
                </a:solidFill>
                <a:uFillTx/>
              </a:rPr>
              <a:t>s</a:t>
            </a:r>
            <a:endParaRPr lang="en-US" baseline="40000">
              <a:solidFill>
                <a:schemeClr val="tx2"/>
              </a:solidFill>
              <a:uFillTx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4970" y="2204720"/>
            <a:ext cx="3810000" cy="366649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87165" y="2348865"/>
            <a:ext cx="5081270" cy="35223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SOURCE" val="\documentclass{slides}\pagestyle{empty}&#13;&#10;\usepackage{color}&#13;&#10;\begin{document}&#13;&#10;\color{blue}&#13;&#10;$&#13;&#10;R^-=&#13;&#10;\frac&#13;&#10;{\sigma_{\color{red}\nu}^{\rm NC} - &#13;&#10;\sigma_{\color{red}\bar \nu}^{\rm NC}}&#13;&#10;{\sigma_{\color{red}\nu}^{\rm CC} - &#13;&#10;\sigma_{\color{red}\bar \nu}^{\rm CC}}&#13;&#10;\color{red}&#13;&#10;\simeq &#13;&#10;\color{blue}&#13;&#10;\frac{1}{2}- \sin^2 \Theta_{\rm W}&#13;&#10;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8"/>
  <p:tag name="BOXFONT" val="10"/>
  <p:tag name="BOXWRAP" val="False"/>
  <p:tag name="WORKAROUNDTRANSPARENCYBUG" val="False"/>
  <p:tag name="BITMAPFORMAT" val="png256"/>
  <p:tag name="DEBUGINTERACTIVE" val="True"/>
  <p:tag name="ORIGWIDTH" val="306"/>
  <p:tag name="PICTUREFILESIZE" val="26405"/>
</p:tagLst>
</file>

<file path=ppt/tags/tag10.xml><?xml version="1.0" encoding="utf-8"?>
<p:tagLst xmlns:p="http://schemas.openxmlformats.org/presentationml/2006/main">
  <p:tag name="SOURCE" val="\documentclass{slides}\pagestyle{empty}&#13;&#10;\usepackage{color}&#13;&#10;\begin{document}&#13;&#10;\color{blue}&#13;&#10;$$&#13;&#10;{\color{red}[S^-]} \equiv&#13;&#10;\int_0^1\ dx\ x&#13;&#10;\left(&#13;&#10;s - {\bar s}&#13;&#10;\right)(x)&#13;&#10;$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463"/>
  <p:tag name="BOXFONT" val="10"/>
  <p:tag name="BOXWRAP" val="False"/>
  <p:tag name="WORKAROUNDTRANSPARENCYBUG" val="False"/>
  <p:tag name="BITMAPFORMAT" val="png16m"/>
  <p:tag name="DEBUGINTERACTIVE" val="True"/>
  <p:tag name="ORIGWIDTH" val="252"/>
  <p:tag name="PICTUREFILESIZE" val="24131"/>
</p:tagLst>
</file>

<file path=ppt/tags/tag11.xml><?xml version="1.0" encoding="utf-8"?>
<p:tagLst xmlns:p="http://schemas.openxmlformats.org/presentationml/2006/main">
  <p:tag name="SOURCE" val="\documentclass{slides}\pagestyle{empty}&#13;&#10;\usepackage{color}&#13;&#10;\begin{document}&#13;&#10;\color{red}&#13;&#10;$$&#13;&#10;{\color{red}[S^-]} \neq 0\ {\rm !!!}&#13;&#10;$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463"/>
  <p:tag name="BOXFONT" val="10"/>
  <p:tag name="BOXWRAP" val="False"/>
  <p:tag name="WORKAROUNDTRANSPARENCYBUG" val="False"/>
  <p:tag name="BITMAPFORMAT" val="png16m"/>
  <p:tag name="DEBUGINTERACTIVE" val="True"/>
  <p:tag name="ORIGWIDTH" val="110"/>
  <p:tag name="PICTUREFILESIZE" val="6705"/>
</p:tagLst>
</file>

<file path=ppt/tags/tag12.xml><?xml version="1.0" encoding="utf-8"?>
<p:tagLst xmlns:p="http://schemas.openxmlformats.org/presentationml/2006/main">
  <p:tag name="SOURCE" val="\documentclass{slides}\pagestyle{empty}&#13;&#10;\usepackage{color}&#13;&#10;\begin{document}&#13;&#10;\color{blue}&#13;&#10;$$&#13;&#10;\int_0^1dx\ x^{n-1}\ (s-{\bar s})(x)&#13;&#10;\sim \left&lt;N\right|&#13;&#10;{\bar \Psi} \gamma^{\mu_1} D^{\mu_2}&#13;&#10;... D^{\mu_n} \Psi\left|N\right&gt; &#13;&#10;$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3"/>
  <p:tag name="BOXFONT" val="10"/>
  <p:tag name="BOXWRAP" val="False"/>
  <p:tag name="WORKAROUNDTRANSPARENCYBUG" val="False"/>
  <p:tag name="BITMAPFORMAT" val="png16m"/>
  <p:tag name="DEBUGINTERACTIVE" val="True"/>
  <p:tag name="ORIGWIDTH" val="465"/>
  <p:tag name="PICTUREFILESIZE" val="44886"/>
</p:tagLst>
</file>

<file path=ppt/tags/tag13.xml><?xml version="1.0" encoding="utf-8"?>
<p:tagLst xmlns:p="http://schemas.openxmlformats.org/presentationml/2006/main">
  <p:tag name="SOURCE" val="\documentclass{slides}\pagestyle{empty}&#13;&#10;\usepackage{color}&#13;&#10;\begin{document}&#13;&#10;\color{blue}&#13;&#10;$$&#13;&#10;(s - {\bar s})(x)&#13;&#10;$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3"/>
  <p:tag name="BOXFONT" val="10"/>
  <p:tag name="BOXWRAP" val="False"/>
  <p:tag name="WORKAROUNDTRANSPARENCYBUG" val="False"/>
  <p:tag name="BITMAPFORMAT" val="png16m"/>
  <p:tag name="DEBUGINTERACTIVE" val="True"/>
  <p:tag name="ORIGWIDTH" val="92"/>
  <p:tag name="PICTUREFILESIZE" val="7706"/>
</p:tagLst>
</file>

<file path=ppt/tags/tag14.xml><?xml version="1.0" encoding="utf-8"?>
<p:tagLst xmlns:p="http://schemas.openxmlformats.org/presentationml/2006/main">
  <p:tag name="SOURCE" val="\documentclass{slides}\pagestyle{empty}&#13;&#10;\usepackage{color}&#13;&#10;\begin{document}&#13;&#10;\color{blue}&#13;&#10;$$&#13;&#10;\left| (s - {\bar s})(x) \right| &lt;&#13;&#10;(s + {\bar s})(x)  &#13;&#10;$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3"/>
  <p:tag name="BOXFONT" val="10"/>
  <p:tag name="BOXWRAP" val="False"/>
  <p:tag name="WORKAROUNDTRANSPARENCYBUG" val="False"/>
  <p:tag name="BITMAPFORMAT" val="png16m"/>
  <p:tag name="DEBUGINTERACTIVE" val="True"/>
  <p:tag name="ORIGWIDTH" val="230"/>
  <p:tag name="PICTUREFILESIZE" val="15863"/>
</p:tagLst>
</file>

<file path=ppt/tags/tag15.xml><?xml version="1.0" encoding="utf-8"?>
<p:tagLst xmlns:p="http://schemas.openxmlformats.org/presentationml/2006/main">
  <p:tag name="SOURCE" val="\documentclass{slides}\pagestyle{empty}&#13;&#10;\usepackage{color}&#13;&#10;\begin{document}&#13;&#10;\color{blue}&#13;&#10;$$&#13;&#10;\nu_{\rm \mu} s \rightarrow \mu^- c \rightarrow&#13;&#10;\mu^\pm X&#13;&#10;$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3"/>
  <p:tag name="BOXFONT" val="10"/>
  <p:tag name="BOXWRAP" val="False"/>
  <p:tag name="WORKAROUNDTRANSPARENCYBUG" val="False"/>
  <p:tag name="BITMAPFORMAT" val="png16m"/>
  <p:tag name="DEBUGINTERACTIVE" val="True"/>
  <p:tag name="ORIGWIDTH" val="177"/>
  <p:tag name="PICTUREFILESIZE" val="12440"/>
</p:tagLst>
</file>

<file path=ppt/tags/tag16.xml><?xml version="1.0" encoding="utf-8"?>
<p:tagLst xmlns:p="http://schemas.openxmlformats.org/presentationml/2006/main">
  <p:tag name="SOURCE" val="\documentclass{slides}\pagestyle{empty}&#13;&#10;\usepackage{color}&#13;&#10;\begin{document}&#13;&#10;\color{blue}&#13;&#10;$$&#13;&#10;F_3^{\nu} \sim \sum_q (q - {\bar q})(x)&#13;&#10;$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3"/>
  <p:tag name="BOXFONT" val="10"/>
  <p:tag name="BOXWRAP" val="False"/>
  <p:tag name="WORKAROUNDTRANSPARENCYBUG" val="False"/>
  <p:tag name="BITMAPFORMAT" val="png16m"/>
  <p:tag name="DEBUGINTERACTIVE" val="True"/>
  <p:tag name="ORIGWIDTH" val="173"/>
  <p:tag name="PICTUREFILESIZE" val="19736"/>
</p:tagLst>
</file>

<file path=ppt/tags/tag17.xml><?xml version="1.0" encoding="utf-8"?>
<p:tagLst xmlns:p="http://schemas.openxmlformats.org/presentationml/2006/main">
  <p:tag name="SOURCE" val="\documentclass{slides}\pagestyle{empty}&#13;&#10;\usepackage{color}&#13;&#10;\begin{document}&#13;&#10;\color{blue}&#13;&#10;$$&#13;&#10;[s^-]\equiv\int_0^1\ dx\ (s - {\bar s})(x)=0&#13;&#10;$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3"/>
  <p:tag name="BOXFONT" val="10"/>
  <p:tag name="BOXWRAP" val="False"/>
  <p:tag name="WORKAROUNDTRANSPARENCYBUG" val="False"/>
  <p:tag name="BITMAPFORMAT" val="png16m"/>
  <p:tag name="DEBUGINTERACTIVE" val="True"/>
  <p:tag name="ORIGWIDTH" val="273"/>
  <p:tag name="PICTUREFILESIZE" val="24328"/>
</p:tagLst>
</file>

<file path=ppt/tags/tag18.xml><?xml version="1.0" encoding="utf-8"?>
<p:tagLst xmlns:p="http://schemas.openxmlformats.org/presentationml/2006/main">
  <p:tag name="SOURCE" val="\documentclass{slides}\pagestyle{empty}&#13;&#10;\usepackage{color}&#13;&#10;\begin{document}&#13;&#10;\color{blue}&#13;&#10;$$&#13;&#10;\int_0^1dx\ x^{n-1}\ (s-{\bar s})(x)&#13;&#10;\sim \left&lt;N\right|&#13;&#10;{\bar \Psi} \gamma^{\mu_1} D^{\mu_2}&#13;&#10;... D^{\mu_n} \Psi\left|N\right&gt; &#13;&#10;$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3"/>
  <p:tag name="BOXFONT" val="10"/>
  <p:tag name="BOXWRAP" val="False"/>
  <p:tag name="WORKAROUNDTRANSPARENCYBUG" val="False"/>
  <p:tag name="BITMAPFORMAT" val="png16m"/>
  <p:tag name="DEBUGINTERACTIVE" val="True"/>
  <p:tag name="ORIGWIDTH" val="465"/>
  <p:tag name="PICTUREFILESIZE" val="44886"/>
</p:tagLst>
</file>

<file path=ppt/tags/tag2.xml><?xml version="1.0" encoding="utf-8"?>
<p:tagLst xmlns:p="http://schemas.openxmlformats.org/presentationml/2006/main">
  <p:tag name="SOURCE" val="\documentclass{slides}\pagestyle{empty}&#13;&#10;\usepackage{color}&#13;&#10;\begin{document}&#13;&#10;\color{blue}&#13;&#10;$&#13;&#10;\sigma_{\nu,{\bar \nu}}= &#13;&#10;\int d \sigma_{\nu,{\bar\nu}}&#13;&#10;\ \Phi(E_{\nu,{\bar \nu}})&#13;&#10;\ \Theta({\rm cuts})&#13;&#10;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3"/>
  <p:tag name="BOXFONT" val="10"/>
  <p:tag name="BOXWRAP" val="False"/>
  <p:tag name="WORKAROUNDTRANSPARENCYBUG" val="False"/>
  <p:tag name="BITMAPFORMAT" val="png256"/>
  <p:tag name="DEBUGINTERACTIVE" val="True"/>
  <p:tag name="ORIGWIDTH" val="300"/>
  <p:tag name="PICTUREFILESIZE" val="23321"/>
</p:tagLst>
</file>

<file path=ppt/tags/tag3.xml><?xml version="1.0" encoding="utf-8"?>
<p:tagLst xmlns:p="http://schemas.openxmlformats.org/presentationml/2006/main">
  <p:tag name="SOURCE" val="\documentclass{slides}\pagestyle{empty}&#13;&#10;\usepackage{color}&#13;&#10;\begin{document}&#13;&#10;\color{blue}&#13;&#10;$&#13;&#10;\left(s -{\bar s}\right)(x,\mu )&#13;&#10;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3"/>
  <p:tag name="BOXFONT" val="10"/>
  <p:tag name="BOXWRAP" val="False"/>
  <p:tag name="WORKAROUNDTRANSPARENCYBUG" val="False"/>
  <p:tag name="BITMAPFORMAT" val="png256"/>
  <p:tag name="DEBUGINTERACTIVE" val="True"/>
  <p:tag name="ORIGWIDTH" val="118"/>
  <p:tag name="PICTUREFILESIZE" val="9446"/>
</p:tagLst>
</file>

<file path=ppt/tags/tag4.xml><?xml version="1.0" encoding="utf-8"?>
<p:tagLst xmlns:p="http://schemas.openxmlformats.org/presentationml/2006/main">
  <p:tag name="SOURCE" val="\documentclass{slides}\pagestyle{empty}&#13;&#10;\usepackage{color}&#13;&#10;\begin{document}&#13;&#10;\color{blue}&#13;&#10;$&#13;&#10;R^-=&#13;&#10;\frac&#13;&#10;{\sigma_\nu^{\rm NC} - \sigma_{\bar \nu}^{\rm NC}}&#13;&#10;{\sigma_\nu^{\rm CC} - \sigma_{\bar \nu}^{\rm CC}}&#13;&#10;\simeq \frac{1}{2}- \sin^2 \Theta_{\rm W}&#13;&#10;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3"/>
  <p:tag name="BOXFONT" val="10"/>
  <p:tag name="BOXWRAP" val="False"/>
  <p:tag name="WORKAROUNDTRANSPARENCYBUG" val="False"/>
  <p:tag name="BITMAPFORMAT" val="png256"/>
  <p:tag name="DEBUGINTERACTIVE" val="True"/>
  <p:tag name="ORIGWIDTH" val="290"/>
  <p:tag name="PICTUREFILESIZE" val="27240"/>
</p:tagLst>
</file>

<file path=ppt/tags/tag5.xml><?xml version="1.0" encoding="utf-8"?>
<p:tagLst xmlns:p="http://schemas.openxmlformats.org/presentationml/2006/main">
  <p:tag name="SOURCE" val="\documentclass{slides}\pagestyle{empty}&#13;&#10;\usepackage{color}&#13;&#10;\begin{document}&#13;&#10;\color{blue}&#13;&#10;$&#13;&#10;R^{\nu,{\bar \nu}}_{QCD}=&#13;&#10;\frac&#13;&#10;{\sigma_{\nu,{\bar \nu}}^{\rm NC}}&#13;&#10;{\sigma_{\nu,{\bar \nu}}^{\rm CC}}&#13;&#10;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3"/>
  <p:tag name="BOXFONT" val="10"/>
  <p:tag name="BOXWRAP" val="False"/>
  <p:tag name="WORKAROUNDTRANSPARENCYBUG" val="False"/>
  <p:tag name="BITMAPFORMAT" val="png256"/>
  <p:tag name="DEBUGINTERACTIVE" val="True"/>
  <p:tag name="ORIGWIDTH" val="124"/>
  <p:tag name="PICTUREFILESIZE" val="17608"/>
</p:tagLst>
</file>

<file path=ppt/tags/tag6.xml><?xml version="1.0" encoding="utf-8"?>
<p:tagLst xmlns:p="http://schemas.openxmlformats.org/presentationml/2006/main">
  <p:tag name="SOURCE" val="\documentclass{slides}\pagestyle{empty}&#13;&#10;\usepackage{color}&#13;&#10;\begin{document}&#13;&#10;\color{blue}&#13;&#10;$&#13;&#10;\left(u_p -d_n\right)(x,\mu )&#13;&#10;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3"/>
  <p:tag name="BOXFONT" val="10"/>
  <p:tag name="BOXWRAP" val="False"/>
  <p:tag name="WORKAROUNDTRANSPARENCYBUG" val="False"/>
  <p:tag name="BITMAPFORMAT" val="png256"/>
  <p:tag name="DEBUGINTERACTIVE" val="True"/>
  <p:tag name="ORIGWIDTH" val="142"/>
  <p:tag name="PICTUREFILESIZE" val="12592"/>
</p:tagLst>
</file>

<file path=ppt/tags/tag7.xml><?xml version="1.0" encoding="utf-8"?>
<p:tagLst xmlns:p="http://schemas.openxmlformats.org/presentationml/2006/main">
  <p:tag name="SOURCE" val="\documentclass{slides}\pagestyle{empty}&#13;&#10;\usepackage{color}&#13;&#10;\begin{document}&#13;&#10;\color{blue}&#13;&#10;$&#13;&#10;R^{\nu,{\bar \nu}}_{QCD}&#13;&#10;\neq&#13;&#10;R^{\nu, {\bar \nu}}_{exp}&#13;&#10;=\frac{\sigma^{\rm short}_{\nu, {\bar\nu}}}&#13;&#10;{\sigma^{\rm long}_{\nu, {\bar\nu}}}&#13;&#10;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3"/>
  <p:tag name="BOXFONT" val="10"/>
  <p:tag name="BOXWRAP" val="False"/>
  <p:tag name="WORKAROUNDTRANSPARENCYBUG" val="False"/>
  <p:tag name="BITMAPFORMAT" val="png256"/>
  <p:tag name="DEBUGINTERACTIVE" val="True"/>
  <p:tag name="ORIGWIDTH" val="211"/>
  <p:tag name="PICTUREFILESIZE" val="27177"/>
</p:tagLst>
</file>

<file path=ppt/tags/tag8.xml><?xml version="1.0" encoding="utf-8"?>
<p:tagLst xmlns:p="http://schemas.openxmlformats.org/presentationml/2006/main">
  <p:tag name="SOURCE" val="\documentclass{slides}\pagestyle{empty}&#13;&#10;\usepackage{color}&#13;&#10;\begin{document}&#13;&#10;\color{blue}&#13;&#10;$$&#13;&#10;R^-&#13;&#10;\simeq&#13;&#10;\frac{1}{2} - \sin^2\Theta_{\rm W}&#13;&#10;- (\frac{1}{2} - \frac{7}{6} \sin^2\Theta_{\rm W})&#13;&#10;\frac{{\color{red}[S^-]}}{[Q^-]}&#13;&#10;$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463"/>
  <p:tag name="BOXFONT" val="10"/>
  <p:tag name="BOXWRAP" val="False"/>
  <p:tag name="WORKAROUNDTRANSPARENCYBUG" val="False"/>
  <p:tag name="BITMAPFORMAT" val="png16m"/>
  <p:tag name="DEBUGINTERACTIVE" val="True"/>
  <p:tag name="ORIGWIDTH" val="410"/>
  <p:tag name="PICTUREFILESIZE" val="41717"/>
</p:tagLst>
</file>

<file path=ppt/tags/tag9.xml><?xml version="1.0" encoding="utf-8"?>
<p:tagLst xmlns:p="http://schemas.openxmlformats.org/presentationml/2006/main">
  <p:tag name="SOURCE" val="\documentclass{slides}\pagestyle{empty}&#13;&#10;\usepackage{color}&#13;&#10;\begin{document}&#13;&#10;\color{blue}&#13;&#10;$$&#13;&#10;[Q^-] \equiv&#13;&#10;\int_0^1\ dx\ x\ \frac{&#13;&#10;u_v(x) + d_v(x)}{2}&#13;&#10;$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463"/>
  <p:tag name="BOXFONT" val="10"/>
  <p:tag name="BOXWRAP" val="False"/>
  <p:tag name="WORKAROUNDTRANSPARENCYBUG" val="False"/>
  <p:tag name="BITMAPFORMAT" val="png16m"/>
  <p:tag name="DEBUGINTERACTIVE" val="True"/>
  <p:tag name="ORIGWIDTH" val="297"/>
  <p:tag name="PICTUREFILESIZE" val="30543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TW" altLang="en-US" sz="1800" b="0" i="0" u="none" strike="noStrike" cap="none" normalizeH="0" baseline="0" smtClean="0">
            <a:ln>
              <a:noFill/>
            </a:ln>
            <a:solidFill>
              <a:srgbClr val="009900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TW" altLang="en-US" sz="1800" b="0" i="0" u="none" strike="noStrike" cap="none" normalizeH="0" baseline="0" smtClean="0">
            <a:ln>
              <a:noFill/>
            </a:ln>
            <a:solidFill>
              <a:srgbClr val="009900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4905</Words>
  <Application>WPS Presentation</Application>
  <PresentationFormat>如螢幕大小 (4:3)</PresentationFormat>
  <Paragraphs>232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33</vt:i4>
      </vt:variant>
    </vt:vector>
  </HeadingPairs>
  <TitlesOfParts>
    <vt:vector size="61" baseType="lpstr">
      <vt:lpstr>Arial</vt:lpstr>
      <vt:lpstr>SimSun</vt:lpstr>
      <vt:lpstr>Wingdings</vt:lpstr>
      <vt:lpstr>新細明體</vt:lpstr>
      <vt:lpstr>Tahoma</vt:lpstr>
      <vt:lpstr>Times New Roman</vt:lpstr>
      <vt:lpstr>Symbol</vt:lpstr>
      <vt:lpstr>Comic Sans MS</vt:lpstr>
      <vt:lpstr>Verdana</vt:lpstr>
      <vt:lpstr>MS PGothic</vt:lpstr>
      <vt:lpstr>Microsoft YaHei</vt:lpstr>
      <vt:lpstr>Arial Unicode MS</vt:lpstr>
      <vt:lpstr>Calibri</vt:lpstr>
      <vt:lpstr>cmsy10</vt:lpstr>
      <vt:lpstr>Segoe Print</vt:lpstr>
      <vt:lpstr>Blends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Exploring the strangness in the proton at EIC</vt:lpstr>
      <vt:lpstr>Yongseok and I </vt:lpstr>
      <vt:lpstr>PowerPoint 演示文稿</vt:lpstr>
      <vt:lpstr>Strangess in the nucleon</vt:lpstr>
      <vt:lpstr>PowerPoint 演示文稿</vt:lpstr>
      <vt:lpstr>Flavour decomposition</vt:lpstr>
      <vt:lpstr>PowerPoint 演示文稿</vt:lpstr>
      <vt:lpstr>Isolating the form factors:  vary the kinematics  or target</vt:lpstr>
      <vt:lpstr>Current knowledge of Gs</vt:lpstr>
      <vt:lpstr>Strange PDFs</vt:lpstr>
      <vt:lpstr>The “NuTeV Anomaly”</vt:lpstr>
      <vt:lpstr>Theorist’s Observables</vt:lpstr>
      <vt:lpstr>PowerPoint 演示文稿</vt:lpstr>
      <vt:lpstr>PowerPoint 演示文稿</vt:lpstr>
      <vt:lpstr>PowerPoint 演示文稿</vt:lpstr>
      <vt:lpstr>Charm Jet and anti-strange</vt:lpstr>
      <vt:lpstr>PowerPoint 演示文稿</vt:lpstr>
      <vt:lpstr>How to extract Fragmentation functions?</vt:lpstr>
      <vt:lpstr>PowerPoint 演示文稿</vt:lpstr>
      <vt:lpstr>SIDIS using deuteron target</vt:lpstr>
      <vt:lpstr>SIDIS off deuteron target</vt:lpstr>
      <vt:lpstr>SIDIS using deuteron target</vt:lpstr>
      <vt:lpstr>SIDIS using deuteron target</vt:lpstr>
      <vt:lpstr>HERMES Data of Pion multiplicity</vt:lpstr>
      <vt:lpstr>Kaon Multiplicity</vt:lpstr>
      <vt:lpstr>HERMES Kaon Data</vt:lpstr>
      <vt:lpstr>Pion and kaon multiplicities</vt:lpstr>
      <vt:lpstr>PowerPoint 演示文稿</vt:lpstr>
      <vt:lpstr>Constrains on A and B</vt:lpstr>
      <vt:lpstr>COMPASS and HERMES</vt:lpstr>
      <vt:lpstr>PowerPoint 演示文稿</vt:lpstr>
      <vt:lpstr>light-front wave functions (LFWFs) </vt:lpstr>
      <vt:lpstr>Conclusion and Outlook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有效場論 Effective Field Theory</dc:title>
  <dc:creator>SuperXP</dc:creator>
  <cp:lastModifiedBy>kao</cp:lastModifiedBy>
  <cp:revision>320</cp:revision>
  <dcterms:created xsi:type="dcterms:W3CDTF">2006-02-25T08:42:00Z</dcterms:created>
  <dcterms:modified xsi:type="dcterms:W3CDTF">2024-01-28T15:44:41Z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1033-11.2.0.11386</vt:lpwstr>
  </property>
  <property fmtid="{D5CDD505-2E9C-101B-9397-08002B2CF9AE}" pid="3" name="ICV">
    <vt:lpwstr>C47CC448881D4142A825C191B15D2462</vt:lpwstr>
  </property>
</Properties>
</file>