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481" r:id="rId4"/>
    <p:sldId id="438" r:id="rId5"/>
    <p:sldId id="436" r:id="rId6"/>
    <p:sldId id="484" r:id="rId7"/>
    <p:sldId id="412" r:id="rId8"/>
    <p:sldId id="485" r:id="rId9"/>
    <p:sldId id="486" r:id="rId10"/>
    <p:sldId id="389" r:id="rId11"/>
    <p:sldId id="382" r:id="rId12"/>
    <p:sldId id="493" r:id="rId13"/>
    <p:sldId id="383" r:id="rId14"/>
    <p:sldId id="385" r:id="rId15"/>
    <p:sldId id="387" r:id="rId16"/>
    <p:sldId id="400" r:id="rId17"/>
    <p:sldId id="401" r:id="rId18"/>
    <p:sldId id="494" r:id="rId19"/>
    <p:sldId id="495" r:id="rId20"/>
    <p:sldId id="496" r:id="rId21"/>
    <p:sldId id="497" r:id="rId22"/>
    <p:sldId id="498" r:id="rId23"/>
    <p:sldId id="499" r:id="rId24"/>
    <p:sldId id="392" r:id="rId25"/>
    <p:sldId id="402" r:id="rId26"/>
    <p:sldId id="488" r:id="rId27"/>
    <p:sldId id="345" r:id="rId28"/>
    <p:sldId id="390" r:id="rId29"/>
    <p:sldId id="367" r:id="rId30"/>
    <p:sldId id="394" r:id="rId31"/>
    <p:sldId id="395" r:id="rId32"/>
    <p:sldId id="474" r:id="rId33"/>
    <p:sldId id="397" r:id="rId34"/>
    <p:sldId id="468" r:id="rId35"/>
    <p:sldId id="399" r:id="rId36"/>
  </p:sldIdLst>
  <p:sldSz cx="12192000" cy="6858000"/>
  <p:notesSz cx="6858000" cy="9144000"/>
  <p:custDataLst>
    <p:tags r:id="rId3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B78"/>
    <a:srgbClr val="474399"/>
    <a:srgbClr val="3D35A7"/>
    <a:srgbClr val="96424A"/>
    <a:srgbClr val="342A1C"/>
    <a:srgbClr val="FFFFCC"/>
    <a:srgbClr val="432B0D"/>
    <a:srgbClr val="A8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DC30-B1D2-4813-9100-80461E3FB34B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0269-B623-424C-A05C-F44C07B58F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5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BFA-1B43-44B0-874F-DD54D3FDAE09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10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020-734C-403E-80D2-9920151DFD3D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8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E3AC-AC1A-458A-B6BD-B2EAA23B38CE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6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FD2E-E41B-47D4-85BF-ED1EE3FC304A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5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3984-AA1F-457E-BB15-5E3F80BA13AE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03BD-8FD5-49E7-8180-BF89F14F5B7F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60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5B75-AA75-4E66-A7AE-86A45468D71B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800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7AF9-5FE6-4E13-A96E-73C7356BE092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7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E86A-7654-4C0E-B6DF-42B47AB0A4B6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1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C3A-5935-4CB1-9385-CDE9951246FD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83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D833-0821-4CB7-83E1-567B9F4D7FC1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711D-70EF-4FDD-BE23-4F7A134DC442}" type="datetime1">
              <a:rPr kumimoji="1" lang="ja-JP" altLang="en-US" smtClean="0"/>
              <a:t>2024/3/16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765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6.xml"/><Relationship Id="rId7" Type="http://schemas.openxmlformats.org/officeDocument/2006/relationships/image" Target="../media/image2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7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0.xml"/><Relationship Id="rId7" Type="http://schemas.openxmlformats.org/officeDocument/2006/relationships/image" Target="../media/image2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9.png"/><Relationship Id="rId5" Type="http://schemas.openxmlformats.org/officeDocument/2006/relationships/tags" Target="../tags/tag72.xml"/><Relationship Id="rId10" Type="http://schemas.openxmlformats.org/officeDocument/2006/relationships/image" Target="../media/image28.png"/><Relationship Id="rId4" Type="http://schemas.openxmlformats.org/officeDocument/2006/relationships/tags" Target="../tags/tag71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5.xml"/><Relationship Id="rId7" Type="http://schemas.openxmlformats.org/officeDocument/2006/relationships/image" Target="../media/image3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6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2.xml"/><Relationship Id="rId7" Type="http://schemas.openxmlformats.org/officeDocument/2006/relationships/image" Target="../media/image4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5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54.png"/><Relationship Id="rId2" Type="http://schemas.openxmlformats.org/officeDocument/2006/relationships/tags" Target="../tags/tag85.xml"/><Relationship Id="rId16" Type="http://schemas.openxmlformats.org/officeDocument/2006/relationships/image" Target="../media/image5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53.png"/><Relationship Id="rId5" Type="http://schemas.openxmlformats.org/officeDocument/2006/relationships/tags" Target="../tags/tag88.xml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tags" Target="../tags/tag87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emf"/><Relationship Id="rId3" Type="http://schemas.openxmlformats.org/officeDocument/2006/relationships/tags" Target="../tags/tag93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95.xml"/><Relationship Id="rId10" Type="http://schemas.openxmlformats.org/officeDocument/2006/relationships/image" Target="../media/image62.png"/><Relationship Id="rId4" Type="http://schemas.openxmlformats.org/officeDocument/2006/relationships/tags" Target="../tags/tag94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8.xml"/><Relationship Id="rId7" Type="http://schemas.openxmlformats.org/officeDocument/2006/relationships/image" Target="../media/image69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image" Target="../media/image9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image" Target="../media/image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8.pn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5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tags" Target="../tags/tag103.xml"/><Relationship Id="rId16" Type="http://schemas.openxmlformats.org/officeDocument/2006/relationships/image" Target="../media/image8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81.png"/><Relationship Id="rId5" Type="http://schemas.openxmlformats.org/officeDocument/2006/relationships/tags" Target="../tags/tag106.xml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84.png"/><Relationship Id="rId18" Type="http://schemas.openxmlformats.org/officeDocument/2006/relationships/image" Target="../media/image86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83.png"/><Relationship Id="rId17" Type="http://schemas.openxmlformats.org/officeDocument/2006/relationships/image" Target="../media/image85.png"/><Relationship Id="rId2" Type="http://schemas.openxmlformats.org/officeDocument/2006/relationships/tags" Target="../tags/tag111.xml"/><Relationship Id="rId16" Type="http://schemas.openxmlformats.org/officeDocument/2006/relationships/image" Target="../media/image92.png"/><Relationship Id="rId20" Type="http://schemas.openxmlformats.org/officeDocument/2006/relationships/image" Target="../media/image88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89.png"/><Relationship Id="rId5" Type="http://schemas.openxmlformats.org/officeDocument/2006/relationships/tags" Target="../tags/tag114.xml"/><Relationship Id="rId15" Type="http://schemas.openxmlformats.org/officeDocument/2006/relationships/image" Target="../media/image9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7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95.png"/><Relationship Id="rId17" Type="http://schemas.openxmlformats.org/officeDocument/2006/relationships/image" Target="../media/image87.png"/><Relationship Id="rId2" Type="http://schemas.openxmlformats.org/officeDocument/2006/relationships/tags" Target="../tags/tag120.xml"/><Relationship Id="rId16" Type="http://schemas.openxmlformats.org/officeDocument/2006/relationships/image" Target="../media/image86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94.png"/><Relationship Id="rId5" Type="http://schemas.openxmlformats.org/officeDocument/2006/relationships/tags" Target="../tags/tag123.xml"/><Relationship Id="rId15" Type="http://schemas.openxmlformats.org/officeDocument/2006/relationships/image" Target="../media/image85.png"/><Relationship Id="rId10" Type="http://schemas.openxmlformats.org/officeDocument/2006/relationships/image" Target="../media/image93.png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61.xml"/><Relationship Id="rId10" Type="http://schemas.openxmlformats.org/officeDocument/2006/relationships/image" Target="../media/image13.png"/><Relationship Id="rId4" Type="http://schemas.openxmlformats.org/officeDocument/2006/relationships/tags" Target="../tags/tag60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713096" y="1387603"/>
            <a:ext cx="342569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Philipp Gubler (JAEA)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4114" y="5250151"/>
            <a:ext cx="64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Talk at the “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ExHIC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-p workshop on polarization phenomena in nuclear collisions”, Academia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Sinica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Taipei</a:t>
            </a:r>
            <a:r>
              <a:rPr kumimoji="1"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Taiwan </a:t>
            </a:r>
            <a:endParaRPr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March 17, 2024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C30674CD-9A19-45AB-AF2E-14DE9FE2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25" y="2031797"/>
            <a:ext cx="2437292" cy="12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F9225-5635-4E6D-AB08-8255C729F268}"/>
              </a:ext>
            </a:extLst>
          </p:cNvPr>
          <p:cNvSpPr txBox="1"/>
          <p:nvPr/>
        </p:nvSpPr>
        <p:spPr>
          <a:xfrm>
            <a:off x="9001246" y="5031315"/>
            <a:ext cx="3019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HyungJoo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Kim (Hiroshima U.)</a:t>
            </a:r>
          </a:p>
          <a:p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InWoo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Park (Yonsei U.)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Hiroyuki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Sako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(JAEA)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Kazuya Aoki (KEK)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Su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Houng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Lee (Yonsei U.)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Di-Lun Yang (Academia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Sinica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)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Avdhesh Kumar (Academia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Sinica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1CDAC-C510-4EF3-971F-414067363D7C}"/>
              </a:ext>
            </a:extLst>
          </p:cNvPr>
          <p:cNvSpPr txBox="1"/>
          <p:nvPr/>
        </p:nvSpPr>
        <p:spPr>
          <a:xfrm>
            <a:off x="2037145" y="3576894"/>
            <a:ext cx="809390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H.J. Kim and P. 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Gubler, Phys. Lett. B </a:t>
            </a:r>
            <a:r>
              <a:rPr lang="en-US" altLang="ja-JP" sz="2000" b="1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 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01149A-C039-E3C8-E898-533348A5D16E}"/>
              </a:ext>
            </a:extLst>
          </p:cNvPr>
          <p:cNvSpPr txBox="1"/>
          <p:nvPr/>
        </p:nvSpPr>
        <p:spPr>
          <a:xfrm>
            <a:off x="774247" y="299142"/>
            <a:ext cx="10536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Spin dynamics of the phi meson in </a:t>
            </a:r>
            <a:r>
              <a:rPr kumimoji="1" lang="en-US" altLang="ja-JP" sz="36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</a:t>
            </a:r>
            <a:r>
              <a:rPr kumimoji="1"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reactions probed at KEK and J-PARC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728110-F0E4-1B12-8C74-39DE17327903}"/>
              </a:ext>
            </a:extLst>
          </p:cNvPr>
          <p:cNvSpPr txBox="1"/>
          <p:nvPr/>
        </p:nvSpPr>
        <p:spPr>
          <a:xfrm>
            <a:off x="1201596" y="3915222"/>
            <a:ext cx="966593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</a:t>
            </a:r>
            <a:r>
              <a:rPr kumimoji="1"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</a:t>
            </a:r>
            <a:r>
              <a:rPr kumimoji="1"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Park, H.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Sako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K. Aoki,</a:t>
            </a:r>
            <a:r>
              <a:rPr kumimoji="1"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P. 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Gubler and S.H. Lee, Phys. Rev. D </a:t>
            </a:r>
            <a:r>
              <a:rPr lang="en-US" altLang="ja-JP" sz="2000" b="1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107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074033 (2023).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2B6228-8422-EA2C-313B-5D7F8CD5DAD8}"/>
              </a:ext>
            </a:extLst>
          </p:cNvPr>
          <p:cNvSpPr txBox="1"/>
          <p:nvPr/>
        </p:nvSpPr>
        <p:spPr>
          <a:xfrm>
            <a:off x="2629929" y="3305566"/>
            <a:ext cx="6932141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Phys. Lett. B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772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, 194 (2017).</a:t>
            </a:r>
          </a:p>
        </p:txBody>
      </p:sp>
      <p:sp>
        <p:nvSpPr>
          <p:cNvPr id="10" name="テキスト ボックス 1 3 1 1">
            <a:extLst>
              <a:ext uri="{FF2B5EF4-FFF2-40B4-BE49-F238E27FC236}">
                <a16:creationId xmlns:a16="http://schemas.microsoft.com/office/drawing/2014/main" id="{1040EFE9-C17B-63AC-1E89-16EB8477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345" y="4382531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E3DF0E-714A-FD2E-C612-96C23E84436D}"/>
              </a:ext>
            </a:extLst>
          </p:cNvPr>
          <p:cNvSpPr txBox="1"/>
          <p:nvPr/>
        </p:nvSpPr>
        <p:spPr>
          <a:xfrm>
            <a:off x="7260917" y="5031315"/>
            <a:ext cx="174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Work done in collaboration with: </a:t>
            </a:r>
          </a:p>
          <a:p>
            <a:endParaRPr lang="en-US" altLang="ja-JP" sz="1600" dirty="0">
              <a:solidFill>
                <a:schemeClr val="bg1"/>
              </a:solidFill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D4BD4A-1589-4EB0-8EC7-927965BB03F4}"/>
              </a:ext>
            </a:extLst>
          </p:cNvPr>
          <p:cNvSpPr txBox="1"/>
          <p:nvPr/>
        </p:nvSpPr>
        <p:spPr>
          <a:xfrm>
            <a:off x="2480976" y="355006"/>
            <a:ext cx="813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non-zero momentum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ACE040-9C7B-41D6-B4B7-E0F0127A87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0" y="2976519"/>
            <a:ext cx="2433485" cy="1021439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5F1C5142-DE35-4CEB-9833-A05FB805C97D}"/>
              </a:ext>
            </a:extLst>
          </p:cNvPr>
          <p:cNvSpPr/>
          <p:nvPr/>
        </p:nvSpPr>
        <p:spPr>
          <a:xfrm rot="19737236">
            <a:off x="3483813" y="2118653"/>
            <a:ext cx="1883197" cy="710119"/>
          </a:xfrm>
          <a:prstGeom prst="rightArrow">
            <a:avLst>
              <a:gd name="adj1" fmla="val 28064"/>
              <a:gd name="adj2" fmla="val 50000"/>
            </a:avLst>
          </a:prstGeom>
          <a:solidFill>
            <a:srgbClr val="9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12EF7DA-92DC-44A1-A1BE-D4FAB17AC077}"/>
              </a:ext>
            </a:extLst>
          </p:cNvPr>
          <p:cNvSpPr/>
          <p:nvPr/>
        </p:nvSpPr>
        <p:spPr>
          <a:xfrm rot="1508245">
            <a:off x="3470397" y="3870615"/>
            <a:ext cx="1883197" cy="710119"/>
          </a:xfrm>
          <a:prstGeom prst="rightArrow">
            <a:avLst>
              <a:gd name="adj1" fmla="val 28064"/>
              <a:gd name="adj2" fmla="val 50000"/>
            </a:avLst>
          </a:prstGeom>
          <a:solidFill>
            <a:srgbClr val="9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B291F6-21C2-4329-A4A2-AC2852E312F9}"/>
              </a:ext>
            </a:extLst>
          </p:cNvPr>
          <p:cNvSpPr txBox="1"/>
          <p:nvPr/>
        </p:nvSpPr>
        <p:spPr>
          <a:xfrm>
            <a:off x="363978" y="5987882"/>
            <a:ext cx="287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z</a:t>
            </a:r>
            <a:r>
              <a:rPr kumimoji="1" lang="en-US" altLang="ja-JP" sz="2800" dirty="0">
                <a:solidFill>
                  <a:schemeClr val="bg1"/>
                </a:solidFill>
              </a:rPr>
              <a:t>ero momentum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8BCFFA8-F75C-4F3E-ABB6-8A3CC8269140}"/>
              </a:ext>
            </a:extLst>
          </p:cNvPr>
          <p:cNvGrpSpPr/>
          <p:nvPr/>
        </p:nvGrpSpPr>
        <p:grpSpPr>
          <a:xfrm>
            <a:off x="5821060" y="5986693"/>
            <a:ext cx="3518849" cy="523220"/>
            <a:chOff x="7416396" y="5728410"/>
            <a:chExt cx="3518849" cy="52322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792CE9D-9D58-483A-BBD4-42C646E37DDB}"/>
                </a:ext>
              </a:extLst>
            </p:cNvPr>
            <p:cNvSpPr txBox="1"/>
            <p:nvPr/>
          </p:nvSpPr>
          <p:spPr>
            <a:xfrm>
              <a:off x="7416396" y="5728410"/>
              <a:ext cx="3303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bg1"/>
                  </a:solidFill>
                </a:rPr>
                <a:t>non-z</a:t>
              </a:r>
              <a:r>
                <a:rPr kumimoji="1" lang="en-US" altLang="ja-JP" sz="2800" dirty="0">
                  <a:solidFill>
                    <a:schemeClr val="bg1"/>
                  </a:solidFill>
                </a:rPr>
                <a:t>ero momentum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E6E92C6-C61E-43B2-92F0-60375A29BFF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9881" y="5821837"/>
              <a:ext cx="215364" cy="336366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61A6B1C8-EA0A-4F8A-A42B-AFCBB1CE7B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6" y="1559279"/>
            <a:ext cx="4214658" cy="102143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43E2B42-368F-485B-8719-6D7961A7AF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6" y="4315974"/>
            <a:ext cx="4230281" cy="102143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E6CA212-9451-4E12-8307-2DC2F86BC72E}"/>
              </a:ext>
            </a:extLst>
          </p:cNvPr>
          <p:cNvSpPr txBox="1"/>
          <p:nvPr/>
        </p:nvSpPr>
        <p:spPr>
          <a:xfrm>
            <a:off x="9834004" y="1453713"/>
            <a:ext cx="242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l</a:t>
            </a:r>
            <a:r>
              <a:rPr kumimoji="1" lang="en-US" altLang="ja-JP" sz="2800" dirty="0">
                <a:solidFill>
                  <a:schemeClr val="bg1"/>
                </a:solidFill>
              </a:rPr>
              <a:t>ongitudinal part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5873EE-EF95-4188-9464-2225D45002B9}"/>
              </a:ext>
            </a:extLst>
          </p:cNvPr>
          <p:cNvSpPr txBox="1"/>
          <p:nvPr/>
        </p:nvSpPr>
        <p:spPr>
          <a:xfrm>
            <a:off x="9834004" y="4225674"/>
            <a:ext cx="242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t</a:t>
            </a:r>
            <a:r>
              <a:rPr kumimoji="1" lang="en-US" altLang="ja-JP" sz="2800" dirty="0">
                <a:solidFill>
                  <a:schemeClr val="bg1"/>
                </a:solidFill>
              </a:rPr>
              <a:t>ransverse  part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57" y="3036693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47491" y="132817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 1"/>
          <p:cNvSpPr txBox="1">
            <a:spLocks noChangeArrowheads="1"/>
          </p:cNvSpPr>
          <p:nvPr/>
        </p:nvSpPr>
        <p:spPr bwMode="auto">
          <a:xfrm>
            <a:off x="1718217" y="1227607"/>
            <a:ext cx="9774676" cy="31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Provides relation between QCD condensates and the hadron spectrum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M.A.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Shifman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A.I.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Vainshtein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and V.I.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Zakharov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Nucl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. Phys. B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147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385 (1979); B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147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448 (1979).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411259" y="2352817"/>
            <a:ext cx="3214534" cy="2392609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q</a:t>
              </a:r>
              <a:r>
                <a: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29AF8C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2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9AF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線矢印コネクタ 9"/>
          <p:cNvCxnSpPr/>
          <p:nvPr/>
        </p:nvCxnSpPr>
        <p:spPr>
          <a:xfrm flipH="1">
            <a:off x="7322247" y="1684565"/>
            <a:ext cx="973642" cy="36873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113079" y="1809058"/>
            <a:ext cx="182810" cy="23221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8644609" y="2738911"/>
            <a:ext cx="486821" cy="27168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131430" y="2510662"/>
            <a:ext cx="195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spectral function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008A7E6-B3C2-4F80-990A-70F4DE5393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2" y="4152337"/>
            <a:ext cx="1926404" cy="1386014"/>
          </a:xfrm>
          <a:prstGeom prst="rect">
            <a:avLst/>
          </a:prstGeom>
          <a:noFill/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D8BCFD4-4C0F-470E-A961-45D6BB6E91D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22" y="5627295"/>
            <a:ext cx="2538819" cy="1003789"/>
          </a:xfrm>
          <a:prstGeom prst="rect">
            <a:avLst/>
          </a:prstGeom>
          <a:noFill/>
        </p:spPr>
      </p:pic>
      <p:sp>
        <p:nvSpPr>
          <p:cNvPr id="121856" name="下矢印 121855"/>
          <p:cNvSpPr/>
          <p:nvPr/>
        </p:nvSpPr>
        <p:spPr>
          <a:xfrm>
            <a:off x="5258978" y="3737858"/>
            <a:ext cx="333846" cy="370007"/>
          </a:xfrm>
          <a:prstGeom prst="downArrow">
            <a:avLst>
              <a:gd name="adj1" fmla="val 31761"/>
              <a:gd name="adj2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857" name="右中かっこ 121856"/>
          <p:cNvSpPr/>
          <p:nvPr/>
        </p:nvSpPr>
        <p:spPr>
          <a:xfrm>
            <a:off x="6936413" y="4152337"/>
            <a:ext cx="543279" cy="1388526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896172" y="4320314"/>
            <a:ext cx="2470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scalar condensates: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右中かっこ 58"/>
          <p:cNvSpPr/>
          <p:nvPr/>
        </p:nvSpPr>
        <p:spPr>
          <a:xfrm>
            <a:off x="7476045" y="5653100"/>
            <a:ext cx="543279" cy="1009525"/>
          </a:xfrm>
          <a:prstGeom prst="rightBrace">
            <a:avLst>
              <a:gd name="adj1" fmla="val 5154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105130" y="5625315"/>
            <a:ext cx="3076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non-scalar condensates: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Text Box 5 2">
            <a:extLst>
              <a:ext uri="{FF2B5EF4-FFF2-40B4-BE49-F238E27FC236}">
                <a16:creationId xmlns:a16="http://schemas.microsoft.com/office/drawing/2014/main" id="{2179F923-36F0-47C5-92DB-B9643DD8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253" y="3809426"/>
            <a:ext cx="719709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OPE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978AC2-F6DA-D98C-BB5D-9DCD1A35AA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27" y="1578980"/>
            <a:ext cx="2603691" cy="313329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14BCD42-E322-7740-43A7-0E7CB0525B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53" y="1821380"/>
            <a:ext cx="5847787" cy="86987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FC918A-98D0-084A-C978-7865A772DEC2}"/>
              </a:ext>
            </a:extLst>
          </p:cNvPr>
          <p:cNvSpPr txBox="1"/>
          <p:nvPr/>
        </p:nvSpPr>
        <p:spPr>
          <a:xfrm>
            <a:off x="7896172" y="4645124"/>
            <a:ext cx="291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same for longitudinal and transverse modes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232D22-2F03-215B-0674-4E3E90BA47FB}"/>
              </a:ext>
            </a:extLst>
          </p:cNvPr>
          <p:cNvSpPr txBox="1"/>
          <p:nvPr/>
        </p:nvSpPr>
        <p:spPr>
          <a:xfrm>
            <a:off x="8105130" y="5923198"/>
            <a:ext cx="414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cause difference between longitudinal and transverse  modes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34EC27B-9DF1-A51E-4653-8FA84A2DD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324" y="586197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T.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Hatsuda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and S.H. Lee,                                         Phys. Rev. C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46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, R34 (1992).</a:t>
            </a:r>
          </a:p>
        </p:txBody>
      </p:sp>
    </p:spTree>
    <p:extLst>
      <p:ext uri="{BB962C8B-B14F-4D97-AF65-F5344CB8AC3E}">
        <p14:creationId xmlns:p14="http://schemas.microsoft.com/office/powerpoint/2010/main" val="11753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" grpId="0" animBg="1"/>
      <p:bldP spid="121857" grpId="0" animBg="1"/>
      <p:bldP spid="57" grpId="0"/>
      <p:bldP spid="59" grpId="0" animBg="1"/>
      <p:bldP spid="60" grpId="0"/>
      <p:bldP spid="54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9F988AB-A515-4B55-BBA3-D7233D678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89" y="1210612"/>
            <a:ext cx="7802949" cy="5126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CC6E09-1EA1-4E0D-9600-ABCB5BCA7E63}"/>
              </a:ext>
            </a:extLst>
          </p:cNvPr>
          <p:cNvSpPr txBox="1"/>
          <p:nvPr/>
        </p:nvSpPr>
        <p:spPr>
          <a:xfrm>
            <a:off x="1284473" y="247402"/>
            <a:ext cx="1005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non-zero momentum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1935CA6A-813E-42A8-8F57-456D079A8F2E}"/>
              </a:ext>
            </a:extLst>
          </p:cNvPr>
          <p:cNvSpPr/>
          <p:nvPr/>
        </p:nvSpPr>
        <p:spPr>
          <a:xfrm>
            <a:off x="8411838" y="3821025"/>
            <a:ext cx="593387" cy="1167319"/>
          </a:xfrm>
          <a:prstGeom prst="downArrow">
            <a:avLst>
              <a:gd name="adj1" fmla="val 3360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EC2423-8CC5-4226-9A73-E91A44E1B477}"/>
              </a:ext>
            </a:extLst>
          </p:cNvPr>
          <p:cNvSpPr txBox="1"/>
          <p:nvPr/>
        </p:nvSpPr>
        <p:spPr>
          <a:xfrm>
            <a:off x="9743060" y="3886261"/>
            <a:ext cx="16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kumimoji="1" lang="en-US" altLang="ja-JP" sz="2400" dirty="0">
                <a:solidFill>
                  <a:schemeClr val="bg1"/>
                </a:solidFill>
              </a:rPr>
              <a:t>aused by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A9E963C-AD2C-4B1E-B873-9A193E674B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850" y="4396733"/>
            <a:ext cx="2696183" cy="400110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FA6FBE80-A98E-4C1D-883E-F9227F8F3E23}"/>
              </a:ext>
            </a:extLst>
          </p:cNvPr>
          <p:cNvSpPr/>
          <p:nvPr/>
        </p:nvSpPr>
        <p:spPr>
          <a:xfrm>
            <a:off x="1704803" y="3299793"/>
            <a:ext cx="308459" cy="461108"/>
          </a:xfrm>
          <a:prstGeom prst="downArrow">
            <a:avLst>
              <a:gd name="adj1" fmla="val 33607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B6F56EB-0DAA-498B-8A31-D35BB6DACEC9}"/>
              </a:ext>
            </a:extLst>
          </p:cNvPr>
          <p:cNvGrpSpPr/>
          <p:nvPr/>
        </p:nvGrpSpPr>
        <p:grpSpPr>
          <a:xfrm>
            <a:off x="1938523" y="3012064"/>
            <a:ext cx="1361872" cy="601614"/>
            <a:chOff x="2979151" y="2113976"/>
            <a:chExt cx="1361872" cy="60161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6A0AF88-8A96-4FEF-998C-0CDAB17355F1}"/>
                </a:ext>
              </a:extLst>
            </p:cNvPr>
            <p:cNvSpPr txBox="1"/>
            <p:nvPr/>
          </p:nvSpPr>
          <p:spPr>
            <a:xfrm>
              <a:off x="2979151" y="2113976"/>
              <a:ext cx="1361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d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epends on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B6794D0-2C07-499E-B24B-369A613AE165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lum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48" y="2483308"/>
              <a:ext cx="943162" cy="232282"/>
            </a:xfrm>
            <a:prstGeom prst="rect">
              <a:avLst/>
            </a:prstGeom>
            <a:noFill/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40C5C4-6691-483D-BD28-97DC76979A8F}"/>
              </a:ext>
            </a:extLst>
          </p:cNvPr>
          <p:cNvSpPr txBox="1"/>
          <p:nvPr/>
        </p:nvSpPr>
        <p:spPr>
          <a:xfrm>
            <a:off x="2013262" y="4346391"/>
            <a:ext cx="242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computed at normal nuclear matter density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4D16AA8E-29A8-40C7-8EA6-5B3E27131838}"/>
              </a:ext>
            </a:extLst>
          </p:cNvPr>
          <p:cNvSpPr/>
          <p:nvPr/>
        </p:nvSpPr>
        <p:spPr>
          <a:xfrm flipV="1">
            <a:off x="8414559" y="2008716"/>
            <a:ext cx="593387" cy="1542216"/>
          </a:xfrm>
          <a:prstGeom prst="downArrow">
            <a:avLst>
              <a:gd name="adj1" fmla="val 33607"/>
              <a:gd name="adj2" fmla="val 50000"/>
            </a:avLst>
          </a:prstGeom>
          <a:solidFill>
            <a:srgbClr val="3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B67E0B8-D173-48FE-AE69-8B81A333A508}"/>
              </a:ext>
            </a:extLst>
          </p:cNvPr>
          <p:cNvSpPr txBox="1"/>
          <p:nvPr/>
        </p:nvSpPr>
        <p:spPr>
          <a:xfrm>
            <a:off x="9714689" y="1672949"/>
            <a:ext cx="16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kumimoji="1" lang="en-US" altLang="ja-JP" sz="2400" dirty="0">
                <a:solidFill>
                  <a:schemeClr val="bg1"/>
                </a:solidFill>
              </a:rPr>
              <a:t>aused by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E90C2BF-A800-4E69-B120-FE965FE22F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44" y="2197487"/>
            <a:ext cx="2713389" cy="364559"/>
          </a:xfrm>
          <a:prstGeom prst="rect">
            <a:avLst/>
          </a:prstGeom>
        </p:spPr>
      </p:pic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C56AF621-0118-4B1E-BF32-94DF000A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+mn-cs"/>
              </a:rPr>
              <a:t>.J. Kim and P.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Gubler,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3D1ABE2-3F67-4FE9-B956-999F5C05ED39}"/>
              </a:ext>
            </a:extLst>
          </p:cNvPr>
          <p:cNvSpPr txBox="1"/>
          <p:nvPr/>
        </p:nvSpPr>
        <p:spPr>
          <a:xfrm>
            <a:off x="10373342" y="2569500"/>
            <a:ext cx="96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＋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DFC2D36-7177-4432-BF2F-78A82A994A7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77" y="2946287"/>
            <a:ext cx="2696183" cy="4001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51C899-85EF-5224-9731-C3C2EA156CB9}"/>
              </a:ext>
            </a:extLst>
          </p:cNvPr>
          <p:cNvSpPr txBox="1"/>
          <p:nvPr/>
        </p:nvSpPr>
        <p:spPr>
          <a:xfrm>
            <a:off x="8678881" y="5346954"/>
            <a:ext cx="338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Any sizable effect on polarization?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19" grpId="0" animBg="1"/>
      <p:bldP spid="20" grpId="0"/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39576-7317-4118-89DC-3F24A411B983}"/>
              </a:ext>
            </a:extLst>
          </p:cNvPr>
          <p:cNvSpPr txBox="1"/>
          <p:nvPr/>
        </p:nvSpPr>
        <p:spPr>
          <a:xfrm>
            <a:off x="2599117" y="141504"/>
            <a:ext cx="699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angle-averaged di-lepton spectrum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E224ED-19FA-43CB-A5B4-C7B87FA646B6}"/>
              </a:ext>
            </a:extLst>
          </p:cNvPr>
          <p:cNvSpPr txBox="1"/>
          <p:nvPr/>
        </p:nvSpPr>
        <p:spPr>
          <a:xfrm>
            <a:off x="248365" y="3176223"/>
            <a:ext cx="26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 double peak?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2241DA-EBB5-43B9-A210-C9DEFEA1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83" y="928007"/>
            <a:ext cx="6409549" cy="53427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C9C684-C07F-4CFF-AE68-BE83D848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683" y="928007"/>
            <a:ext cx="6350224" cy="53274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6A9320-D7DA-4538-AB62-78F62307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058" y="935681"/>
            <a:ext cx="6396798" cy="53274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DF1223-E810-4F42-B6BE-EC1F062B4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058" y="920333"/>
            <a:ext cx="6453901" cy="5327432"/>
          </a:xfrm>
          <a:prstGeom prst="rect">
            <a:avLst/>
          </a:prstGeom>
        </p:spPr>
      </p:pic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8D308694-2641-CE14-863B-744478F4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+mn-cs"/>
              </a:rPr>
              <a:t>.J. Kim and P.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Gubler,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21EC47-533E-0502-2794-3B430D96674A}"/>
              </a:ext>
            </a:extLst>
          </p:cNvPr>
          <p:cNvSpPr txBox="1"/>
          <p:nvPr/>
        </p:nvSpPr>
        <p:spPr>
          <a:xfrm>
            <a:off x="9535152" y="2806890"/>
            <a:ext cx="265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bg1"/>
                </a:solidFill>
              </a:rPr>
              <a:t>Computed at normal nuclear matter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C39576-7317-4118-89DC-3F24A411B983}"/>
              </a:ext>
            </a:extLst>
          </p:cNvPr>
          <p:cNvSpPr txBox="1"/>
          <p:nvPr/>
        </p:nvSpPr>
        <p:spPr>
          <a:xfrm>
            <a:off x="2599117" y="266856"/>
            <a:ext cx="699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angle-averaged di-lepton spectrum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D0D5A1-E209-4B24-88D5-21AD08462D24}"/>
              </a:ext>
            </a:extLst>
          </p:cNvPr>
          <p:cNvSpPr txBox="1"/>
          <p:nvPr/>
        </p:nvSpPr>
        <p:spPr>
          <a:xfrm>
            <a:off x="1777645" y="978649"/>
            <a:ext cx="843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Even without a double peak, momentum effects can be observed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BAAA3F-1741-4B97-8361-AE40D5C7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5" y="1677052"/>
            <a:ext cx="6053548" cy="39706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9A8B26-F982-4565-BA28-7D48348C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194" y="1677052"/>
            <a:ext cx="5871931" cy="3970683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97E24BB-EE3A-4005-A6D4-C4F0C4DE0F50}"/>
              </a:ext>
            </a:extLst>
          </p:cNvPr>
          <p:cNvCxnSpPr>
            <a:cxnSpLocks/>
          </p:cNvCxnSpPr>
          <p:nvPr/>
        </p:nvCxnSpPr>
        <p:spPr>
          <a:xfrm flipH="1">
            <a:off x="2469662" y="3274646"/>
            <a:ext cx="1766277" cy="2743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31A0C7A-9FD4-4180-9DCC-EDC88A8D460F}"/>
              </a:ext>
            </a:extLst>
          </p:cNvPr>
          <p:cNvCxnSpPr>
            <a:cxnSpLocks/>
          </p:cNvCxnSpPr>
          <p:nvPr/>
        </p:nvCxnSpPr>
        <p:spPr>
          <a:xfrm flipH="1">
            <a:off x="3470031" y="4507751"/>
            <a:ext cx="5403838" cy="151009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54CB6A-3636-4811-A24C-E3FD2E3A534C}"/>
              </a:ext>
            </a:extLst>
          </p:cNvPr>
          <p:cNvSpPr txBox="1"/>
          <p:nvPr/>
        </p:nvSpPr>
        <p:spPr>
          <a:xfrm>
            <a:off x="734469" y="6017846"/>
            <a:ext cx="4220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Results of one-peak fits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37386650-2A95-1AF9-2109-856168F7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848" y="6422649"/>
            <a:ext cx="5600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50" charset="-128"/>
                <a:cs typeface="+mn-cs"/>
              </a:rPr>
              <a:t>.J. Kim and P. </a:t>
            </a:r>
            <a:r>
              <a:rPr lang="en-US" altLang="ja-JP" dirty="0">
                <a:solidFill>
                  <a:prstClr val="black"/>
                </a:solidFill>
                <a:latin typeface="+mn-lt"/>
              </a:rPr>
              <a:t>Gubler, 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Phys. Lett. B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805</a:t>
            </a:r>
            <a:r>
              <a:rPr lang="en-US" altLang="ja-JP" sz="1800" dirty="0">
                <a:solidFill>
                  <a:schemeClr val="bg1"/>
                </a:solidFill>
                <a:latin typeface="+mn-lt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135412 (2020).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5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6886A2-3301-4D8F-756E-E28926774DA2}"/>
              </a:ext>
            </a:extLst>
          </p:cNvPr>
          <p:cNvSpPr txBox="1"/>
          <p:nvPr/>
        </p:nvSpPr>
        <p:spPr>
          <a:xfrm>
            <a:off x="566396" y="160214"/>
            <a:ext cx="1105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Angular distributions of </a:t>
            </a:r>
            <a:r>
              <a:rPr lang="el-GR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dilepton and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decays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631784F-8558-54DE-C4BB-9FE2F3F01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696" y="4801613"/>
            <a:ext cx="1170533" cy="701101"/>
          </a:xfrm>
          <a:prstGeom prst="rect">
            <a:avLst/>
          </a:prstGeom>
        </p:spPr>
      </p:pic>
      <p:sp>
        <p:nvSpPr>
          <p:cNvPr id="17" name="テキスト ボックス 1 3">
            <a:extLst>
              <a:ext uri="{FF2B5EF4-FFF2-40B4-BE49-F238E27FC236}">
                <a16:creationId xmlns:a16="http://schemas.microsoft.com/office/drawing/2014/main" id="{992615EC-C2E9-AD94-715C-45C7C260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54" y="1949785"/>
            <a:ext cx="5472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</a:rPr>
              <a:t>Dilepton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 decay angular distribution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85825AAA-F24F-F576-8D90-38EEB517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02" y="1928889"/>
            <a:ext cx="5472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decay angular distribution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3">
            <a:extLst>
              <a:ext uri="{FF2B5EF4-FFF2-40B4-BE49-F238E27FC236}">
                <a16:creationId xmlns:a16="http://schemas.microsoft.com/office/drawing/2014/main" id="{0D8F90EE-EE9B-791A-5653-F8F2C759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856" y="6372580"/>
            <a:ext cx="9135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I.W. Park, H.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Sako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, K. Aoki, P. Gubler and S.H. Lee, Phys. Rev. D </a:t>
            </a: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</a:rPr>
              <a:t>107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, 074033 (2023).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396118-0009-4FE2-6FAC-960AFBC6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45" y="2488727"/>
            <a:ext cx="5629065" cy="35631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E5985DC-3759-407B-7B99-D2FFF049C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02" y="2488727"/>
            <a:ext cx="5629065" cy="3592156"/>
          </a:xfrm>
          <a:prstGeom prst="rect">
            <a:avLst/>
          </a:prstGeom>
        </p:spPr>
      </p:pic>
      <p:sp>
        <p:nvSpPr>
          <p:cNvPr id="11" name="テキスト ボックス 1 3">
            <a:extLst>
              <a:ext uri="{FF2B5EF4-FFF2-40B4-BE49-F238E27FC236}">
                <a16:creationId xmlns:a16="http://schemas.microsoft.com/office/drawing/2014/main" id="{96EBD883-0FC9-704A-81DE-3E71E398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167" y="3153018"/>
            <a:ext cx="1588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c.m.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 frame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 3">
            <a:extLst>
              <a:ext uri="{FF2B5EF4-FFF2-40B4-BE49-F238E27FC236}">
                <a16:creationId xmlns:a16="http://schemas.microsoft.com/office/drawing/2014/main" id="{559D5ABA-8772-A7BC-2590-4B11AB05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262" y="2938349"/>
            <a:ext cx="1588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c.m.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 frame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8B78354-2AC3-EAED-F6A0-551630664625}"/>
              </a:ext>
            </a:extLst>
          </p:cNvPr>
          <p:cNvGrpSpPr/>
          <p:nvPr/>
        </p:nvGrpSpPr>
        <p:grpSpPr>
          <a:xfrm>
            <a:off x="4330091" y="783319"/>
            <a:ext cx="4697043" cy="1184640"/>
            <a:chOff x="7103462" y="819094"/>
            <a:chExt cx="4697043" cy="1184640"/>
          </a:xfrm>
        </p:grpSpPr>
        <p:cxnSp>
          <p:nvCxnSpPr>
            <p:cNvPr id="4" name="直線矢印コネクタ 3">
              <a:extLst>
                <a:ext uri="{FF2B5EF4-FFF2-40B4-BE49-F238E27FC236}">
                  <a16:creationId xmlns:a16="http://schemas.microsoft.com/office/drawing/2014/main" id="{7A3DF09E-3933-51C9-B1F9-E3B4F05811E5}"/>
                </a:ext>
              </a:extLst>
            </p:cNvPr>
            <p:cNvCxnSpPr/>
            <p:nvPr/>
          </p:nvCxnSpPr>
          <p:spPr>
            <a:xfrm>
              <a:off x="8629169" y="1522250"/>
              <a:ext cx="1660353" cy="0"/>
            </a:xfrm>
            <a:prstGeom prst="straightConnector1">
              <a:avLst/>
            </a:prstGeom>
            <a:ln w="444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CAB9F9-4D38-F631-8035-72B6CA39A720}"/>
                </a:ext>
              </a:extLst>
            </p:cNvPr>
            <p:cNvSpPr txBox="1"/>
            <p:nvPr/>
          </p:nvSpPr>
          <p:spPr>
            <a:xfrm>
              <a:off x="10364736" y="1146896"/>
              <a:ext cx="1435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3200" dirty="0">
                  <a:solidFill>
                    <a:srgbClr val="FFC000"/>
                  </a:solidFill>
                </a:rPr>
                <a:t>ϕ</a:t>
              </a:r>
              <a:endParaRPr kumimoji="1" lang="ja-JP" altLang="en-US" sz="3200" dirty="0">
                <a:solidFill>
                  <a:srgbClr val="FFC000"/>
                </a:solidFill>
              </a:endParaRPr>
            </a:p>
          </p:txBody>
        </p: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EAB06C7-0179-4802-4CAF-44C706CA4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9169" y="974606"/>
              <a:ext cx="1555691" cy="551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F9F0D65-226F-A2F0-939D-BEF76E952C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870" y="1522250"/>
              <a:ext cx="1349982" cy="481484"/>
            </a:xfrm>
            <a:prstGeom prst="straightConnector1">
              <a:avLst/>
            </a:prstGeom>
            <a:ln w="28575">
              <a:solidFill>
                <a:srgbClr val="474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12615E-4715-16AA-CD8A-E3089726927A}"/>
                </a:ext>
              </a:extLst>
            </p:cNvPr>
            <p:cNvSpPr txBox="1"/>
            <p:nvPr/>
          </p:nvSpPr>
          <p:spPr>
            <a:xfrm>
              <a:off x="10184860" y="819094"/>
              <a:ext cx="1435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e</a:t>
              </a:r>
              <a:r>
                <a:rPr lang="en-US" altLang="ja-JP" sz="2800" baseline="30000" dirty="0">
                  <a:solidFill>
                    <a:srgbClr val="FF0000"/>
                  </a:solidFill>
                </a:rPr>
                <a:t>+</a:t>
              </a:r>
              <a:endParaRPr kumimoji="1" lang="ja-JP" altLang="en-US" sz="2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E874D14-9B64-4B4B-2508-0034DF217831}"/>
                </a:ext>
              </a:extLst>
            </p:cNvPr>
            <p:cNvSpPr txBox="1"/>
            <p:nvPr/>
          </p:nvSpPr>
          <p:spPr>
            <a:xfrm>
              <a:off x="7103462" y="1439283"/>
              <a:ext cx="1435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rgbClr val="474399"/>
                  </a:solidFill>
                </a:rPr>
                <a:t>e</a:t>
              </a:r>
              <a:r>
                <a:rPr lang="en-US" altLang="ja-JP" sz="3200" baseline="30000" dirty="0">
                  <a:solidFill>
                    <a:srgbClr val="474399"/>
                  </a:solidFill>
                </a:rPr>
                <a:t>-</a:t>
              </a:r>
              <a:endParaRPr kumimoji="1" lang="ja-JP" altLang="en-US" sz="3200" baseline="30000" dirty="0">
                <a:solidFill>
                  <a:srgbClr val="474399"/>
                </a:solidFill>
              </a:endParaRP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E33D4B2-5E10-36BC-A964-1C173136FB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558" y="1229487"/>
              <a:ext cx="143134" cy="246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88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8E5869-A118-FC9E-DBCE-378B85E1F408}"/>
              </a:ext>
            </a:extLst>
          </p:cNvPr>
          <p:cNvSpPr txBox="1"/>
          <p:nvPr/>
        </p:nvSpPr>
        <p:spPr>
          <a:xfrm>
            <a:off x="3650598" y="232566"/>
            <a:ext cx="62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Further tasks for theory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1 3">
            <a:extLst>
              <a:ext uri="{FF2B5EF4-FFF2-40B4-BE49-F238E27FC236}">
                <a16:creationId xmlns:a16="http://schemas.microsoft.com/office/drawing/2014/main" id="{92340796-8926-CBE4-AF1B-40657FAC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42" y="1096484"/>
            <a:ext cx="113578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Have a good understanding of the production mechanisms of the ϕ mesons in nuclei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from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</a:rPr>
              <a:t>pA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 reactions.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DB73565-22AB-42B6-9108-6B74A9DF930B}"/>
              </a:ext>
            </a:extLst>
          </p:cNvPr>
          <p:cNvGrpSpPr/>
          <p:nvPr/>
        </p:nvGrpSpPr>
        <p:grpSpPr>
          <a:xfrm>
            <a:off x="1557973" y="1905212"/>
            <a:ext cx="3255761" cy="2556504"/>
            <a:chOff x="1147794" y="2324838"/>
            <a:chExt cx="3570024" cy="2902070"/>
          </a:xfrm>
        </p:grpSpPr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B991AABD-956E-18E2-0759-113C0199F6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EE57C965-2F19-E991-0D7B-65DD52EA83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47794" y="4179176"/>
              <a:ext cx="186965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14266214-19CC-BD43-DB71-0114F1403A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737540"/>
              <a:ext cx="658355" cy="4416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387F0E5E-D65C-9FF2-9D1C-D5CB79A9A1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669374" y="2379753"/>
              <a:ext cx="132595" cy="1357785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A22CC171-E145-AEC5-EF3B-D0C320B2EC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71883" y="3765253"/>
              <a:ext cx="1045935" cy="471002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0FA9651C-F1E3-3F24-E4A0-7F6949F0398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306385" y="3601446"/>
              <a:ext cx="537212" cy="71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18F7AC30-92FE-7A5F-CC6B-BE106653CD5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53888" y="3548611"/>
              <a:ext cx="459119" cy="5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DC8B5240-A288-2A74-24DE-4267484587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01969" y="2324838"/>
              <a:ext cx="508336" cy="52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6044D6E9-8455-FD82-AAED-6EF93C81B9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90998" y="3822263"/>
              <a:ext cx="513358" cy="7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11839BC-D4C9-B8EB-1CDA-8FC406CF34E5}"/>
              </a:ext>
            </a:extLst>
          </p:cNvPr>
          <p:cNvGrpSpPr/>
          <p:nvPr/>
        </p:nvGrpSpPr>
        <p:grpSpPr>
          <a:xfrm>
            <a:off x="6791798" y="1980592"/>
            <a:ext cx="3813796" cy="2496728"/>
            <a:chOff x="6791798" y="1980592"/>
            <a:chExt cx="3813796" cy="2496728"/>
          </a:xfrm>
        </p:grpSpPr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0891B69C-372C-5B2D-8FF2-85BC32BCB0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96048" y="2730127"/>
              <a:ext cx="1781091" cy="174719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099F6310-C13A-3462-EF1B-A74764F7E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6154" y="2111709"/>
              <a:ext cx="188139" cy="55216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130F977-A81F-F114-70C9-DEDC005A95B0}"/>
                </a:ext>
              </a:extLst>
            </p:cNvPr>
            <p:cNvCxnSpPr>
              <a:cxnSpLocks/>
            </p:cNvCxnSpPr>
            <p:nvPr/>
          </p:nvCxnSpPr>
          <p:spPr>
            <a:xfrm>
              <a:off x="9603883" y="3878927"/>
              <a:ext cx="778028" cy="100172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D6470E5-B009-C2D5-A058-AE152FF6A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9931" y="3074763"/>
              <a:ext cx="0" cy="21656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C493FFF-D8E9-F92C-69F7-E038B5939C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6154" y="2933546"/>
              <a:ext cx="73777" cy="14121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CED31E4-0495-3C65-88EF-285F96F90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6154" y="2797188"/>
              <a:ext cx="91478" cy="13635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EABEB65-C24A-D42F-5788-E119B393F5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46154" y="2668851"/>
              <a:ext cx="91478" cy="12868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E2D430E-FB2F-7AEF-A844-858972F68F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5592" y="3306839"/>
              <a:ext cx="121939" cy="17114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04BA2AD-5669-22AE-C197-9198CA8829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34293" y="3465859"/>
              <a:ext cx="145636" cy="1212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E33019C-03ED-B6D9-2224-B65C3AD152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9929" y="3482645"/>
              <a:ext cx="174881" cy="22510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22FAD74-9AD7-6018-EF9B-7FFAF5D507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6181" y="3701418"/>
              <a:ext cx="201743" cy="764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52F46DA-534D-F399-5CFB-581B357AD5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7285" y="3767191"/>
              <a:ext cx="91478" cy="12868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1">
              <a:extLst>
                <a:ext uri="{FF2B5EF4-FFF2-40B4-BE49-F238E27FC236}">
                  <a16:creationId xmlns:a16="http://schemas.microsoft.com/office/drawing/2014/main" id="{A6E9F295-11CE-47BD-357F-662EAACA9BE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956957" y="3518586"/>
              <a:ext cx="648637" cy="54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9492C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K</a:t>
              </a:r>
              <a:r>
                <a:rPr kumimoji="1" lang="en-US" altLang="ja-JP" sz="2000" b="0" i="0" u="none" strike="noStrike" kern="1200" cap="none" spc="0" normalizeH="0" baseline="50000" noProof="0" dirty="0">
                  <a:ln>
                    <a:noFill/>
                  </a:ln>
                  <a:solidFill>
                    <a:srgbClr val="C9492C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BB7DA632-A8AE-3E7A-E61F-FE3B392931D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9039020" y="1980592"/>
              <a:ext cx="631579" cy="57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9492C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K</a:t>
              </a:r>
              <a:r>
                <a:rPr kumimoji="1" lang="en-US" altLang="ja-JP" sz="3200" b="0" i="0" u="none" strike="noStrike" kern="1200" cap="none" spc="0" normalizeH="0" baseline="24000" noProof="0" dirty="0">
                  <a:ln>
                    <a:noFill/>
                  </a:ln>
                  <a:solidFill>
                    <a:srgbClr val="C9492C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  <p:sp>
          <p:nvSpPr>
            <p:cNvPr id="37" name="Line 12">
              <a:extLst>
                <a:ext uri="{FF2B5EF4-FFF2-40B4-BE49-F238E27FC236}">
                  <a16:creationId xmlns:a16="http://schemas.microsoft.com/office/drawing/2014/main" id="{63BB2880-7C28-FCE7-9F3B-88D45ED13A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1798" y="3554347"/>
              <a:ext cx="170507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2A141385-2096-A63F-3905-C4303F7CBD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496867" y="3303652"/>
              <a:ext cx="386884" cy="2506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id="{E46E65F8-A757-7DE3-6AD1-CF41283699B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36429" y="3045411"/>
              <a:ext cx="489922" cy="62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69FC77CC-C556-9442-AF63-63A78CE7EF6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60084" y="3352002"/>
              <a:ext cx="468168" cy="62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46" name="星 5 24">
            <a:extLst>
              <a:ext uri="{FF2B5EF4-FFF2-40B4-BE49-F238E27FC236}">
                <a16:creationId xmlns:a16="http://schemas.microsoft.com/office/drawing/2014/main" id="{18B2DED5-312C-4C14-CA19-0903EF8E948D}"/>
              </a:ext>
            </a:extLst>
          </p:cNvPr>
          <p:cNvSpPr/>
          <p:nvPr/>
        </p:nvSpPr>
        <p:spPr>
          <a:xfrm>
            <a:off x="1246148" y="4743555"/>
            <a:ext cx="311825" cy="276447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3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テキスト ボックス 1 3">
            <a:extLst>
              <a:ext uri="{FF2B5EF4-FFF2-40B4-BE49-F238E27FC236}">
                <a16:creationId xmlns:a16="http://schemas.microsoft.com/office/drawing/2014/main" id="{08401155-7EE7-1657-9CF3-1361F258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669" y="4705313"/>
            <a:ext cx="9118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Where (and at what densities) is the ϕ meson produced and where does it decay?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星 5 24">
            <a:extLst>
              <a:ext uri="{FF2B5EF4-FFF2-40B4-BE49-F238E27FC236}">
                <a16:creationId xmlns:a16="http://schemas.microsoft.com/office/drawing/2014/main" id="{FA963B87-8258-4965-8EA1-BC15C80F67D7}"/>
              </a:ext>
            </a:extLst>
          </p:cNvPr>
          <p:cNvSpPr/>
          <p:nvPr/>
        </p:nvSpPr>
        <p:spPr>
          <a:xfrm>
            <a:off x="1246148" y="5216135"/>
            <a:ext cx="311825" cy="276447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rgbClr val="3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テキスト ボックス 1 3">
            <a:extLst>
              <a:ext uri="{FF2B5EF4-FFF2-40B4-BE49-F238E27FC236}">
                <a16:creationId xmlns:a16="http://schemas.microsoft.com/office/drawing/2014/main" id="{66D20800-A9EA-149A-36B1-0C715722B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669" y="5216135"/>
            <a:ext cx="9821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How do the final state interactions of the decay particles influence the decay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spectrum (especially for K</a:t>
            </a:r>
            <a:r>
              <a:rPr lang="en-US" altLang="ja-JP" sz="2000" baseline="30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lang="en-US" altLang="ja-JP" sz="2400" baseline="300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)?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A61CAD80-9C50-A39B-E07D-DF331B9DF7DB}"/>
              </a:ext>
            </a:extLst>
          </p:cNvPr>
          <p:cNvSpPr/>
          <p:nvPr/>
        </p:nvSpPr>
        <p:spPr>
          <a:xfrm>
            <a:off x="957345" y="6142293"/>
            <a:ext cx="938463" cy="479024"/>
          </a:xfrm>
          <a:prstGeom prst="rightArrow">
            <a:avLst>
              <a:gd name="adj1" fmla="val 3995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1 3">
            <a:extLst>
              <a:ext uri="{FF2B5EF4-FFF2-40B4-BE49-F238E27FC236}">
                <a16:creationId xmlns:a16="http://schemas.microsoft.com/office/drawing/2014/main" id="{8AA38F57-2ACE-9F3A-4EAE-DD0B4BB6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295" y="6000872"/>
            <a:ext cx="63648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Realistic transport simulations using a transport approach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(calculations using the PHSD code are ongoing)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E65F287-4B8E-1F8E-85F8-0270B9057E2A}"/>
              </a:ext>
            </a:extLst>
          </p:cNvPr>
          <p:cNvSpPr/>
          <p:nvPr/>
        </p:nvSpPr>
        <p:spPr>
          <a:xfrm>
            <a:off x="8796183" y="6217460"/>
            <a:ext cx="572437" cy="338765"/>
          </a:xfrm>
          <a:prstGeom prst="rightArrow">
            <a:avLst>
              <a:gd name="adj1" fmla="val 39953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1 3">
            <a:extLst>
              <a:ext uri="{FF2B5EF4-FFF2-40B4-BE49-F238E27FC236}">
                <a16:creationId xmlns:a16="http://schemas.microsoft.com/office/drawing/2014/main" id="{DEBF82F4-13CC-A688-AB20-3D92FD88A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286" y="6179875"/>
            <a:ext cx="2411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See talk by L. Oliva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8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3CCBE7-BBD3-F34F-A3C6-5CE285CB5C02}"/>
              </a:ext>
            </a:extLst>
          </p:cNvPr>
          <p:cNvSpPr txBox="1"/>
          <p:nvPr/>
        </p:nvSpPr>
        <p:spPr>
          <a:xfrm>
            <a:off x="695651" y="161442"/>
            <a:ext cx="1026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mechanism for spin alignment of vector mesons: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 err="1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hydrondynamic</a:t>
            </a: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gradients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1 3">
            <a:extLst>
              <a:ext uri="{FF2B5EF4-FFF2-40B4-BE49-F238E27FC236}">
                <a16:creationId xmlns:a16="http://schemas.microsoft.com/office/drawing/2014/main" id="{C7417E7B-71F9-53CE-CC25-91147294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692" y="6383204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8D73129-A44D-BA57-2E70-DE5CDD488402}"/>
              </a:ext>
            </a:extLst>
          </p:cNvPr>
          <p:cNvGrpSpPr/>
          <p:nvPr/>
        </p:nvGrpSpPr>
        <p:grpSpPr>
          <a:xfrm>
            <a:off x="1503717" y="1428383"/>
            <a:ext cx="5460939" cy="4753988"/>
            <a:chOff x="3365529" y="1352856"/>
            <a:chExt cx="5460939" cy="475398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CC01DF3-47BF-5708-474A-0DB0E9D4B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286"/>
            <a:stretch/>
          </p:blipFill>
          <p:spPr>
            <a:xfrm>
              <a:off x="3365529" y="1521278"/>
              <a:ext cx="5460939" cy="4585566"/>
            </a:xfrm>
            <a:prstGeom prst="rect">
              <a:avLst/>
            </a:prstGeom>
          </p:spPr>
        </p:pic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9245AD4A-A72D-AA61-7924-AB162A20E85B}"/>
                </a:ext>
              </a:extLst>
            </p:cNvPr>
            <p:cNvGrpSpPr/>
            <p:nvPr/>
          </p:nvGrpSpPr>
          <p:grpSpPr>
            <a:xfrm rot="914451">
              <a:off x="3365529" y="1428383"/>
              <a:ext cx="1241748" cy="1206322"/>
              <a:chOff x="3370869" y="2526925"/>
              <a:chExt cx="1241748" cy="1206322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9F3B4004-EAC2-C04F-DC78-004573C06EEA}"/>
                  </a:ext>
                </a:extLst>
              </p:cNvPr>
              <p:cNvGrpSpPr/>
              <p:nvPr/>
            </p:nvGrpSpPr>
            <p:grpSpPr>
              <a:xfrm rot="17487068">
                <a:off x="3744988" y="2786373"/>
                <a:ext cx="286607" cy="612289"/>
                <a:chOff x="8674147" y="2673847"/>
                <a:chExt cx="286607" cy="612289"/>
              </a:xfrm>
            </p:grpSpPr>
            <p:sp>
              <p:nvSpPr>
                <p:cNvPr id="11" name="楕円 10">
                  <a:extLst>
                    <a:ext uri="{FF2B5EF4-FFF2-40B4-BE49-F238E27FC236}">
                      <a16:creationId xmlns:a16="http://schemas.microsoft.com/office/drawing/2014/main" id="{537BC3D2-4FDD-7CD9-DC7E-B44681578113}"/>
                    </a:ext>
                  </a:extLst>
                </p:cNvPr>
                <p:cNvSpPr/>
                <p:nvPr/>
              </p:nvSpPr>
              <p:spPr>
                <a:xfrm rot="20103572">
                  <a:off x="8678609" y="2884539"/>
                  <a:ext cx="277685" cy="281851"/>
                </a:xfrm>
                <a:prstGeom prst="ellipse">
                  <a:avLst/>
                </a:prstGeom>
                <a:solidFill>
                  <a:srgbClr val="5B9BD5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" name="矢印: 上 11">
                  <a:extLst>
                    <a:ext uri="{FF2B5EF4-FFF2-40B4-BE49-F238E27FC236}">
                      <a16:creationId xmlns:a16="http://schemas.microsoft.com/office/drawing/2014/main" id="{FB4E8B5F-1A43-472C-3285-9C08D86B735A}"/>
                    </a:ext>
                  </a:extLst>
                </p:cNvPr>
                <p:cNvSpPr/>
                <p:nvPr/>
              </p:nvSpPr>
              <p:spPr>
                <a:xfrm>
                  <a:off x="8674147" y="2673847"/>
                  <a:ext cx="286607" cy="612289"/>
                </a:xfrm>
                <a:prstGeom prst="upArrow">
                  <a:avLst>
                    <a:gd name="adj1" fmla="val 37088"/>
                    <a:gd name="adj2" fmla="val 50000"/>
                  </a:avLst>
                </a:prstGeom>
                <a:solidFill>
                  <a:srgbClr val="0020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1C09E835-474C-669E-F0C2-01DBB436B1A0}"/>
                  </a:ext>
                </a:extLst>
              </p:cNvPr>
              <p:cNvGrpSpPr/>
              <p:nvPr/>
            </p:nvGrpSpPr>
            <p:grpSpPr>
              <a:xfrm rot="11855875">
                <a:off x="3370869" y="2526925"/>
                <a:ext cx="1241748" cy="1206322"/>
                <a:chOff x="8290565" y="2455743"/>
                <a:chExt cx="1241748" cy="1206322"/>
              </a:xfrm>
            </p:grpSpPr>
            <p:sp>
              <p:nvSpPr>
                <p:cNvPr id="14" name="円弧 13">
                  <a:extLst>
                    <a:ext uri="{FF2B5EF4-FFF2-40B4-BE49-F238E27FC236}">
                      <a16:creationId xmlns:a16="http://schemas.microsoft.com/office/drawing/2014/main" id="{76C8A0BA-0A5A-9FD5-7699-2470301D331D}"/>
                    </a:ext>
                  </a:extLst>
                </p:cNvPr>
                <p:cNvSpPr/>
                <p:nvPr/>
              </p:nvSpPr>
              <p:spPr>
                <a:xfrm rot="13905637">
                  <a:off x="8491414" y="2480703"/>
                  <a:ext cx="1022717" cy="1059080"/>
                </a:xfrm>
                <a:prstGeom prst="arc">
                  <a:avLst>
                    <a:gd name="adj1" fmla="val 17295498"/>
                    <a:gd name="adj2" fmla="val 19857184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5" name="円弧 14">
                  <a:extLst>
                    <a:ext uri="{FF2B5EF4-FFF2-40B4-BE49-F238E27FC236}">
                      <a16:creationId xmlns:a16="http://schemas.microsoft.com/office/drawing/2014/main" id="{897CB4B0-8716-6CAD-AE33-AA6222FC8F7A}"/>
                    </a:ext>
                  </a:extLst>
                </p:cNvPr>
                <p:cNvSpPr/>
                <p:nvPr/>
              </p:nvSpPr>
              <p:spPr>
                <a:xfrm rot="14181174">
                  <a:off x="8264765" y="2481543"/>
                  <a:ext cx="1206322" cy="1154721"/>
                </a:xfrm>
                <a:prstGeom prst="arc">
                  <a:avLst>
                    <a:gd name="adj1" fmla="val 17002385"/>
                    <a:gd name="adj2" fmla="val 20120735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2A09B432-FCC0-8BFB-E125-855F056FE0E6}"/>
                </a:ext>
              </a:extLst>
            </p:cNvPr>
            <p:cNvGrpSpPr/>
            <p:nvPr/>
          </p:nvGrpSpPr>
          <p:grpSpPr>
            <a:xfrm rot="20976896">
              <a:off x="6314486" y="1352856"/>
              <a:ext cx="1241748" cy="1206322"/>
              <a:chOff x="8579541" y="2753932"/>
              <a:chExt cx="1241748" cy="120632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A9E06814-F49E-C022-C9FC-789CC4E371F8}"/>
                  </a:ext>
                </a:extLst>
              </p:cNvPr>
              <p:cNvGrpSpPr/>
              <p:nvPr/>
            </p:nvGrpSpPr>
            <p:grpSpPr>
              <a:xfrm rot="19067550">
                <a:off x="8579541" y="2753932"/>
                <a:ext cx="1241748" cy="1206322"/>
                <a:chOff x="8290565" y="2455743"/>
                <a:chExt cx="1241748" cy="1206322"/>
              </a:xfrm>
            </p:grpSpPr>
            <p:sp>
              <p:nvSpPr>
                <p:cNvPr id="17" name="円弧 16">
                  <a:extLst>
                    <a:ext uri="{FF2B5EF4-FFF2-40B4-BE49-F238E27FC236}">
                      <a16:creationId xmlns:a16="http://schemas.microsoft.com/office/drawing/2014/main" id="{AD6498F0-352C-F664-A710-05C361A709EF}"/>
                    </a:ext>
                  </a:extLst>
                </p:cNvPr>
                <p:cNvSpPr/>
                <p:nvPr/>
              </p:nvSpPr>
              <p:spPr>
                <a:xfrm rot="13905637">
                  <a:off x="8491414" y="2480703"/>
                  <a:ext cx="1022717" cy="1059080"/>
                </a:xfrm>
                <a:prstGeom prst="arc">
                  <a:avLst>
                    <a:gd name="adj1" fmla="val 17295498"/>
                    <a:gd name="adj2" fmla="val 19857184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8" name="円弧 17">
                  <a:extLst>
                    <a:ext uri="{FF2B5EF4-FFF2-40B4-BE49-F238E27FC236}">
                      <a16:creationId xmlns:a16="http://schemas.microsoft.com/office/drawing/2014/main" id="{BEAFDD7F-3D53-1390-3731-7A096085B17E}"/>
                    </a:ext>
                  </a:extLst>
                </p:cNvPr>
                <p:cNvSpPr/>
                <p:nvPr/>
              </p:nvSpPr>
              <p:spPr>
                <a:xfrm rot="14181174">
                  <a:off x="8264765" y="2481543"/>
                  <a:ext cx="1206322" cy="1154721"/>
                </a:xfrm>
                <a:prstGeom prst="arc">
                  <a:avLst>
                    <a:gd name="adj1" fmla="val 17002385"/>
                    <a:gd name="adj2" fmla="val 20120735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14CFFB2-1FB3-7D91-3862-C73BDAD73AB6}"/>
                  </a:ext>
                </a:extLst>
              </p:cNvPr>
              <p:cNvGrpSpPr/>
              <p:nvPr/>
            </p:nvGrpSpPr>
            <p:grpSpPr>
              <a:xfrm rot="19194227">
                <a:off x="9027824" y="3011580"/>
                <a:ext cx="286607" cy="612289"/>
                <a:chOff x="8674147" y="2673847"/>
                <a:chExt cx="286607" cy="612289"/>
              </a:xfrm>
            </p:grpSpPr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D84D12C1-387E-922A-AD8E-EC36E0F473B2}"/>
                    </a:ext>
                  </a:extLst>
                </p:cNvPr>
                <p:cNvSpPr/>
                <p:nvPr/>
              </p:nvSpPr>
              <p:spPr>
                <a:xfrm rot="20103572">
                  <a:off x="8678609" y="2884539"/>
                  <a:ext cx="277685" cy="281851"/>
                </a:xfrm>
                <a:prstGeom prst="ellipse">
                  <a:avLst/>
                </a:prstGeom>
                <a:solidFill>
                  <a:srgbClr val="5B9BD5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1" name="矢印: 上 20">
                  <a:extLst>
                    <a:ext uri="{FF2B5EF4-FFF2-40B4-BE49-F238E27FC236}">
                      <a16:creationId xmlns:a16="http://schemas.microsoft.com/office/drawing/2014/main" id="{F376476C-3AA3-D743-8F06-166C64671843}"/>
                    </a:ext>
                  </a:extLst>
                </p:cNvPr>
                <p:cNvSpPr/>
                <p:nvPr/>
              </p:nvSpPr>
              <p:spPr>
                <a:xfrm>
                  <a:off x="8674147" y="2673847"/>
                  <a:ext cx="286607" cy="612289"/>
                </a:xfrm>
                <a:prstGeom prst="upArrow">
                  <a:avLst>
                    <a:gd name="adj1" fmla="val 37088"/>
                    <a:gd name="adj2" fmla="val 50000"/>
                  </a:avLst>
                </a:prstGeom>
                <a:solidFill>
                  <a:srgbClr val="0020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7D2F289-8E49-E08E-FC5F-B5451AA5E50A}"/>
                </a:ext>
              </a:extLst>
            </p:cNvPr>
            <p:cNvGrpSpPr/>
            <p:nvPr/>
          </p:nvGrpSpPr>
          <p:grpSpPr>
            <a:xfrm rot="11454000">
              <a:off x="7574036" y="3997834"/>
              <a:ext cx="1241748" cy="1206322"/>
              <a:chOff x="3370869" y="2526925"/>
              <a:chExt cx="1241748" cy="1206322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DF3E4245-F1BE-0288-B5DE-E78DAF85D75B}"/>
                  </a:ext>
                </a:extLst>
              </p:cNvPr>
              <p:cNvGrpSpPr/>
              <p:nvPr/>
            </p:nvGrpSpPr>
            <p:grpSpPr>
              <a:xfrm rot="17487068">
                <a:off x="3744988" y="2786373"/>
                <a:ext cx="286607" cy="612289"/>
                <a:chOff x="8674147" y="2673847"/>
                <a:chExt cx="286607" cy="612289"/>
              </a:xfrm>
            </p:grpSpPr>
            <p:sp>
              <p:nvSpPr>
                <p:cNvPr id="29" name="楕円 28">
                  <a:extLst>
                    <a:ext uri="{FF2B5EF4-FFF2-40B4-BE49-F238E27FC236}">
                      <a16:creationId xmlns:a16="http://schemas.microsoft.com/office/drawing/2014/main" id="{6FFB5435-27E5-631C-696D-38341F76B5EA}"/>
                    </a:ext>
                  </a:extLst>
                </p:cNvPr>
                <p:cNvSpPr/>
                <p:nvPr/>
              </p:nvSpPr>
              <p:spPr>
                <a:xfrm rot="20103572">
                  <a:off x="8678609" y="2884539"/>
                  <a:ext cx="277685" cy="281851"/>
                </a:xfrm>
                <a:prstGeom prst="ellipse">
                  <a:avLst/>
                </a:prstGeom>
                <a:solidFill>
                  <a:srgbClr val="5B9BD5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0" name="矢印: 上 29">
                  <a:extLst>
                    <a:ext uri="{FF2B5EF4-FFF2-40B4-BE49-F238E27FC236}">
                      <a16:creationId xmlns:a16="http://schemas.microsoft.com/office/drawing/2014/main" id="{2F6BBF8A-3679-8442-05B3-B18FF18B03EF}"/>
                    </a:ext>
                  </a:extLst>
                </p:cNvPr>
                <p:cNvSpPr/>
                <p:nvPr/>
              </p:nvSpPr>
              <p:spPr>
                <a:xfrm>
                  <a:off x="8674147" y="2673847"/>
                  <a:ext cx="286607" cy="612289"/>
                </a:xfrm>
                <a:prstGeom prst="upArrow">
                  <a:avLst>
                    <a:gd name="adj1" fmla="val 37088"/>
                    <a:gd name="adj2" fmla="val 50000"/>
                  </a:avLst>
                </a:prstGeom>
                <a:solidFill>
                  <a:srgbClr val="00206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6A84BBB8-E03A-EF84-E5F1-707BBCF0B1FA}"/>
                  </a:ext>
                </a:extLst>
              </p:cNvPr>
              <p:cNvGrpSpPr/>
              <p:nvPr/>
            </p:nvGrpSpPr>
            <p:grpSpPr>
              <a:xfrm rot="11855875">
                <a:off x="3370869" y="2526925"/>
                <a:ext cx="1241748" cy="1206322"/>
                <a:chOff x="8290565" y="2455743"/>
                <a:chExt cx="1241748" cy="1206322"/>
              </a:xfrm>
            </p:grpSpPr>
            <p:sp>
              <p:nvSpPr>
                <p:cNvPr id="27" name="円弧 26">
                  <a:extLst>
                    <a:ext uri="{FF2B5EF4-FFF2-40B4-BE49-F238E27FC236}">
                      <a16:creationId xmlns:a16="http://schemas.microsoft.com/office/drawing/2014/main" id="{99EE0642-B972-643C-E1E1-D4CA19971372}"/>
                    </a:ext>
                  </a:extLst>
                </p:cNvPr>
                <p:cNvSpPr/>
                <p:nvPr/>
              </p:nvSpPr>
              <p:spPr>
                <a:xfrm rot="13905637">
                  <a:off x="8491414" y="2480703"/>
                  <a:ext cx="1022717" cy="1059080"/>
                </a:xfrm>
                <a:prstGeom prst="arc">
                  <a:avLst>
                    <a:gd name="adj1" fmla="val 17295498"/>
                    <a:gd name="adj2" fmla="val 19857184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8" name="円弧 27">
                  <a:extLst>
                    <a:ext uri="{FF2B5EF4-FFF2-40B4-BE49-F238E27FC236}">
                      <a16:creationId xmlns:a16="http://schemas.microsoft.com/office/drawing/2014/main" id="{6FACB24F-D31B-6A9A-6F59-736C5CB9F29B}"/>
                    </a:ext>
                  </a:extLst>
                </p:cNvPr>
                <p:cNvSpPr/>
                <p:nvPr/>
              </p:nvSpPr>
              <p:spPr>
                <a:xfrm rot="14181174">
                  <a:off x="8264765" y="2481543"/>
                  <a:ext cx="1206322" cy="1154721"/>
                </a:xfrm>
                <a:prstGeom prst="arc">
                  <a:avLst>
                    <a:gd name="adj1" fmla="val 17002385"/>
                    <a:gd name="adj2" fmla="val 20120735"/>
                  </a:avLst>
                </a:prstGeom>
                <a:noFill/>
                <a:ln w="28575" cap="flat" cmpd="sng" algn="ctr">
                  <a:solidFill>
                    <a:srgbClr val="5B9BD5">
                      <a:lumMod val="75000"/>
                    </a:srgbClr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2" name="テキスト ボックス 1 3">
            <a:extLst>
              <a:ext uri="{FF2B5EF4-FFF2-40B4-BE49-F238E27FC236}">
                <a16:creationId xmlns:a16="http://schemas.microsoft.com/office/drawing/2014/main" id="{BA2C6792-EDA6-107F-EAE7-FEA56BE31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367" y="3096040"/>
            <a:ext cx="4363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Spin alignment can be induced by the mere existence of gradients of distribution functions!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1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5585B8-E50E-9DD4-CD86-4685D88F96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6" y="1775826"/>
            <a:ext cx="9324996" cy="8558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A58CC1-A11F-1FAF-38A0-9720F7EABA6D}"/>
              </a:ext>
            </a:extLst>
          </p:cNvPr>
          <p:cNvSpPr txBox="1"/>
          <p:nvPr/>
        </p:nvSpPr>
        <p:spPr>
          <a:xfrm>
            <a:off x="3650598" y="325556"/>
            <a:ext cx="62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Outline of derivation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1 3 1">
            <a:extLst>
              <a:ext uri="{FF2B5EF4-FFF2-40B4-BE49-F238E27FC236}">
                <a16:creationId xmlns:a16="http://schemas.microsoft.com/office/drawing/2014/main" id="{9E997F3D-044C-B003-DA75-843070C9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692" y="6383204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1 3 2">
            <a:extLst>
              <a:ext uri="{FF2B5EF4-FFF2-40B4-BE49-F238E27FC236}">
                <a16:creationId xmlns:a16="http://schemas.microsoft.com/office/drawing/2014/main" id="{61F5773A-1692-97F7-E62F-30D3C76B1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737" y="1116758"/>
            <a:ext cx="6696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Starting point: Wigner function for vector mesons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695988-D7FE-7C34-C005-204507F68F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65" y="2763454"/>
            <a:ext cx="7035156" cy="1087564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F3EA46BD-A427-C175-6225-F28B6341152B}"/>
              </a:ext>
            </a:extLst>
          </p:cNvPr>
          <p:cNvSpPr/>
          <p:nvPr/>
        </p:nvSpPr>
        <p:spPr>
          <a:xfrm>
            <a:off x="6513215" y="3723494"/>
            <a:ext cx="484656" cy="637124"/>
          </a:xfrm>
          <a:prstGeom prst="downArrow">
            <a:avLst>
              <a:gd name="adj1" fmla="val 3401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 3 1">
            <a:extLst>
              <a:ext uri="{FF2B5EF4-FFF2-40B4-BE49-F238E27FC236}">
                <a16:creationId xmlns:a16="http://schemas.microsoft.com/office/drawing/2014/main" id="{EC0B8A2D-A39C-F758-9F97-38EB361B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0489" y="4337937"/>
            <a:ext cx="4029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Expand 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around small k</a:t>
            </a:r>
            <a:r>
              <a:rPr lang="en-US" altLang="ja-JP" sz="3200" baseline="-16000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1" lang="ja-JP" altLang="en-US" sz="3200" i="0" u="none" strike="noStrike" kern="1200" cap="none" spc="0" normalizeH="0" baseline="-16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1 3 1">
            <a:extLst>
              <a:ext uri="{FF2B5EF4-FFF2-40B4-BE49-F238E27FC236}">
                <a16:creationId xmlns:a16="http://schemas.microsoft.com/office/drawing/2014/main" id="{F783010D-073C-B568-88CB-D72FE375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289" y="5626711"/>
            <a:ext cx="5701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Gradient expansion in position space</a:t>
            </a:r>
            <a:endParaRPr kumimoji="1" lang="ja-JP" altLang="en-US" sz="3200" i="0" u="none" strike="noStrike" kern="1200" cap="none" spc="0" normalizeH="0" baseline="-16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DA2B835-36EC-F393-0D82-6D2935904CB1}"/>
              </a:ext>
            </a:extLst>
          </p:cNvPr>
          <p:cNvSpPr/>
          <p:nvPr/>
        </p:nvSpPr>
        <p:spPr>
          <a:xfrm>
            <a:off x="6513215" y="4957321"/>
            <a:ext cx="484656" cy="592359"/>
          </a:xfrm>
          <a:prstGeom prst="downArrow">
            <a:avLst>
              <a:gd name="adj1" fmla="val 3401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4D1F79BC-2E20-EF17-D601-58F6B829658F}"/>
              </a:ext>
            </a:extLst>
          </p:cNvPr>
          <p:cNvSpPr/>
          <p:nvPr/>
        </p:nvSpPr>
        <p:spPr>
          <a:xfrm>
            <a:off x="2362310" y="2763454"/>
            <a:ext cx="875655" cy="3426964"/>
          </a:xfrm>
          <a:prstGeom prst="leftBrace">
            <a:avLst>
              <a:gd name="adj1" fmla="val 27802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1 3 1">
            <a:extLst>
              <a:ext uri="{FF2B5EF4-FFF2-40B4-BE49-F238E27FC236}">
                <a16:creationId xmlns:a16="http://schemas.microsoft.com/office/drawing/2014/main" id="{77DAAE22-132A-6F02-D664-D14E3FAA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16" y="4061437"/>
            <a:ext cx="17830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general effect!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-1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(should always be </a:t>
            </a:r>
            <a:r>
              <a:rPr kumimoji="1" lang="en-US" altLang="ja-JP" sz="2400" i="0" u="none" strike="noStrike" kern="1200" cap="none" spc="0" normalizeH="0" baseline="-16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considere</a:t>
            </a:r>
            <a:r>
              <a:rPr lang="en-US" altLang="ja-JP" sz="2400" baseline="-16000" dirty="0">
                <a:solidFill>
                  <a:prstClr val="black"/>
                </a:solidFill>
                <a:latin typeface="Calibri" panose="020F0502020204030204"/>
              </a:rPr>
              <a:t>d)</a:t>
            </a:r>
            <a:endParaRPr kumimoji="1" lang="ja-JP" altLang="en-US" sz="3200" i="0" u="none" strike="noStrike" kern="1200" cap="none" spc="0" normalizeH="0" baseline="-16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 3 1 1">
            <a:extLst>
              <a:ext uri="{FF2B5EF4-FFF2-40B4-BE49-F238E27FC236}">
                <a16:creationId xmlns:a16="http://schemas.microsoft.com/office/drawing/2014/main" id="{EA2855BE-158F-5E75-DD6E-E0AA321B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692" y="6383204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5505475-5C7B-4AFD-AADB-C216121C58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73" y="1924604"/>
            <a:ext cx="8775688" cy="80478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3BA1A6-41C3-59C3-9410-17A2E7FA7D2A}"/>
              </a:ext>
            </a:extLst>
          </p:cNvPr>
          <p:cNvSpPr txBox="1"/>
          <p:nvPr/>
        </p:nvSpPr>
        <p:spPr>
          <a:xfrm>
            <a:off x="2954800" y="276683"/>
            <a:ext cx="62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Relate to spin density matrix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テキスト ボックス 1 3 1 2 1">
            <a:extLst>
              <a:ext uri="{FF2B5EF4-FFF2-40B4-BE49-F238E27FC236}">
                <a16:creationId xmlns:a16="http://schemas.microsoft.com/office/drawing/2014/main" id="{FE9AEB81-0FA2-4528-FA43-623E77A7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12" y="1141633"/>
            <a:ext cx="402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freeze-out hypersurface</a:t>
            </a:r>
            <a:endParaRPr kumimoji="1" lang="ja-JP" altLang="en-US" sz="2000" i="0" u="none" strike="noStrike" kern="1200" cap="none" spc="0" normalizeH="0" baseline="-16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 3 1 3">
            <a:extLst>
              <a:ext uri="{FF2B5EF4-FFF2-40B4-BE49-F238E27FC236}">
                <a16:creationId xmlns:a16="http://schemas.microsoft.com/office/drawing/2014/main" id="{768E2706-DE32-0533-0952-AE476AD0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285" y="1080375"/>
            <a:ext cx="4029559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-1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Polarization vectors</a:t>
            </a:r>
            <a:endParaRPr kumimoji="1" lang="ja-JP" altLang="en-US" sz="2800" i="0" u="none" strike="noStrike" kern="1200" cap="none" spc="0" normalizeH="0" baseline="-16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331E09D-1CFE-BC9B-9F9A-D3BF693B7A0A}"/>
              </a:ext>
            </a:extLst>
          </p:cNvPr>
          <p:cNvCxnSpPr/>
          <p:nvPr/>
        </p:nvCxnSpPr>
        <p:spPr>
          <a:xfrm>
            <a:off x="3680847" y="1541743"/>
            <a:ext cx="325465" cy="7216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D43C40B-8223-D003-8AED-A87C41675244}"/>
              </a:ext>
            </a:extLst>
          </p:cNvPr>
          <p:cNvCxnSpPr>
            <a:cxnSpLocks/>
          </p:cNvCxnSpPr>
          <p:nvPr/>
        </p:nvCxnSpPr>
        <p:spPr>
          <a:xfrm>
            <a:off x="4274948" y="1563767"/>
            <a:ext cx="387343" cy="33881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85EF3F1-2246-6941-3B55-23A6834DF262}"/>
              </a:ext>
            </a:extLst>
          </p:cNvPr>
          <p:cNvCxnSpPr>
            <a:cxnSpLocks/>
          </p:cNvCxnSpPr>
          <p:nvPr/>
        </p:nvCxnSpPr>
        <p:spPr>
          <a:xfrm flipH="1">
            <a:off x="6096000" y="1487366"/>
            <a:ext cx="968643" cy="4372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7361009-576C-8612-28FD-1A9B82B622A4}"/>
              </a:ext>
            </a:extLst>
          </p:cNvPr>
          <p:cNvCxnSpPr>
            <a:cxnSpLocks/>
          </p:cNvCxnSpPr>
          <p:nvPr/>
        </p:nvCxnSpPr>
        <p:spPr>
          <a:xfrm flipH="1">
            <a:off x="7167966" y="1541743"/>
            <a:ext cx="402956" cy="410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47D41B77-F794-7EEB-7FA8-6445C72264C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0" y="4158161"/>
            <a:ext cx="5045676" cy="837330"/>
          </a:xfrm>
          <a:prstGeom prst="rect">
            <a:avLst/>
          </a:prstGeom>
        </p:spPr>
      </p:pic>
      <p:sp>
        <p:nvSpPr>
          <p:cNvPr id="47" name="テキスト ボックス 1 3 1 2 2 1">
            <a:extLst>
              <a:ext uri="{FF2B5EF4-FFF2-40B4-BE49-F238E27FC236}">
                <a16:creationId xmlns:a16="http://schemas.microsoft.com/office/drawing/2014/main" id="{5EA9D498-BCBA-25EF-F74C-3952C1D5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677" y="3436535"/>
            <a:ext cx="402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</a:rPr>
              <a:t>Large-momentum limit</a:t>
            </a:r>
            <a:endParaRPr kumimoji="1" lang="ja-JP" altLang="en-US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724DC52A-31C3-952A-1A00-088AB3A563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3" y="5756594"/>
            <a:ext cx="4165463" cy="400110"/>
          </a:xfrm>
          <a:prstGeom prst="rect">
            <a:avLst/>
          </a:prstGeom>
        </p:spPr>
      </p:pic>
      <p:sp>
        <p:nvSpPr>
          <p:cNvPr id="64" name="テキスト ボックス 1 3 1 2 2 2">
            <a:extLst>
              <a:ext uri="{FF2B5EF4-FFF2-40B4-BE49-F238E27FC236}">
                <a16:creationId xmlns:a16="http://schemas.microsoft.com/office/drawing/2014/main" id="{EC0AA6D2-8A7F-C42E-E301-E6A9BBE6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04" y="5159971"/>
            <a:ext cx="402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with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テキスト ボックス 1 3 1 2 2 3">
            <a:extLst>
              <a:ext uri="{FF2B5EF4-FFF2-40B4-BE49-F238E27FC236}">
                <a16:creationId xmlns:a16="http://schemas.microsoft.com/office/drawing/2014/main" id="{5FAFC184-AADE-05F7-6297-F3E43642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156" y="3432660"/>
            <a:ext cx="3061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</a:rPr>
              <a:t>Small-momentum limit</a:t>
            </a:r>
            <a:endParaRPr kumimoji="1" lang="ja-JP" altLang="en-US" sz="20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92C1D2-A97E-F657-6E71-2E98380E1E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71" y="4127170"/>
            <a:ext cx="4865192" cy="837330"/>
          </a:xfrm>
          <a:prstGeom prst="rect">
            <a:avLst/>
          </a:prstGeom>
        </p:spPr>
      </p:pic>
      <p:sp>
        <p:nvSpPr>
          <p:cNvPr id="5" name="テキスト ボックス 1 3 1 2 2 2">
            <a:extLst>
              <a:ext uri="{FF2B5EF4-FFF2-40B4-BE49-F238E27FC236}">
                <a16:creationId xmlns:a16="http://schemas.microsoft.com/office/drawing/2014/main" id="{F9BEDE1E-F1E1-9EBA-39B3-06F1455E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871" y="5448818"/>
            <a:ext cx="40295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(polarization averaged) distribution functions of </a:t>
            </a:r>
            <a:r>
              <a:rPr kumimoji="1" lang="en-US" altLang="ja-JP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vecto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r mesons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0B94088-A8EB-B69A-C78F-1703585AECA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114441" y="5038604"/>
            <a:ext cx="1575430" cy="7641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25AC0B9-83D2-D757-5F5C-E4A8057D696B}"/>
              </a:ext>
            </a:extLst>
          </p:cNvPr>
          <p:cNvCxnSpPr>
            <a:cxnSpLocks/>
          </p:cNvCxnSpPr>
          <p:nvPr/>
        </p:nvCxnSpPr>
        <p:spPr>
          <a:xfrm flipV="1">
            <a:off x="10192407" y="5037250"/>
            <a:ext cx="650428" cy="41156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下 16">
            <a:extLst>
              <a:ext uri="{FF2B5EF4-FFF2-40B4-BE49-F238E27FC236}">
                <a16:creationId xmlns:a16="http://schemas.microsoft.com/office/drawing/2014/main" id="{94820479-544C-0405-B2F4-2A39C15842DB}"/>
              </a:ext>
            </a:extLst>
          </p:cNvPr>
          <p:cNvSpPr/>
          <p:nvPr/>
        </p:nvSpPr>
        <p:spPr>
          <a:xfrm rot="4094838">
            <a:off x="3758761" y="2501391"/>
            <a:ext cx="484656" cy="1230403"/>
          </a:xfrm>
          <a:prstGeom prst="downArrow">
            <a:avLst>
              <a:gd name="adj1" fmla="val 3401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7B1B7193-EE09-DC75-71C8-948E70A27030}"/>
              </a:ext>
            </a:extLst>
          </p:cNvPr>
          <p:cNvSpPr/>
          <p:nvPr/>
        </p:nvSpPr>
        <p:spPr>
          <a:xfrm rot="17245507">
            <a:off x="7768488" y="2433134"/>
            <a:ext cx="484656" cy="1411391"/>
          </a:xfrm>
          <a:prstGeom prst="downArrow">
            <a:avLst>
              <a:gd name="adj1" fmla="val 3401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4" grpId="0"/>
      <p:bldP spid="65" grpId="0"/>
      <p:bldP spid="5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A4B9D15F-AFD5-48FA-85BB-73722AD8C40A}"/>
              </a:ext>
            </a:extLst>
          </p:cNvPr>
          <p:cNvGrpSpPr/>
          <p:nvPr/>
        </p:nvGrpSpPr>
        <p:grpSpPr>
          <a:xfrm>
            <a:off x="1988762" y="3831776"/>
            <a:ext cx="977623" cy="996866"/>
            <a:chOff x="5042642" y="4657912"/>
            <a:chExt cx="977623" cy="99686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1" name="円/楕円 149">
              <a:extLst>
                <a:ext uri="{FF2B5EF4-FFF2-40B4-BE49-F238E27FC236}">
                  <a16:creationId xmlns:a16="http://schemas.microsoft.com/office/drawing/2014/main" id="{E31A58D4-F9E1-4BC2-99B0-A7D2177B067D}"/>
                </a:ext>
              </a:extLst>
            </p:cNvPr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182F0E3-5C48-49B8-AE1D-F629B91800C2}"/>
                </a:ext>
              </a:extLst>
            </p:cNvPr>
            <p:cNvSpPr txBox="1"/>
            <p:nvPr/>
          </p:nvSpPr>
          <p:spPr>
            <a:xfrm>
              <a:off x="5256542" y="4715823"/>
              <a:ext cx="462697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ϕ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43FCF-324C-4A84-8FD4-E38B85C6CF62}"/>
              </a:ext>
            </a:extLst>
          </p:cNvPr>
          <p:cNvSpPr txBox="1"/>
          <p:nvPr/>
        </p:nvSpPr>
        <p:spPr>
          <a:xfrm>
            <a:off x="317854" y="367442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Topics of this talk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E16B83-EB0C-4C37-A30D-12333F667F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75" y="1069818"/>
            <a:ext cx="1127129" cy="413202"/>
          </a:xfrm>
          <a:prstGeom prst="rect">
            <a:avLst/>
          </a:prstGeom>
          <a:noFill/>
        </p:spPr>
      </p:pic>
      <p:sp>
        <p:nvSpPr>
          <p:cNvPr id="28" name="矢印: 右 27">
            <a:extLst>
              <a:ext uri="{FF2B5EF4-FFF2-40B4-BE49-F238E27FC236}">
                <a16:creationId xmlns:a16="http://schemas.microsoft.com/office/drawing/2014/main" id="{7A2CBBCD-E5C3-4C85-89F2-A3BF05FB77F4}"/>
              </a:ext>
            </a:extLst>
          </p:cNvPr>
          <p:cNvSpPr/>
          <p:nvPr/>
        </p:nvSpPr>
        <p:spPr>
          <a:xfrm rot="2499130">
            <a:off x="3479377" y="1107241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28B3FB5-342F-4FAB-8083-372DABCA633E}"/>
              </a:ext>
            </a:extLst>
          </p:cNvPr>
          <p:cNvSpPr/>
          <p:nvPr/>
        </p:nvSpPr>
        <p:spPr>
          <a:xfrm rot="2499130">
            <a:off x="3458293" y="1619318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矢印: 右 120">
            <a:extLst>
              <a:ext uri="{FF2B5EF4-FFF2-40B4-BE49-F238E27FC236}">
                <a16:creationId xmlns:a16="http://schemas.microsoft.com/office/drawing/2014/main" id="{32BBAB93-9DF5-472B-A05A-55A6063608E7}"/>
              </a:ext>
            </a:extLst>
          </p:cNvPr>
          <p:cNvSpPr/>
          <p:nvPr/>
        </p:nvSpPr>
        <p:spPr>
          <a:xfrm rot="2499130">
            <a:off x="3456922" y="2125025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5766616" y="3108946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95847-A629-1B4D-18A2-6327841896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88" y="3248874"/>
            <a:ext cx="1199561" cy="677170"/>
          </a:xfrm>
          <a:prstGeom prst="rect">
            <a:avLst/>
          </a:prstGeom>
        </p:spPr>
      </p:pic>
      <p:sp>
        <p:nvSpPr>
          <p:cNvPr id="126" name="矢印: 右 125">
            <a:extLst>
              <a:ext uri="{FF2B5EF4-FFF2-40B4-BE49-F238E27FC236}">
                <a16:creationId xmlns:a16="http://schemas.microsoft.com/office/drawing/2014/main" id="{B83FF9E4-2BC2-4DC5-9A6C-C706B318AFDB}"/>
              </a:ext>
            </a:extLst>
          </p:cNvPr>
          <p:cNvSpPr/>
          <p:nvPr/>
        </p:nvSpPr>
        <p:spPr>
          <a:xfrm rot="2499130">
            <a:off x="9451073" y="3237079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10079342" y="3053318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BA249E6-2D5E-406D-9CF8-E9636E7CCA46}"/>
              </a:ext>
            </a:extLst>
          </p:cNvPr>
          <p:cNvGrpSpPr/>
          <p:nvPr/>
        </p:nvGrpSpPr>
        <p:grpSpPr>
          <a:xfrm>
            <a:off x="3352578" y="4136526"/>
            <a:ext cx="1140731" cy="995418"/>
            <a:chOff x="8054399" y="2688591"/>
            <a:chExt cx="1324377" cy="1148981"/>
          </a:xfrm>
        </p:grpSpPr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CD8F234E-13D2-4F95-89E1-585D22872301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212" name="フローチャート: 結合子 211">
                <a:extLst>
                  <a:ext uri="{FF2B5EF4-FFF2-40B4-BE49-F238E27FC236}">
                    <a16:creationId xmlns:a16="http://schemas.microsoft.com/office/drawing/2014/main" id="{2F0971A8-A20F-4DEB-8BCB-93330A35B08A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3" name="図 212">
                <a:extLst>
                  <a:ext uri="{FF2B5EF4-FFF2-40B4-BE49-F238E27FC236}">
                    <a16:creationId xmlns:a16="http://schemas.microsoft.com/office/drawing/2014/main" id="{A99828FF-5FBB-44CE-B9F7-D0BB650B42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542872DB-35F2-4D5B-95C2-E8A579A630D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0" name="フローチャート: 結合子 209">
                <a:extLst>
                  <a:ext uri="{FF2B5EF4-FFF2-40B4-BE49-F238E27FC236}">
                    <a16:creationId xmlns:a16="http://schemas.microsoft.com/office/drawing/2014/main" id="{EA499431-1379-412D-9472-B9C97A15EDB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1" name="図 210">
                <a:extLst>
                  <a:ext uri="{FF2B5EF4-FFF2-40B4-BE49-F238E27FC236}">
                    <a16:creationId xmlns:a16="http://schemas.microsoft.com/office/drawing/2014/main" id="{FD5951D8-4DEA-4E53-88CD-B45B18B7F0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C9D65E0-A6A7-4D61-899F-5693B9D2FF79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208" name="フローチャート: 結合子 207">
                <a:extLst>
                  <a:ext uri="{FF2B5EF4-FFF2-40B4-BE49-F238E27FC236}">
                    <a16:creationId xmlns:a16="http://schemas.microsoft.com/office/drawing/2014/main" id="{024C972E-0F66-4308-B059-7142C826F7A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9" name="図 208">
                <a:extLst>
                  <a:ext uri="{FF2B5EF4-FFF2-40B4-BE49-F238E27FC236}">
                    <a16:creationId xmlns:a16="http://schemas.microsoft.com/office/drawing/2014/main" id="{B202451B-2982-4018-8B74-5CF3FDD3B6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8AD821A-2E17-44C4-8107-E1594ED56DA8}"/>
              </a:ext>
            </a:extLst>
          </p:cNvPr>
          <p:cNvGrpSpPr/>
          <p:nvPr/>
        </p:nvGrpSpPr>
        <p:grpSpPr>
          <a:xfrm>
            <a:off x="1375588" y="5328639"/>
            <a:ext cx="1116367" cy="1023539"/>
            <a:chOff x="7438079" y="4562659"/>
            <a:chExt cx="1283583" cy="1155813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3BDA2A58-5BAB-49D4-807B-49406D6E28FE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203" name="フローチャート: 結合子 202">
                <a:extLst>
                  <a:ext uri="{FF2B5EF4-FFF2-40B4-BE49-F238E27FC236}">
                    <a16:creationId xmlns:a16="http://schemas.microsoft.com/office/drawing/2014/main" id="{AFF2092B-E91B-4938-B06F-73213C7CC278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6FEB3CAC-BC83-4063-807A-0B603C4D55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2BAF85B1-E37F-42A6-9759-34DA2C1DA42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201" name="フローチャート: 結合子 200">
                <a:extLst>
                  <a:ext uri="{FF2B5EF4-FFF2-40B4-BE49-F238E27FC236}">
                    <a16:creationId xmlns:a16="http://schemas.microsoft.com/office/drawing/2014/main" id="{62AA5064-68B9-4901-893C-12D931A58749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2" name="図 201">
                <a:extLst>
                  <a:ext uri="{FF2B5EF4-FFF2-40B4-BE49-F238E27FC236}">
                    <a16:creationId xmlns:a16="http://schemas.microsoft.com/office/drawing/2014/main" id="{0B80EE42-A02E-4E03-A462-8922F9635C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FB84598A-21A0-4232-8087-577E3ACD009F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9" name="フローチャート: 結合子 198">
                <a:extLst>
                  <a:ext uri="{FF2B5EF4-FFF2-40B4-BE49-F238E27FC236}">
                    <a16:creationId xmlns:a16="http://schemas.microsoft.com/office/drawing/2014/main" id="{B849DEC4-0911-48AD-B00F-3F1D6AE6E5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0" name="図 199">
                <a:extLst>
                  <a:ext uri="{FF2B5EF4-FFF2-40B4-BE49-F238E27FC236}">
                    <a16:creationId xmlns:a16="http://schemas.microsoft.com/office/drawing/2014/main" id="{DB2B8ED1-4F2A-4F21-BBA8-DCB27EDFB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9C03EBB-BE7D-4288-942C-3953844A067A}"/>
              </a:ext>
            </a:extLst>
          </p:cNvPr>
          <p:cNvGrpSpPr/>
          <p:nvPr/>
        </p:nvGrpSpPr>
        <p:grpSpPr>
          <a:xfrm>
            <a:off x="2943472" y="3025764"/>
            <a:ext cx="1116367" cy="1023539"/>
            <a:chOff x="7438079" y="4562659"/>
            <a:chExt cx="1283583" cy="1155813"/>
          </a:xfrm>
        </p:grpSpPr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id="{884229EC-170A-4BA3-8756-9258179C0160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94" name="フローチャート: 結合子 193">
                <a:extLst>
                  <a:ext uri="{FF2B5EF4-FFF2-40B4-BE49-F238E27FC236}">
                    <a16:creationId xmlns:a16="http://schemas.microsoft.com/office/drawing/2014/main" id="{EEBD2D4A-70DC-40AC-9D57-BC520EC5DE9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082304D7-63EB-43FB-B3B4-70834AAA6D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348DFE59-6A35-4EAD-B348-83FF7847FB8C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92" name="フローチャート: 結合子 191">
                <a:extLst>
                  <a:ext uri="{FF2B5EF4-FFF2-40B4-BE49-F238E27FC236}">
                    <a16:creationId xmlns:a16="http://schemas.microsoft.com/office/drawing/2014/main" id="{83B1D224-C566-46EB-973D-C18D0FE333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D21CA1B9-3FCA-4402-BAD5-3ED5A11B67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83C4EEC-F3D9-431B-9E78-19AC0D93C4CC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0" name="フローチャート: 結合子 189">
                <a:extLst>
                  <a:ext uri="{FF2B5EF4-FFF2-40B4-BE49-F238E27FC236}">
                    <a16:creationId xmlns:a16="http://schemas.microsoft.com/office/drawing/2014/main" id="{505A05B7-A0EB-4102-9A45-5F7CAE7F72A6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1" name="図 190">
                <a:extLst>
                  <a:ext uri="{FF2B5EF4-FFF2-40B4-BE49-F238E27FC236}">
                    <a16:creationId xmlns:a16="http://schemas.microsoft.com/office/drawing/2014/main" id="{4F9389F5-C531-4AE9-BD5B-5F01F72CF4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6FC15ADE-B139-4021-AF64-41722B94447E}"/>
              </a:ext>
            </a:extLst>
          </p:cNvPr>
          <p:cNvGrpSpPr/>
          <p:nvPr/>
        </p:nvGrpSpPr>
        <p:grpSpPr>
          <a:xfrm>
            <a:off x="2355613" y="4649243"/>
            <a:ext cx="1116367" cy="1023539"/>
            <a:chOff x="7438079" y="4562659"/>
            <a:chExt cx="1283583" cy="1155813"/>
          </a:xfrm>
        </p:grpSpPr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54D01B15-5154-4061-A7B2-26047E9BBAE1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85" name="フローチャート: 結合子 184">
                <a:extLst>
                  <a:ext uri="{FF2B5EF4-FFF2-40B4-BE49-F238E27FC236}">
                    <a16:creationId xmlns:a16="http://schemas.microsoft.com/office/drawing/2014/main" id="{E171203E-7D5E-468F-AD38-1D026DCDBBF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507C64C7-F2D2-4633-B924-1E97F2727A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665FED14-5D92-4426-9A59-FFED0A6F3FB3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83" name="フローチャート: 結合子 182">
                <a:extLst>
                  <a:ext uri="{FF2B5EF4-FFF2-40B4-BE49-F238E27FC236}">
                    <a16:creationId xmlns:a16="http://schemas.microsoft.com/office/drawing/2014/main" id="{7130437A-5A1A-4B61-9FAD-9C39EAB79CFB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15AD09AC-DA15-431E-88C9-6F8F0F30F2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4DA65B8A-E630-409A-B7C1-353B12FB9E40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81" name="フローチャート: 結合子 180">
                <a:extLst>
                  <a:ext uri="{FF2B5EF4-FFF2-40B4-BE49-F238E27FC236}">
                    <a16:creationId xmlns:a16="http://schemas.microsoft.com/office/drawing/2014/main" id="{76FA7D33-E2E7-434A-BF37-33C0A8269A3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2" name="図 181">
                <a:extLst>
                  <a:ext uri="{FF2B5EF4-FFF2-40B4-BE49-F238E27FC236}">
                    <a16:creationId xmlns:a16="http://schemas.microsoft.com/office/drawing/2014/main" id="{9FF2A6A6-A250-43CE-9046-7EE0AD6BDE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E5C8D1A-4ABD-4CA9-9E7E-CBA7CBDD0DE2}"/>
              </a:ext>
            </a:extLst>
          </p:cNvPr>
          <p:cNvGrpSpPr/>
          <p:nvPr/>
        </p:nvGrpSpPr>
        <p:grpSpPr>
          <a:xfrm>
            <a:off x="670322" y="3509573"/>
            <a:ext cx="1116367" cy="1023539"/>
            <a:chOff x="7438079" y="4562659"/>
            <a:chExt cx="1283583" cy="1155813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8C4585E3-A691-43A3-95C5-07963B8025D6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76" name="フローチャート: 結合子 175">
                <a:extLst>
                  <a:ext uri="{FF2B5EF4-FFF2-40B4-BE49-F238E27FC236}">
                    <a16:creationId xmlns:a16="http://schemas.microsoft.com/office/drawing/2014/main" id="{571EF7E8-2115-45BA-9E13-327594E922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302AC46B-E4D4-45B8-8ADC-8B4F3CCE3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F991BDC0-2BFB-4CA7-84E8-5A63711191C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74" name="フローチャート: 結合子 173">
                <a:extLst>
                  <a:ext uri="{FF2B5EF4-FFF2-40B4-BE49-F238E27FC236}">
                    <a16:creationId xmlns:a16="http://schemas.microsoft.com/office/drawing/2014/main" id="{84C2A071-CD2F-431A-8A5D-74CB174A65C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BF422419-D9B1-442B-8314-A60B67A56E0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26C240C-9B61-43E7-8666-114DA7FD1348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72" name="フローチャート: 結合子 171">
                <a:extLst>
                  <a:ext uri="{FF2B5EF4-FFF2-40B4-BE49-F238E27FC236}">
                    <a16:creationId xmlns:a16="http://schemas.microsoft.com/office/drawing/2014/main" id="{92AB42C6-35BF-4656-9B54-55C0E4B7B05C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EA513A3F-2B8D-48BD-8F09-597287B201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9C0FB5C2-3733-43F0-B4F6-FC7A30FC45F2}"/>
              </a:ext>
            </a:extLst>
          </p:cNvPr>
          <p:cNvGrpSpPr/>
          <p:nvPr/>
        </p:nvGrpSpPr>
        <p:grpSpPr>
          <a:xfrm>
            <a:off x="608284" y="4498460"/>
            <a:ext cx="1190420" cy="1011655"/>
            <a:chOff x="8054399" y="2688591"/>
            <a:chExt cx="1324377" cy="1148981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40C11614-55B0-4B5B-BB6C-C45EC401F01D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67" name="フローチャート: 結合子 166">
                <a:extLst>
                  <a:ext uri="{FF2B5EF4-FFF2-40B4-BE49-F238E27FC236}">
                    <a16:creationId xmlns:a16="http://schemas.microsoft.com/office/drawing/2014/main" id="{27DEF840-DC26-4D75-8FC1-CFA2D9166CE4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EFAECBFC-B66B-4F75-81F0-38841A488C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EF2E8A7D-4594-4DCD-BD2D-087DD65B8DA9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65" name="フローチャート: 結合子 164">
                <a:extLst>
                  <a:ext uri="{FF2B5EF4-FFF2-40B4-BE49-F238E27FC236}">
                    <a16:creationId xmlns:a16="http://schemas.microsoft.com/office/drawing/2014/main" id="{AABCD96E-D1CC-4241-B335-2B857BF35FC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6" name="図 165">
                <a:extLst>
                  <a:ext uri="{FF2B5EF4-FFF2-40B4-BE49-F238E27FC236}">
                    <a16:creationId xmlns:a16="http://schemas.microsoft.com/office/drawing/2014/main" id="{267442B5-BA9B-42B7-9A8F-1A14FABC0E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FE9B5890-34D2-426D-BAD7-C3523BB8747C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63" name="フローチャート: 結合子 162">
                <a:extLst>
                  <a:ext uri="{FF2B5EF4-FFF2-40B4-BE49-F238E27FC236}">
                    <a16:creationId xmlns:a16="http://schemas.microsoft.com/office/drawing/2014/main" id="{A9567A4F-34AC-44B5-B726-EE049827E0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208E692B-2254-4B54-8D22-A2E4B9AA68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197AB9C0-5312-4342-A609-41C26746D0DA}"/>
              </a:ext>
            </a:extLst>
          </p:cNvPr>
          <p:cNvGrpSpPr/>
          <p:nvPr/>
        </p:nvGrpSpPr>
        <p:grpSpPr>
          <a:xfrm>
            <a:off x="3246302" y="5214180"/>
            <a:ext cx="1179628" cy="1031590"/>
            <a:chOff x="8054399" y="2688591"/>
            <a:chExt cx="1324377" cy="1148981"/>
          </a:xfrm>
        </p:grpSpPr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6F714E5B-718F-4540-9B01-65E6E7905EA9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58" name="フローチャート: 結合子 157">
                <a:extLst>
                  <a:ext uri="{FF2B5EF4-FFF2-40B4-BE49-F238E27FC236}">
                    <a16:creationId xmlns:a16="http://schemas.microsoft.com/office/drawing/2014/main" id="{5287427C-F082-4771-BDAF-814F077612F6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55A9F7A0-7925-410C-ACAB-60F98FED3F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4D1BAAE6-BCC7-49C4-B4B3-ECDB38EDE15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56" name="フローチャート: 結合子 155">
                <a:extLst>
                  <a:ext uri="{FF2B5EF4-FFF2-40B4-BE49-F238E27FC236}">
                    <a16:creationId xmlns:a16="http://schemas.microsoft.com/office/drawing/2014/main" id="{FB4AF356-469C-4A36-AED7-B7D67A7FBD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8E4957C0-F4BB-4DAE-8231-62429DD34D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DE63F2BD-A77E-4946-B1F8-890D3BCFC188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54" name="フローチャート: 結合子 153">
                <a:extLst>
                  <a:ext uri="{FF2B5EF4-FFF2-40B4-BE49-F238E27FC236}">
                    <a16:creationId xmlns:a16="http://schemas.microsoft.com/office/drawing/2014/main" id="{AE9E9868-EB1F-4E23-9B06-4973830EACFF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0446A31E-40CE-428E-A9B8-AB1360DBEB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689EC999-4F1A-4E7D-B6F8-5E80F98B1AFD}"/>
              </a:ext>
            </a:extLst>
          </p:cNvPr>
          <p:cNvGrpSpPr/>
          <p:nvPr/>
        </p:nvGrpSpPr>
        <p:grpSpPr>
          <a:xfrm>
            <a:off x="1666192" y="2931500"/>
            <a:ext cx="1180490" cy="1042970"/>
            <a:chOff x="8054399" y="2688591"/>
            <a:chExt cx="1324377" cy="1148981"/>
          </a:xfrm>
        </p:grpSpPr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872575E0-4E36-4DC5-BCED-EF80D66E9B0E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49" name="フローチャート: 結合子 148">
                <a:extLst>
                  <a:ext uri="{FF2B5EF4-FFF2-40B4-BE49-F238E27FC236}">
                    <a16:creationId xmlns:a16="http://schemas.microsoft.com/office/drawing/2014/main" id="{6408D0B8-00D2-4057-929A-D4B40E95EBE3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F5B406BB-529A-4549-925F-AFC7139CF0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7F3B189C-EC41-4054-829E-6C6F0029DD18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47" name="フローチャート: 結合子 146">
                <a:extLst>
                  <a:ext uri="{FF2B5EF4-FFF2-40B4-BE49-F238E27FC236}">
                    <a16:creationId xmlns:a16="http://schemas.microsoft.com/office/drawing/2014/main" id="{4AB0EC4C-64DA-4BCA-9F23-BD7386DEF3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8" name="図 147">
                <a:extLst>
                  <a:ext uri="{FF2B5EF4-FFF2-40B4-BE49-F238E27FC236}">
                    <a16:creationId xmlns:a16="http://schemas.microsoft.com/office/drawing/2014/main" id="{32E31729-CDE9-41F4-836B-7DB41DF263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3BB16DF8-2DE5-4294-B29A-5EE33FD0F500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45" name="フローチャート: 結合子 144">
                <a:extLst>
                  <a:ext uri="{FF2B5EF4-FFF2-40B4-BE49-F238E27FC236}">
                    <a16:creationId xmlns:a16="http://schemas.microsoft.com/office/drawing/2014/main" id="{36B28FD7-C292-42DF-84E5-088725CDB1F1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6" name="図 145">
                <a:extLst>
                  <a:ext uri="{FF2B5EF4-FFF2-40B4-BE49-F238E27FC236}">
                    <a16:creationId xmlns:a16="http://schemas.microsoft.com/office/drawing/2014/main" id="{395D5E6B-C4A6-44FB-AB1A-4DB807571C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0F5F76E6-351E-41D1-8842-1A22268CB2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84" y="1543574"/>
            <a:ext cx="1073851" cy="445761"/>
          </a:xfrm>
          <a:prstGeom prst="rect">
            <a:avLst/>
          </a:prstGeom>
          <a:noFill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2B08F20-F59A-41AD-88D7-29AE0D5307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2" y="2080837"/>
            <a:ext cx="1030044" cy="413202"/>
          </a:xfrm>
          <a:prstGeom prst="rect">
            <a:avLst/>
          </a:prstGeom>
          <a:noFill/>
        </p:spPr>
      </p:pic>
      <p:sp>
        <p:nvSpPr>
          <p:cNvPr id="2" name="テキスト ボックス 1 2">
            <a:extLst>
              <a:ext uri="{FF2B5EF4-FFF2-40B4-BE49-F238E27FC236}">
                <a16:creationId xmlns:a16="http://schemas.microsoft.com/office/drawing/2014/main" id="{10AD4013-C1EC-B84B-71D8-25E61544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417" y="6290503"/>
            <a:ext cx="2146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See talk by K. Aoki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8459C44-CAF7-830A-8694-1AC51982829B}"/>
              </a:ext>
            </a:extLst>
          </p:cNvPr>
          <p:cNvSpPr/>
          <p:nvPr/>
        </p:nvSpPr>
        <p:spPr>
          <a:xfrm rot="16200000">
            <a:off x="9135899" y="6211605"/>
            <a:ext cx="451383" cy="602292"/>
          </a:xfrm>
          <a:prstGeom prst="downArrow">
            <a:avLst>
              <a:gd name="adj1" fmla="val 3290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37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 3 1 1">
            <a:extLst>
              <a:ext uri="{FF2B5EF4-FFF2-40B4-BE49-F238E27FC236}">
                <a16:creationId xmlns:a16="http://schemas.microsoft.com/office/drawing/2014/main" id="{5E7F7A87-C106-4016-749B-027D57823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692" y="6383204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9BFF0F-0BAA-0931-6F15-0E6C68BD1F6A}"/>
              </a:ext>
            </a:extLst>
          </p:cNvPr>
          <p:cNvSpPr txBox="1"/>
          <p:nvPr/>
        </p:nvSpPr>
        <p:spPr>
          <a:xfrm>
            <a:off x="2753092" y="199071"/>
            <a:ext cx="668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application of our formalism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1 3 1 2 2 2 1">
            <a:extLst>
              <a:ext uri="{FF2B5EF4-FFF2-40B4-BE49-F238E27FC236}">
                <a16:creationId xmlns:a16="http://schemas.microsoft.com/office/drawing/2014/main" id="{A46EDD9F-8AB5-EDB0-F425-F7F5E25DE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838" y="933270"/>
            <a:ext cx="998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Thermal model with single freeze-out to describe soft hadron production for Au + Au collisions at top RHIC energies: 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83D8EC1-7967-1199-0546-BAB75D5943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92" y="1780691"/>
            <a:ext cx="3877560" cy="400108"/>
          </a:xfrm>
          <a:prstGeom prst="rect">
            <a:avLst/>
          </a:prstGeom>
        </p:spPr>
      </p:pic>
      <p:sp>
        <p:nvSpPr>
          <p:cNvPr id="11" name="テキスト ボックス 1 3 1 2 2 2 2">
            <a:extLst>
              <a:ext uri="{FF2B5EF4-FFF2-40B4-BE49-F238E27FC236}">
                <a16:creationId xmlns:a16="http://schemas.microsoft.com/office/drawing/2014/main" id="{92A4374F-14AD-4D25-046C-E9157185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856" y="1744075"/>
            <a:ext cx="2400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Jüttner</a:t>
            </a: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distribution)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B6B1B57-6561-56BE-B3B8-F28D897B6E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11" y="2459870"/>
            <a:ext cx="1310691" cy="4287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40DB292-4F84-F26F-C15E-20C73886A1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96381"/>
            <a:ext cx="802238" cy="355691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7B3CB47-0D12-3D9A-E5BB-FCA255D24191}"/>
              </a:ext>
            </a:extLst>
          </p:cNvPr>
          <p:cNvGrpSpPr/>
          <p:nvPr/>
        </p:nvGrpSpPr>
        <p:grpSpPr>
          <a:xfrm>
            <a:off x="2010092" y="3234624"/>
            <a:ext cx="2799730" cy="726253"/>
            <a:chOff x="1565329" y="3856662"/>
            <a:chExt cx="2799730" cy="726253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19618A2-1281-A0B9-DF53-2B8040475AD5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059" y="3856662"/>
              <a:ext cx="2352000" cy="26209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092B219-DD5D-2179-D81F-DD29943316A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059" y="4247263"/>
              <a:ext cx="2255238" cy="262095"/>
            </a:xfrm>
            <a:prstGeom prst="rect">
              <a:avLst/>
            </a:prstGeom>
          </p:spPr>
        </p:pic>
        <p:sp>
          <p:nvSpPr>
            <p:cNvPr id="29" name="左中かっこ 28">
              <a:extLst>
                <a:ext uri="{FF2B5EF4-FFF2-40B4-BE49-F238E27FC236}">
                  <a16:creationId xmlns:a16="http://schemas.microsoft.com/office/drawing/2014/main" id="{EEC2ED4F-304F-6F1D-31A8-D7C40F526115}"/>
                </a:ext>
              </a:extLst>
            </p:cNvPr>
            <p:cNvSpPr/>
            <p:nvPr/>
          </p:nvSpPr>
          <p:spPr>
            <a:xfrm>
              <a:off x="1565329" y="3856662"/>
              <a:ext cx="309966" cy="726253"/>
            </a:xfrm>
            <a:prstGeom prst="leftBrace">
              <a:avLst>
                <a:gd name="adj1" fmla="val 33865"/>
                <a:gd name="adj2" fmla="val 50000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1 3 1 2 2 2 2">
            <a:extLst>
              <a:ext uri="{FF2B5EF4-FFF2-40B4-BE49-F238E27FC236}">
                <a16:creationId xmlns:a16="http://schemas.microsoft.com/office/drawing/2014/main" id="{3DE132AC-17FC-534E-BAA1-B45862BF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2" y="3243808"/>
            <a:ext cx="198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elliptical asymmetry: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C486F07-C6BD-5E7B-23E1-38826DF372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41" y="3358946"/>
            <a:ext cx="4128807" cy="369454"/>
          </a:xfrm>
          <a:prstGeom prst="rect">
            <a:avLst/>
          </a:prstGeom>
        </p:spPr>
      </p:pic>
      <p:sp>
        <p:nvSpPr>
          <p:cNvPr id="34" name="テキスト ボックス 1 3 1 2 2 2 2">
            <a:extLst>
              <a:ext uri="{FF2B5EF4-FFF2-40B4-BE49-F238E27FC236}">
                <a16:creationId xmlns:a16="http://schemas.microsoft.com/office/drawing/2014/main" id="{8A79822F-AF9C-8687-7E73-9D836BC1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038" y="3358946"/>
            <a:ext cx="1986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elliptical flow: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テキスト ボックス 1 3 1 2 2 2 2">
            <a:extLst>
              <a:ext uri="{FF2B5EF4-FFF2-40B4-BE49-F238E27FC236}">
                <a16:creationId xmlns:a16="http://schemas.microsoft.com/office/drawing/2014/main" id="{391F5ECD-8E11-996C-70B7-21DED3D3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18" y="4815351"/>
            <a:ext cx="1986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PHOENIX data at</a:t>
            </a:r>
            <a:endParaRPr kumimoji="1" lang="ja-JP" altLang="en-US" sz="2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B86B2F4-AC29-80E6-5108-57BED00AAD8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0" y="5320518"/>
            <a:ext cx="2060809" cy="26780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C4B2F45-7B53-A0C1-DE76-F934DD0A77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3811" y="4314476"/>
            <a:ext cx="9052882" cy="18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B4097E-3178-750F-2EFD-2F1F9526B714}"/>
              </a:ext>
            </a:extLst>
          </p:cNvPr>
          <p:cNvSpPr txBox="1"/>
          <p:nvPr/>
        </p:nvSpPr>
        <p:spPr>
          <a:xfrm>
            <a:off x="2753092" y="199071"/>
            <a:ext cx="668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application of our formalism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1 3 1 1">
            <a:extLst>
              <a:ext uri="{FF2B5EF4-FFF2-40B4-BE49-F238E27FC236}">
                <a16:creationId xmlns:a16="http://schemas.microsoft.com/office/drawing/2014/main" id="{B12711D2-083F-08EA-2F2F-E65A6C8B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692" y="6383204"/>
            <a:ext cx="8609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A. Kumar, D.-L. Yang and P. Gubler, 2312.16900 [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</a:rPr>
              <a:t>nucl-th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], to be published in PRD.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1887595-63F1-5310-DF7A-799B3DF96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273" y="1306266"/>
            <a:ext cx="5868456" cy="25466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999AF3-3799-5B8F-FE42-3446E413F7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42" y="954118"/>
            <a:ext cx="419048" cy="21028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63DE87D-5D52-EF42-F159-E5C1F61A65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38" y="895657"/>
            <a:ext cx="133334" cy="2278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597F018-F7D1-7E05-E7B3-7B47575971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48" y="2019948"/>
            <a:ext cx="1024719" cy="40467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422B6CC-7E95-2351-35C7-93075A39F3F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0" y="2721472"/>
            <a:ext cx="1449143" cy="2041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60C35FC-6C8D-D933-0503-B4375D0B7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2123" y="3992333"/>
            <a:ext cx="3466254" cy="227050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33118C1-425C-6113-1FA8-CC4DFBDE54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8377" y="3982827"/>
            <a:ext cx="3541857" cy="227050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CEBF827-926C-21CF-6A05-95D9392F5E3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41" y="4722588"/>
            <a:ext cx="415697" cy="219368"/>
          </a:xfrm>
          <a:prstGeom prst="rect">
            <a:avLst/>
          </a:prstGeom>
        </p:spPr>
      </p:pic>
      <p:sp>
        <p:nvSpPr>
          <p:cNvPr id="26" name="テキスト ボックス 1 3 1 1">
            <a:extLst>
              <a:ext uri="{FF2B5EF4-FFF2-40B4-BE49-F238E27FC236}">
                <a16:creationId xmlns:a16="http://schemas.microsoft.com/office/drawing/2014/main" id="{3DE196E4-69B3-117A-EAD3-E9901AE3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54" y="5127585"/>
            <a:ext cx="200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Azimuthal angle dependence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ED998B-EE47-02CA-451D-6B9256E5E8F5}"/>
              </a:ext>
            </a:extLst>
          </p:cNvPr>
          <p:cNvSpPr txBox="1"/>
          <p:nvPr/>
        </p:nvSpPr>
        <p:spPr>
          <a:xfrm>
            <a:off x="2675601" y="2423078"/>
            <a:ext cx="6685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Next: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Application to ϕ mesons in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collisions at KEK/J-PARC</a:t>
            </a:r>
          </a:p>
        </p:txBody>
      </p:sp>
    </p:spTree>
    <p:extLst>
      <p:ext uri="{BB962C8B-B14F-4D97-AF65-F5344CB8AC3E}">
        <p14:creationId xmlns:p14="http://schemas.microsoft.com/office/powerpoint/2010/main" val="428325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61263-6907-4F19-895C-A52BD0129127}"/>
              </a:ext>
            </a:extLst>
          </p:cNvPr>
          <p:cNvSpPr txBox="1"/>
          <p:nvPr/>
        </p:nvSpPr>
        <p:spPr>
          <a:xfrm>
            <a:off x="3428931" y="195844"/>
            <a:ext cx="699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CEDA4E-E048-4BCA-BAAE-282BBED4D98F}"/>
              </a:ext>
            </a:extLst>
          </p:cNvPr>
          <p:cNvSpPr txBox="1"/>
          <p:nvPr/>
        </p:nvSpPr>
        <p:spPr>
          <a:xfrm>
            <a:off x="838966" y="2082628"/>
            <a:ext cx="10831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For the ϕ meson, the longitudinal and transverse modes are shifted in opposite directions with increasing momentum.</a:t>
            </a:r>
          </a:p>
        </p:txBody>
      </p:sp>
      <p:sp>
        <p:nvSpPr>
          <p:cNvPr id="13" name="星 5 24">
            <a:extLst>
              <a:ext uri="{FF2B5EF4-FFF2-40B4-BE49-F238E27FC236}">
                <a16:creationId xmlns:a16="http://schemas.microsoft.com/office/drawing/2014/main" id="{9768E95C-203D-4C8B-ACEA-CA7A0EA4B4D6}"/>
              </a:ext>
            </a:extLst>
          </p:cNvPr>
          <p:cNvSpPr/>
          <p:nvPr/>
        </p:nvSpPr>
        <p:spPr>
          <a:xfrm>
            <a:off x="518015" y="2159698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822EC0-4390-4D9A-94BE-8697C16A9F94}"/>
              </a:ext>
            </a:extLst>
          </p:cNvPr>
          <p:cNvSpPr txBox="1"/>
          <p:nvPr/>
        </p:nvSpPr>
        <p:spPr>
          <a:xfrm>
            <a:off x="838966" y="1288971"/>
            <a:ext cx="101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Dispersion relations of hadrons can be non-trivially modified in nuclear matter.</a:t>
            </a:r>
          </a:p>
        </p:txBody>
      </p:sp>
      <p:sp>
        <p:nvSpPr>
          <p:cNvPr id="15" name="星 5 24">
            <a:extLst>
              <a:ext uri="{FF2B5EF4-FFF2-40B4-BE49-F238E27FC236}">
                <a16:creationId xmlns:a16="http://schemas.microsoft.com/office/drawing/2014/main" id="{67540EA2-6AB7-444D-9E99-63E4BAA18A51}"/>
              </a:ext>
            </a:extLst>
          </p:cNvPr>
          <p:cNvSpPr/>
          <p:nvPr/>
        </p:nvSpPr>
        <p:spPr>
          <a:xfrm>
            <a:off x="518015" y="140006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D5FAF46D-6DA2-467F-A893-52B6458DB847}"/>
              </a:ext>
            </a:extLst>
          </p:cNvPr>
          <p:cNvSpPr/>
          <p:nvPr/>
        </p:nvSpPr>
        <p:spPr>
          <a:xfrm rot="16200000">
            <a:off x="897873" y="3037341"/>
            <a:ext cx="579664" cy="870473"/>
          </a:xfrm>
          <a:prstGeom prst="downArrow">
            <a:avLst>
              <a:gd name="adj1" fmla="val 30986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2CADA8-AFCF-4D04-AC94-0DACF43B6BB8}"/>
              </a:ext>
            </a:extLst>
          </p:cNvPr>
          <p:cNvSpPr txBox="1"/>
          <p:nvPr/>
        </p:nvSpPr>
        <p:spPr>
          <a:xfrm>
            <a:off x="1766319" y="3057080"/>
            <a:ext cx="1019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May be observed as a small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positive mass shift + width increase </a:t>
            </a:r>
            <a:r>
              <a:rPr lang="en-US" altLang="ja-JP" sz="2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                         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at the E16 experiment at J-PARC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26636C-6544-F51F-9D53-828A6DC0022C}"/>
              </a:ext>
            </a:extLst>
          </p:cNvPr>
          <p:cNvSpPr txBox="1"/>
          <p:nvPr/>
        </p:nvSpPr>
        <p:spPr>
          <a:xfrm>
            <a:off x="836204" y="4092512"/>
            <a:ext cx="556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A lot of new experimental information about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N and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 panose="020B0604020202020204" pitchFamily="34" charset="0"/>
              </a:rPr>
              <a:t>-nucleus interactions is becoming available (LHC, J-PARC, HADES)</a:t>
            </a:r>
          </a:p>
        </p:txBody>
      </p:sp>
      <p:sp>
        <p:nvSpPr>
          <p:cNvPr id="21" name="星 5 24">
            <a:extLst>
              <a:ext uri="{FF2B5EF4-FFF2-40B4-BE49-F238E27FC236}">
                <a16:creationId xmlns:a16="http://schemas.microsoft.com/office/drawing/2014/main" id="{AB526224-3AD9-31D4-6DA9-893D38A64C29}"/>
              </a:ext>
            </a:extLst>
          </p:cNvPr>
          <p:cNvSpPr/>
          <p:nvPr/>
        </p:nvSpPr>
        <p:spPr>
          <a:xfrm>
            <a:off x="518015" y="4199129"/>
            <a:ext cx="231691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299F2C9E-3310-C82F-A3A3-93A08B09E130}"/>
              </a:ext>
            </a:extLst>
          </p:cNvPr>
          <p:cNvSpPr/>
          <p:nvPr/>
        </p:nvSpPr>
        <p:spPr>
          <a:xfrm rot="16200000">
            <a:off x="6918606" y="4182819"/>
            <a:ext cx="707884" cy="1046686"/>
          </a:xfrm>
          <a:prstGeom prst="downArrow">
            <a:avLst>
              <a:gd name="adj1" fmla="val 28751"/>
              <a:gd name="adj2" fmla="val 6158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9DF721-C247-80BC-A25A-71BC49A01988}"/>
              </a:ext>
            </a:extLst>
          </p:cNvPr>
          <p:cNvSpPr txBox="1"/>
          <p:nvPr/>
        </p:nvSpPr>
        <p:spPr>
          <a:xfrm>
            <a:off x="7947900" y="4290664"/>
            <a:ext cx="298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Strong hadronic medium effect?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335D8C-90ED-69B6-8E4A-5F588AC94FF6}"/>
              </a:ext>
            </a:extLst>
          </p:cNvPr>
          <p:cNvSpPr txBox="1"/>
          <p:nvPr/>
        </p:nvSpPr>
        <p:spPr>
          <a:xfrm>
            <a:off x="836204" y="5556491"/>
            <a:ext cx="1019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 panose="020B0604020202020204" pitchFamily="34" charset="0"/>
              </a:rPr>
              <a:t>New formalism was developed to study vector meson spin alignment from thermodynamic gradients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星 5 24">
            <a:extLst>
              <a:ext uri="{FF2B5EF4-FFF2-40B4-BE49-F238E27FC236}">
                <a16:creationId xmlns:a16="http://schemas.microsoft.com/office/drawing/2014/main" id="{60E58A5F-B1B3-D12F-B2BF-C867A66A31CD}"/>
              </a:ext>
            </a:extLst>
          </p:cNvPr>
          <p:cNvSpPr/>
          <p:nvPr/>
        </p:nvSpPr>
        <p:spPr>
          <a:xfrm>
            <a:off x="515253" y="566758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2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97C1D1-5096-DF08-6C2E-F2A770EB3BC5}"/>
              </a:ext>
            </a:extLst>
          </p:cNvPr>
          <p:cNvSpPr txBox="1"/>
          <p:nvPr/>
        </p:nvSpPr>
        <p:spPr>
          <a:xfrm>
            <a:off x="3643322" y="2413337"/>
            <a:ext cx="4905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91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73D62C-DF75-86EE-DD3F-727B3FD141C6}"/>
              </a:ext>
            </a:extLst>
          </p:cNvPr>
          <p:cNvSpPr txBox="1"/>
          <p:nvPr/>
        </p:nvSpPr>
        <p:spPr>
          <a:xfrm>
            <a:off x="2350896" y="15071"/>
            <a:ext cx="9300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ϕ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 meson at rest in nuclear matter 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5" name="テキスト ボックス 3 1">
            <a:extLst>
              <a:ext uri="{FF2B5EF4-FFF2-40B4-BE49-F238E27FC236}">
                <a16:creationId xmlns:a16="http://schemas.microsoft.com/office/drawing/2014/main" id="{EC40F94A-B36A-F42E-3B2C-7CE5905C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36" y="707221"/>
            <a:ext cx="10048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mass in nuclear matter probes the strange quark condensate at finite density!</a:t>
            </a:r>
          </a:p>
        </p:txBody>
      </p:sp>
      <p:pic>
        <p:nvPicPr>
          <p:cNvPr id="6" name="図 17">
            <a:extLst>
              <a:ext uri="{FF2B5EF4-FFF2-40B4-BE49-F238E27FC236}">
                <a16:creationId xmlns:a16="http://schemas.microsoft.com/office/drawing/2014/main" id="{50D08172-BF06-01F4-C982-FAB7DC8F6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7">
            <a:extLst>
              <a:ext uri="{FF2B5EF4-FFF2-40B4-BE49-F238E27FC236}">
                <a16:creationId xmlns:a16="http://schemas.microsoft.com/office/drawing/2014/main" id="{55890C38-0E33-B246-143E-F24691A3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11">
            <a:extLst>
              <a:ext uri="{FF2B5EF4-FFF2-40B4-BE49-F238E27FC236}">
                <a16:creationId xmlns:a16="http://schemas.microsoft.com/office/drawing/2014/main" id="{8D46BAA1-56BF-9C65-0CBD-E12B5EE3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12">
            <a:extLst>
              <a:ext uri="{FF2B5EF4-FFF2-40B4-BE49-F238E27FC236}">
                <a16:creationId xmlns:a16="http://schemas.microsoft.com/office/drawing/2014/main" id="{A43A88C1-6AA6-21F4-1BFB-650808E4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右中かっこ 18">
            <a:extLst>
              <a:ext uri="{FF2B5EF4-FFF2-40B4-BE49-F238E27FC236}">
                <a16:creationId xmlns:a16="http://schemas.microsoft.com/office/drawing/2014/main" id="{1AC0C80F-5723-9A7E-295B-B177D587403F}"/>
              </a:ext>
            </a:extLst>
          </p:cNvPr>
          <p:cNvSpPr>
            <a:spLocks/>
          </p:cNvSpPr>
          <p:nvPr/>
        </p:nvSpPr>
        <p:spPr bwMode="auto">
          <a:xfrm>
            <a:off x="3638400" y="287934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054EDE7-AD4D-A9D9-2D09-404FE3E4CA5D}"/>
              </a:ext>
            </a:extLst>
          </p:cNvPr>
          <p:cNvCxnSpPr>
            <a:cxnSpLocks noChangeShapeType="1"/>
            <a:stCxn id="10" idx="1"/>
            <a:endCxn id="7" idx="2"/>
          </p:cNvCxnSpPr>
          <p:nvPr/>
        </p:nvCxnSpPr>
        <p:spPr bwMode="auto">
          <a:xfrm flipV="1">
            <a:off x="3908014" y="3915205"/>
            <a:ext cx="1115454" cy="20005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上下矢印 9">
            <a:extLst>
              <a:ext uri="{FF2B5EF4-FFF2-40B4-BE49-F238E27FC236}">
                <a16:creationId xmlns:a16="http://schemas.microsoft.com/office/drawing/2014/main" id="{9EB60AF1-8F35-06EF-2F46-945FFE082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1ABBFADD-FB10-84C0-2333-D45EE5972F27}"/>
              </a:ext>
            </a:extLst>
          </p:cNvPr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2FFFEB9-F8AC-99A6-6373-BC49DF5361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1F23E1FB-8D90-C5D3-5AD8-C3A371434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33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C0C6F213-5C7C-ABF8-B902-DCA8F3E1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Sum Rules + 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2">
            <a:extLst>
              <a:ext uri="{FF2B5EF4-FFF2-40B4-BE49-F238E27FC236}">
                <a16:creationId xmlns:a16="http://schemas.microsoft.com/office/drawing/2014/main" id="{93F872F8-5B70-E5C4-094A-C3C26F2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213" y="1336427"/>
            <a:ext cx="550089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2181F812-316C-B18C-53BF-7B6526E508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90743" y="356497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Lattice QCD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19F5D51A-EC2F-37E8-DC78-7BF8D031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05" y="1683197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Not consistent?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BB138B7-B70C-39C2-6734-BB7BFE57D4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2245" y="387926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4D7EC0-D581-3F8D-3886-6F0B9AB9F2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84B781-A5D9-A3D4-0207-681561429EFC}"/>
              </a:ext>
            </a:extLst>
          </p:cNvPr>
          <p:cNvSpPr txBox="1"/>
          <p:nvPr/>
        </p:nvSpPr>
        <p:spPr>
          <a:xfrm>
            <a:off x="241781" y="5213779"/>
            <a:ext cx="2469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 will be repeated at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J-PARC E16 experiment (with 100 times increased statistics!)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A61FB-3973-AC6A-EDF1-01402690D0B4}"/>
              </a:ext>
            </a:extLst>
          </p:cNvPr>
          <p:cNvSpPr txBox="1"/>
          <p:nvPr/>
        </p:nvSpPr>
        <p:spPr>
          <a:xfrm>
            <a:off x="241781" y="3315039"/>
            <a:ext cx="265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(KEK, E325 Collaboration),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84F87104-D43B-63D8-3791-5FA3CE340876}"/>
              </a:ext>
            </a:extLst>
          </p:cNvPr>
          <p:cNvSpPr/>
          <p:nvPr/>
        </p:nvSpPr>
        <p:spPr>
          <a:xfrm>
            <a:off x="1352605" y="4563885"/>
            <a:ext cx="380937" cy="649894"/>
          </a:xfrm>
          <a:prstGeom prst="downArrow">
            <a:avLst>
              <a:gd name="adj1" fmla="val 38536"/>
              <a:gd name="adj2" fmla="val 466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6CBC3E-7CB3-C719-AC0C-AE29764EF8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21" y="6210372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7E5C9BA-8459-2EDB-C3D6-2B3EB77CC112}"/>
              </a:ext>
            </a:extLst>
          </p:cNvPr>
          <p:cNvCxnSpPr>
            <a:cxnSpLocks/>
          </p:cNvCxnSpPr>
          <p:nvPr/>
        </p:nvCxnSpPr>
        <p:spPr>
          <a:xfrm flipV="1">
            <a:off x="6370398" y="5870427"/>
            <a:ext cx="968865" cy="28035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56298" y="227013"/>
            <a:ext cx="984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Condensates that appear in the vector channel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2" y="1455621"/>
            <a:ext cx="4739690" cy="40864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18" y="1455621"/>
            <a:ext cx="4515835" cy="4151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33290" y="2118895"/>
            <a:ext cx="112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scalar</a:t>
            </a:r>
          </a:p>
        </p:txBody>
      </p:sp>
      <p:sp>
        <p:nvSpPr>
          <p:cNvPr id="9" name="右中かっこ 8"/>
          <p:cNvSpPr/>
          <p:nvPr/>
        </p:nvSpPr>
        <p:spPr>
          <a:xfrm>
            <a:off x="4641237" y="1982314"/>
            <a:ext cx="365445" cy="796382"/>
          </a:xfrm>
          <a:prstGeom prst="rightBrace">
            <a:avLst>
              <a:gd name="adj1" fmla="val 358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右中かっこ 9"/>
          <p:cNvSpPr/>
          <p:nvPr/>
        </p:nvSpPr>
        <p:spPr>
          <a:xfrm flipH="1">
            <a:off x="7070553" y="1940728"/>
            <a:ext cx="410497" cy="1240134"/>
          </a:xfrm>
          <a:prstGeom prst="rightBrace">
            <a:avLst>
              <a:gd name="adj1" fmla="val 35833"/>
              <a:gd name="adj2" fmla="val 341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右中かっこ 10"/>
          <p:cNvSpPr/>
          <p:nvPr/>
        </p:nvSpPr>
        <p:spPr>
          <a:xfrm>
            <a:off x="4638891" y="2922771"/>
            <a:ext cx="365445" cy="2619270"/>
          </a:xfrm>
          <a:prstGeom prst="rightBrace">
            <a:avLst>
              <a:gd name="adj1" fmla="val 358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右中かっこ 11"/>
          <p:cNvSpPr/>
          <p:nvPr/>
        </p:nvSpPr>
        <p:spPr>
          <a:xfrm flipH="1">
            <a:off x="6953951" y="3307405"/>
            <a:ext cx="510627" cy="2234636"/>
          </a:xfrm>
          <a:prstGeom prst="rightBrace">
            <a:avLst>
              <a:gd name="adj1" fmla="val 35833"/>
              <a:gd name="adj2" fmla="val 4021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21449" y="3970796"/>
            <a:ext cx="179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non-scalar</a:t>
            </a:r>
          </a:p>
        </p:txBody>
      </p:sp>
      <p:sp>
        <p:nvSpPr>
          <p:cNvPr id="28" name="円/楕円 27"/>
          <p:cNvSpPr/>
          <p:nvPr/>
        </p:nvSpPr>
        <p:spPr>
          <a:xfrm>
            <a:off x="8308818" y="3485148"/>
            <a:ext cx="2989452" cy="208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88206" y="5768713"/>
            <a:ext cx="383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Wilson coefficients were not yet available until recently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433068" y="267194"/>
            <a:ext cx="484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 calculation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54" y="1210302"/>
            <a:ext cx="5921843" cy="46019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58594" y="1187099"/>
            <a:ext cx="395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Mass singularities in chiral limit!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31" y="2222530"/>
            <a:ext cx="3188389" cy="7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8800608" y="4333860"/>
            <a:ext cx="1405895" cy="1832804"/>
            <a:chOff x="8733833" y="3399539"/>
            <a:chExt cx="1405895" cy="1832804"/>
          </a:xfrm>
        </p:grpSpPr>
        <p:sp>
          <p:nvSpPr>
            <p:cNvPr id="12" name="円/楕円 11"/>
            <p:cNvSpPr/>
            <p:nvPr/>
          </p:nvSpPr>
          <p:spPr>
            <a:xfrm>
              <a:off x="8769051" y="4027765"/>
              <a:ext cx="1198605" cy="10503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9368353" y="3399539"/>
              <a:ext cx="137400" cy="616410"/>
              <a:chOff x="7466524" y="4027765"/>
              <a:chExt cx="137400" cy="616410"/>
            </a:xfrm>
          </p:grpSpPr>
          <p:sp>
            <p:nvSpPr>
              <p:cNvPr id="14" name="フリーフォーム 13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10002328" y="3719560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9799999"/>
              </a:camera>
              <a:lightRig rig="threePt" dir="t"/>
            </a:scene3d>
          </p:grpSpPr>
          <p:sp>
            <p:nvSpPr>
              <p:cNvPr id="19" name="フリーフォーム 18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8733833" y="3607811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800000"/>
              </a:camera>
              <a:lightRig rig="threePt" dir="t"/>
            </a:scene3d>
          </p:grpSpPr>
          <p:sp>
            <p:nvSpPr>
              <p:cNvPr id="23" name="フリーフォーム 22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9127395" y="4893276"/>
              <a:ext cx="481914" cy="3390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9047559" y="4940909"/>
              <a:ext cx="159672" cy="164223"/>
              <a:chOff x="7550944" y="5754663"/>
              <a:chExt cx="159672" cy="164223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 flipV="1">
                <a:off x="7550944" y="5754663"/>
                <a:ext cx="159672" cy="14828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7550944" y="5754663"/>
                <a:ext cx="159672" cy="1642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コネクタ 33"/>
            <p:cNvCxnSpPr/>
            <p:nvPr/>
          </p:nvCxnSpPr>
          <p:spPr>
            <a:xfrm flipV="1">
              <a:off x="9569840" y="4925681"/>
              <a:ext cx="159672" cy="1482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569840" y="4925681"/>
              <a:ext cx="159672" cy="1642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図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30" y="6208864"/>
            <a:ext cx="1446325" cy="2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下矢印 39"/>
          <p:cNvSpPr/>
          <p:nvPr/>
        </p:nvSpPr>
        <p:spPr>
          <a:xfrm>
            <a:off x="10063000" y="3342972"/>
            <a:ext cx="522281" cy="769914"/>
          </a:xfrm>
          <a:prstGeom prst="downArrow">
            <a:avLst>
              <a:gd name="adj1" fmla="val 35805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58455" y="3369770"/>
            <a:ext cx="330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Subtract corresponding quark condensate contribution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154437" y="5997130"/>
            <a:ext cx="615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Kim and S.H. Lee,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679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517 (2001).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6000" y="6344963"/>
            <a:ext cx="6932141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Phys. Lett. B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772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, 194 (2017).</a:t>
            </a:r>
          </a:p>
        </p:txBody>
      </p:sp>
    </p:spTree>
    <p:extLst>
      <p:ext uri="{BB962C8B-B14F-4D97-AF65-F5344CB8AC3E}">
        <p14:creationId xmlns:p14="http://schemas.microsoft.com/office/powerpoint/2010/main" val="2709530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C4F501-493F-4FCE-9343-D47EE38D3082}"/>
              </a:ext>
            </a:extLst>
          </p:cNvPr>
          <p:cNvSpPr txBox="1"/>
          <p:nvPr/>
        </p:nvSpPr>
        <p:spPr>
          <a:xfrm>
            <a:off x="115181" y="266096"/>
            <a:ext cx="116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di-lepton spectrum    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0375152-155D-469A-91F6-E0A457616208}"/>
              </a:ext>
            </a:extLst>
          </p:cNvPr>
          <p:cNvGrpSpPr/>
          <p:nvPr/>
        </p:nvGrpSpPr>
        <p:grpSpPr>
          <a:xfrm>
            <a:off x="2329657" y="1269064"/>
            <a:ext cx="1849438" cy="1547813"/>
            <a:chOff x="1745117" y="3046512"/>
            <a:chExt cx="1849438" cy="15478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7DE913B-D5EF-4621-8910-1272633CCA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B59DDD4-A308-4AFC-BE41-A162A4A2C0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F7371F48-3D2C-4DDA-9B96-B0634A175F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66CE9141-DE53-41E7-A01B-FA2FE9F0DC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FD5D88A1-6C45-4F92-89D2-B78C467615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D499615D-2EBB-41B0-B1F1-124AF40F99F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5F8C3232-D22C-4838-A5BC-3DF51A86507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B27EBFA4-0F1B-4D30-9567-F3B3C7B183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105BF214-D83C-4BC0-B622-A17B151D418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C7053049-3C92-42F0-815A-0F4816C85E6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outside decay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424BC90-2B15-459F-94B9-60C783C60949}"/>
              </a:ext>
            </a:extLst>
          </p:cNvPr>
          <p:cNvGrpSpPr/>
          <p:nvPr/>
        </p:nvGrpSpPr>
        <p:grpSpPr>
          <a:xfrm>
            <a:off x="5160964" y="1314308"/>
            <a:ext cx="1909762" cy="1519238"/>
            <a:chOff x="3710443" y="3087756"/>
            <a:chExt cx="1909762" cy="15192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EF9809-D96E-414E-8500-E32B7BE90E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F94C661-D04A-420B-A89F-06ADCC73B7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0954C25-74CE-48B7-A15C-4A0982CAC2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421B0B2-0B09-4010-AB9F-3E41FB5A0C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699012B9-CC7F-41E9-9985-A19A3F9A75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3F64638A-6918-4D05-8D16-531C1AB631C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28DA2889-3DD8-4855-8529-46500177D7C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C5050F9-AA23-43A0-8497-69C11C438A8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D2CDF451-AF59-4F4C-A8BD-4B2309060DC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BE8C5687-C152-468A-AFFF-B6D475E0EDD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inside decay</a:t>
              </a: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D77938D3-D09F-49DE-A251-397385916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52" y="3313075"/>
            <a:ext cx="9168347" cy="264684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BC00AFD-E7C5-41BB-B917-D99BED38A06F}"/>
              </a:ext>
            </a:extLst>
          </p:cNvPr>
          <p:cNvSpPr txBox="1"/>
          <p:nvPr/>
        </p:nvSpPr>
        <p:spPr>
          <a:xfrm>
            <a:off x="7958934" y="1758808"/>
            <a:ext cx="230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Experimentally observed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B2C0AB0-D529-44BF-BD43-CC5868907ED8}"/>
              </a:ext>
            </a:extLst>
          </p:cNvPr>
          <p:cNvSpPr txBox="1"/>
          <p:nvPr/>
        </p:nvSpPr>
        <p:spPr>
          <a:xfrm>
            <a:off x="4400362" y="1675603"/>
            <a:ext cx="53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8FB10F8-EE8E-43A5-A633-9418BA9CC5C3}"/>
              </a:ext>
            </a:extLst>
          </p:cNvPr>
          <p:cNvSpPr txBox="1"/>
          <p:nvPr/>
        </p:nvSpPr>
        <p:spPr>
          <a:xfrm>
            <a:off x="7166083" y="1683335"/>
            <a:ext cx="53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=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7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8F3551-9AED-6DFA-3EFD-49DB23CED373}"/>
              </a:ext>
            </a:extLst>
          </p:cNvPr>
          <p:cNvSpPr txBox="1"/>
          <p:nvPr/>
        </p:nvSpPr>
        <p:spPr>
          <a:xfrm>
            <a:off x="2030050" y="290838"/>
            <a:ext cx="813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Can the two polarizations be disentangled?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3 1">
            <a:extLst>
              <a:ext uri="{FF2B5EF4-FFF2-40B4-BE49-F238E27FC236}">
                <a16:creationId xmlns:a16="http://schemas.microsoft.com/office/drawing/2014/main" id="{721FE883-1719-DA52-C8B3-2879B5668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596" y="1123272"/>
            <a:ext cx="5964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Look at the angular distributions of various decay channels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下矢印 28">
            <a:extLst>
              <a:ext uri="{FF2B5EF4-FFF2-40B4-BE49-F238E27FC236}">
                <a16:creationId xmlns:a16="http://schemas.microsoft.com/office/drawing/2014/main" id="{22CCEF76-81BF-3668-B60E-3F0ABFA0693B}"/>
              </a:ext>
            </a:extLst>
          </p:cNvPr>
          <p:cNvSpPr/>
          <p:nvPr/>
        </p:nvSpPr>
        <p:spPr>
          <a:xfrm rot="16200000">
            <a:off x="2377795" y="1062914"/>
            <a:ext cx="634565" cy="1074822"/>
          </a:xfrm>
          <a:prstGeom prst="downArrow">
            <a:avLst>
              <a:gd name="adj1" fmla="val 36486"/>
              <a:gd name="adj2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7A9D37-9212-35A1-20FE-9A41D3F5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17" y="2452222"/>
            <a:ext cx="3569368" cy="306045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4B04E2-0FDB-DD1B-3FDC-1B424550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44" y="2452222"/>
            <a:ext cx="4830037" cy="3060457"/>
          </a:xfrm>
          <a:prstGeom prst="rect">
            <a:avLst/>
          </a:prstGeom>
        </p:spPr>
      </p:pic>
      <p:sp>
        <p:nvSpPr>
          <p:cNvPr id="11" name="テキスト ボックス 1">
            <a:extLst>
              <a:ext uri="{FF2B5EF4-FFF2-40B4-BE49-F238E27FC236}">
                <a16:creationId xmlns:a16="http://schemas.microsoft.com/office/drawing/2014/main" id="{2EAE8252-F78F-12EB-D99F-7C4487CC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434" y="5569153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To be measured soon at the J-PARC E16 experiment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B72C29CA-902C-8B9F-CF31-EC223025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73" y="5569153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ew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E88 experiment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at J-PARC (in a few years)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9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円/楕円 149">
            <a:extLst>
              <a:ext uri="{FF2B5EF4-FFF2-40B4-BE49-F238E27FC236}">
                <a16:creationId xmlns:a16="http://schemas.microsoft.com/office/drawing/2014/main" id="{E31A58D4-F9E1-4BC2-99B0-A7D2177B067D}"/>
              </a:ext>
            </a:extLst>
          </p:cNvPr>
          <p:cNvSpPr/>
          <p:nvPr/>
        </p:nvSpPr>
        <p:spPr>
          <a:xfrm>
            <a:off x="1988762" y="3831776"/>
            <a:ext cx="977623" cy="9968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243FCF-324C-4A84-8FD4-E38B85C6CF62}"/>
              </a:ext>
            </a:extLst>
          </p:cNvPr>
          <p:cNvSpPr txBox="1"/>
          <p:nvPr/>
        </p:nvSpPr>
        <p:spPr>
          <a:xfrm>
            <a:off x="317854" y="367442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Topics of this talk</a:t>
            </a:r>
          </a:p>
        </p:txBody>
      </p:sp>
      <p:sp>
        <p:nvSpPr>
          <p:cNvPr id="122" name="矢印: 右 121">
            <a:extLst>
              <a:ext uri="{FF2B5EF4-FFF2-40B4-BE49-F238E27FC236}">
                <a16:creationId xmlns:a16="http://schemas.microsoft.com/office/drawing/2014/main" id="{D1DF0D83-794D-4125-8FE0-AB7538E31111}"/>
              </a:ext>
            </a:extLst>
          </p:cNvPr>
          <p:cNvSpPr/>
          <p:nvPr/>
        </p:nvSpPr>
        <p:spPr>
          <a:xfrm>
            <a:off x="5766616" y="3108946"/>
            <a:ext cx="1396969" cy="801253"/>
          </a:xfrm>
          <a:prstGeom prst="rightArrow">
            <a:avLst>
              <a:gd name="adj1" fmla="val 31326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95847-A629-1B4D-18A2-6327841896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29" y="3239376"/>
            <a:ext cx="1199561" cy="677170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289A0C8-AA47-44AD-BA09-D13CD13F1A49}"/>
              </a:ext>
            </a:extLst>
          </p:cNvPr>
          <p:cNvSpPr txBox="1"/>
          <p:nvPr/>
        </p:nvSpPr>
        <p:spPr>
          <a:xfrm>
            <a:off x="10079342" y="3053318"/>
            <a:ext cx="50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BA249E6-2D5E-406D-9CF8-E9636E7CCA46}"/>
              </a:ext>
            </a:extLst>
          </p:cNvPr>
          <p:cNvGrpSpPr/>
          <p:nvPr/>
        </p:nvGrpSpPr>
        <p:grpSpPr>
          <a:xfrm>
            <a:off x="3352578" y="4136526"/>
            <a:ext cx="1140731" cy="995418"/>
            <a:chOff x="8054399" y="2688591"/>
            <a:chExt cx="1324377" cy="1148981"/>
          </a:xfrm>
        </p:grpSpPr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CD8F234E-13D2-4F95-89E1-585D22872301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212" name="フローチャート: 結合子 211">
                <a:extLst>
                  <a:ext uri="{FF2B5EF4-FFF2-40B4-BE49-F238E27FC236}">
                    <a16:creationId xmlns:a16="http://schemas.microsoft.com/office/drawing/2014/main" id="{2F0971A8-A20F-4DEB-8BCB-93330A35B08A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3" name="図 212">
                <a:extLst>
                  <a:ext uri="{FF2B5EF4-FFF2-40B4-BE49-F238E27FC236}">
                    <a16:creationId xmlns:a16="http://schemas.microsoft.com/office/drawing/2014/main" id="{A99828FF-5FBB-44CE-B9F7-D0BB650B42F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542872DB-35F2-4D5B-95C2-E8A579A630D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0" name="フローチャート: 結合子 209">
                <a:extLst>
                  <a:ext uri="{FF2B5EF4-FFF2-40B4-BE49-F238E27FC236}">
                    <a16:creationId xmlns:a16="http://schemas.microsoft.com/office/drawing/2014/main" id="{EA499431-1379-412D-9472-B9C97A15EDB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11" name="図 210">
                <a:extLst>
                  <a:ext uri="{FF2B5EF4-FFF2-40B4-BE49-F238E27FC236}">
                    <a16:creationId xmlns:a16="http://schemas.microsoft.com/office/drawing/2014/main" id="{FD5951D8-4DEA-4E53-88CD-B45B18B7F05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7C9D65E0-A6A7-4D61-899F-5693B9D2FF79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208" name="フローチャート: 結合子 207">
                <a:extLst>
                  <a:ext uri="{FF2B5EF4-FFF2-40B4-BE49-F238E27FC236}">
                    <a16:creationId xmlns:a16="http://schemas.microsoft.com/office/drawing/2014/main" id="{024C972E-0F66-4308-B059-7142C826F7A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9" name="図 208">
                <a:extLst>
                  <a:ext uri="{FF2B5EF4-FFF2-40B4-BE49-F238E27FC236}">
                    <a16:creationId xmlns:a16="http://schemas.microsoft.com/office/drawing/2014/main" id="{B202451B-2982-4018-8B74-5CF3FDD3B6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38AD821A-2E17-44C4-8107-E1594ED56DA8}"/>
              </a:ext>
            </a:extLst>
          </p:cNvPr>
          <p:cNvGrpSpPr/>
          <p:nvPr/>
        </p:nvGrpSpPr>
        <p:grpSpPr>
          <a:xfrm>
            <a:off x="1375588" y="5328639"/>
            <a:ext cx="1116367" cy="1023539"/>
            <a:chOff x="7438079" y="4562659"/>
            <a:chExt cx="1283583" cy="1155813"/>
          </a:xfrm>
        </p:grpSpPr>
        <p:grpSp>
          <p:nvGrpSpPr>
            <p:cNvPr id="196" name="グループ化 195">
              <a:extLst>
                <a:ext uri="{FF2B5EF4-FFF2-40B4-BE49-F238E27FC236}">
                  <a16:creationId xmlns:a16="http://schemas.microsoft.com/office/drawing/2014/main" id="{3BDA2A58-5BAB-49D4-807B-49406D6E28FE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203" name="フローチャート: 結合子 202">
                <a:extLst>
                  <a:ext uri="{FF2B5EF4-FFF2-40B4-BE49-F238E27FC236}">
                    <a16:creationId xmlns:a16="http://schemas.microsoft.com/office/drawing/2014/main" id="{AFF2092B-E91B-4938-B06F-73213C7CC278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4" name="図 203">
                <a:extLst>
                  <a:ext uri="{FF2B5EF4-FFF2-40B4-BE49-F238E27FC236}">
                    <a16:creationId xmlns:a16="http://schemas.microsoft.com/office/drawing/2014/main" id="{6FEB3CAC-BC83-4063-807A-0B603C4D552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7" name="グループ化 196">
              <a:extLst>
                <a:ext uri="{FF2B5EF4-FFF2-40B4-BE49-F238E27FC236}">
                  <a16:creationId xmlns:a16="http://schemas.microsoft.com/office/drawing/2014/main" id="{2BAF85B1-E37F-42A6-9759-34DA2C1DA42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201" name="フローチャート: 結合子 200">
                <a:extLst>
                  <a:ext uri="{FF2B5EF4-FFF2-40B4-BE49-F238E27FC236}">
                    <a16:creationId xmlns:a16="http://schemas.microsoft.com/office/drawing/2014/main" id="{62AA5064-68B9-4901-893C-12D931A58749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2" name="図 201">
                <a:extLst>
                  <a:ext uri="{FF2B5EF4-FFF2-40B4-BE49-F238E27FC236}">
                    <a16:creationId xmlns:a16="http://schemas.microsoft.com/office/drawing/2014/main" id="{0B80EE42-A02E-4E03-A462-8922F9635C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8" name="グループ化 197">
              <a:extLst>
                <a:ext uri="{FF2B5EF4-FFF2-40B4-BE49-F238E27FC236}">
                  <a16:creationId xmlns:a16="http://schemas.microsoft.com/office/drawing/2014/main" id="{FB84598A-21A0-4232-8087-577E3ACD009F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9" name="フローチャート: 結合子 198">
                <a:extLst>
                  <a:ext uri="{FF2B5EF4-FFF2-40B4-BE49-F238E27FC236}">
                    <a16:creationId xmlns:a16="http://schemas.microsoft.com/office/drawing/2014/main" id="{B849DEC4-0911-48AD-B00F-3F1D6AE6E5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200" name="図 199">
                <a:extLst>
                  <a:ext uri="{FF2B5EF4-FFF2-40B4-BE49-F238E27FC236}">
                    <a16:creationId xmlns:a16="http://schemas.microsoft.com/office/drawing/2014/main" id="{DB2B8ED1-4F2A-4F21-BBA8-DCB27EDFB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69C03EBB-BE7D-4288-942C-3953844A067A}"/>
              </a:ext>
            </a:extLst>
          </p:cNvPr>
          <p:cNvGrpSpPr/>
          <p:nvPr/>
        </p:nvGrpSpPr>
        <p:grpSpPr>
          <a:xfrm>
            <a:off x="2943472" y="3025764"/>
            <a:ext cx="1116367" cy="1023539"/>
            <a:chOff x="7438079" y="4562659"/>
            <a:chExt cx="1283583" cy="1155813"/>
          </a:xfrm>
        </p:grpSpPr>
        <p:grpSp>
          <p:nvGrpSpPr>
            <p:cNvPr id="187" name="グループ化 186">
              <a:extLst>
                <a:ext uri="{FF2B5EF4-FFF2-40B4-BE49-F238E27FC236}">
                  <a16:creationId xmlns:a16="http://schemas.microsoft.com/office/drawing/2014/main" id="{884229EC-170A-4BA3-8756-9258179C0160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94" name="フローチャート: 結合子 193">
                <a:extLst>
                  <a:ext uri="{FF2B5EF4-FFF2-40B4-BE49-F238E27FC236}">
                    <a16:creationId xmlns:a16="http://schemas.microsoft.com/office/drawing/2014/main" id="{EEBD2D4A-70DC-40AC-9D57-BC520EC5DE9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5" name="図 194">
                <a:extLst>
                  <a:ext uri="{FF2B5EF4-FFF2-40B4-BE49-F238E27FC236}">
                    <a16:creationId xmlns:a16="http://schemas.microsoft.com/office/drawing/2014/main" id="{082304D7-63EB-43FB-B3B4-70834AAA6D4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348DFE59-6A35-4EAD-B348-83FF7847FB8C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92" name="フローチャート: 結合子 191">
                <a:extLst>
                  <a:ext uri="{FF2B5EF4-FFF2-40B4-BE49-F238E27FC236}">
                    <a16:creationId xmlns:a16="http://schemas.microsoft.com/office/drawing/2014/main" id="{83B1D224-C566-46EB-973D-C18D0FE333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3" name="図 192">
                <a:extLst>
                  <a:ext uri="{FF2B5EF4-FFF2-40B4-BE49-F238E27FC236}">
                    <a16:creationId xmlns:a16="http://schemas.microsoft.com/office/drawing/2014/main" id="{D21CA1B9-3FCA-4402-BAD5-3ED5A11B67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83C4EEC-F3D9-431B-9E78-19AC0D93C4CC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90" name="フローチャート: 結合子 189">
                <a:extLst>
                  <a:ext uri="{FF2B5EF4-FFF2-40B4-BE49-F238E27FC236}">
                    <a16:creationId xmlns:a16="http://schemas.microsoft.com/office/drawing/2014/main" id="{505A05B7-A0EB-4102-9A45-5F7CAE7F72A6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91" name="図 190">
                <a:extLst>
                  <a:ext uri="{FF2B5EF4-FFF2-40B4-BE49-F238E27FC236}">
                    <a16:creationId xmlns:a16="http://schemas.microsoft.com/office/drawing/2014/main" id="{4F9389F5-C531-4AE9-BD5B-5F01F72CF4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6FC15ADE-B139-4021-AF64-41722B94447E}"/>
              </a:ext>
            </a:extLst>
          </p:cNvPr>
          <p:cNvGrpSpPr/>
          <p:nvPr/>
        </p:nvGrpSpPr>
        <p:grpSpPr>
          <a:xfrm>
            <a:off x="2355613" y="4649243"/>
            <a:ext cx="1116367" cy="1023539"/>
            <a:chOff x="7438079" y="4562659"/>
            <a:chExt cx="1283583" cy="1155813"/>
          </a:xfrm>
        </p:grpSpPr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54D01B15-5154-4061-A7B2-26047E9BBAE1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85" name="フローチャート: 結合子 184">
                <a:extLst>
                  <a:ext uri="{FF2B5EF4-FFF2-40B4-BE49-F238E27FC236}">
                    <a16:creationId xmlns:a16="http://schemas.microsoft.com/office/drawing/2014/main" id="{E171203E-7D5E-468F-AD38-1D026DCDBBFB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507C64C7-F2D2-4633-B924-1E97F2727A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9" name="グループ化 178">
              <a:extLst>
                <a:ext uri="{FF2B5EF4-FFF2-40B4-BE49-F238E27FC236}">
                  <a16:creationId xmlns:a16="http://schemas.microsoft.com/office/drawing/2014/main" id="{665FED14-5D92-4426-9A59-FFED0A6F3FB3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83" name="フローチャート: 結合子 182">
                <a:extLst>
                  <a:ext uri="{FF2B5EF4-FFF2-40B4-BE49-F238E27FC236}">
                    <a16:creationId xmlns:a16="http://schemas.microsoft.com/office/drawing/2014/main" id="{7130437A-5A1A-4B61-9FAD-9C39EAB79CFB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15AD09AC-DA15-431E-88C9-6F8F0F30F2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80" name="グループ化 179">
              <a:extLst>
                <a:ext uri="{FF2B5EF4-FFF2-40B4-BE49-F238E27FC236}">
                  <a16:creationId xmlns:a16="http://schemas.microsoft.com/office/drawing/2014/main" id="{4DA65B8A-E630-409A-B7C1-353B12FB9E40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81" name="フローチャート: 結合子 180">
                <a:extLst>
                  <a:ext uri="{FF2B5EF4-FFF2-40B4-BE49-F238E27FC236}">
                    <a16:creationId xmlns:a16="http://schemas.microsoft.com/office/drawing/2014/main" id="{76FA7D33-E2E7-434A-BF37-33C0A8269A3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82" name="図 181">
                <a:extLst>
                  <a:ext uri="{FF2B5EF4-FFF2-40B4-BE49-F238E27FC236}">
                    <a16:creationId xmlns:a16="http://schemas.microsoft.com/office/drawing/2014/main" id="{9FF2A6A6-A250-43CE-9046-7EE0AD6BDE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BE5C8D1A-4ABD-4CA9-9E7E-CBA7CBDD0DE2}"/>
              </a:ext>
            </a:extLst>
          </p:cNvPr>
          <p:cNvGrpSpPr/>
          <p:nvPr/>
        </p:nvGrpSpPr>
        <p:grpSpPr>
          <a:xfrm>
            <a:off x="670322" y="3509573"/>
            <a:ext cx="1116367" cy="1023539"/>
            <a:chOff x="7438079" y="4562659"/>
            <a:chExt cx="1283583" cy="1155813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8C4585E3-A691-43A3-95C5-07963B8025D6}"/>
                </a:ext>
              </a:extLst>
            </p:cNvPr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176" name="フローチャート: 結合子 175">
                <a:extLst>
                  <a:ext uri="{FF2B5EF4-FFF2-40B4-BE49-F238E27FC236}">
                    <a16:creationId xmlns:a16="http://schemas.microsoft.com/office/drawing/2014/main" id="{571EF7E8-2115-45BA-9E13-327594E922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7" name="図 176">
                <a:extLst>
                  <a:ext uri="{FF2B5EF4-FFF2-40B4-BE49-F238E27FC236}">
                    <a16:creationId xmlns:a16="http://schemas.microsoft.com/office/drawing/2014/main" id="{302AC46B-E4D4-45B8-8ADC-8B4F3CCE3F5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F991BDC0-2BFB-4CA7-84E8-5A63711191CA}"/>
                </a:ext>
              </a:extLst>
            </p:cNvPr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174" name="フローチャート: 結合子 173">
                <a:extLst>
                  <a:ext uri="{FF2B5EF4-FFF2-40B4-BE49-F238E27FC236}">
                    <a16:creationId xmlns:a16="http://schemas.microsoft.com/office/drawing/2014/main" id="{84C2A071-CD2F-431A-8A5D-74CB174A65C8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5" name="図 174">
                <a:extLst>
                  <a:ext uri="{FF2B5EF4-FFF2-40B4-BE49-F238E27FC236}">
                    <a16:creationId xmlns:a16="http://schemas.microsoft.com/office/drawing/2014/main" id="{BF422419-D9B1-442B-8314-A60B67A56E0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326C240C-9B61-43E7-8666-114DA7FD1348}"/>
                </a:ext>
              </a:extLst>
            </p:cNvPr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172" name="フローチャート: 結合子 171">
                <a:extLst>
                  <a:ext uri="{FF2B5EF4-FFF2-40B4-BE49-F238E27FC236}">
                    <a16:creationId xmlns:a16="http://schemas.microsoft.com/office/drawing/2014/main" id="{92AB42C6-35BF-4656-9B54-55C0E4B7B05C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73" name="図 172">
                <a:extLst>
                  <a:ext uri="{FF2B5EF4-FFF2-40B4-BE49-F238E27FC236}">
                    <a16:creationId xmlns:a16="http://schemas.microsoft.com/office/drawing/2014/main" id="{EA513A3F-2B8D-48BD-8F09-597287B2015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9C0FB5C2-3733-43F0-B4F6-FC7A30FC45F2}"/>
              </a:ext>
            </a:extLst>
          </p:cNvPr>
          <p:cNvGrpSpPr/>
          <p:nvPr/>
        </p:nvGrpSpPr>
        <p:grpSpPr>
          <a:xfrm>
            <a:off x="608284" y="4498460"/>
            <a:ext cx="1190420" cy="1011655"/>
            <a:chOff x="8054399" y="2688591"/>
            <a:chExt cx="1324377" cy="1148981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40C11614-55B0-4B5B-BB6C-C45EC401F01D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67" name="フローチャート: 結合子 166">
                <a:extLst>
                  <a:ext uri="{FF2B5EF4-FFF2-40B4-BE49-F238E27FC236}">
                    <a16:creationId xmlns:a16="http://schemas.microsoft.com/office/drawing/2014/main" id="{27DEF840-DC26-4D75-8FC1-CFA2D9166CE4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EFAECBFC-B66B-4F75-81F0-38841A488C9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EF2E8A7D-4594-4DCD-BD2D-087DD65B8DA9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65" name="フローチャート: 結合子 164">
                <a:extLst>
                  <a:ext uri="{FF2B5EF4-FFF2-40B4-BE49-F238E27FC236}">
                    <a16:creationId xmlns:a16="http://schemas.microsoft.com/office/drawing/2014/main" id="{AABCD96E-D1CC-4241-B335-2B857BF35FC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6" name="図 165">
                <a:extLst>
                  <a:ext uri="{FF2B5EF4-FFF2-40B4-BE49-F238E27FC236}">
                    <a16:creationId xmlns:a16="http://schemas.microsoft.com/office/drawing/2014/main" id="{267442B5-BA9B-42B7-9A8F-1A14FABC0E7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FE9B5890-34D2-426D-BAD7-C3523BB8747C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63" name="フローチャート: 結合子 162">
                <a:extLst>
                  <a:ext uri="{FF2B5EF4-FFF2-40B4-BE49-F238E27FC236}">
                    <a16:creationId xmlns:a16="http://schemas.microsoft.com/office/drawing/2014/main" id="{A9567A4F-34AC-44B5-B726-EE049827E0F0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4" name="図 163">
                <a:extLst>
                  <a:ext uri="{FF2B5EF4-FFF2-40B4-BE49-F238E27FC236}">
                    <a16:creationId xmlns:a16="http://schemas.microsoft.com/office/drawing/2014/main" id="{208E692B-2254-4B54-8D22-A2E4B9AA680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197AB9C0-5312-4342-A609-41C26746D0DA}"/>
              </a:ext>
            </a:extLst>
          </p:cNvPr>
          <p:cNvGrpSpPr/>
          <p:nvPr/>
        </p:nvGrpSpPr>
        <p:grpSpPr>
          <a:xfrm>
            <a:off x="3246302" y="5214180"/>
            <a:ext cx="1179628" cy="1031590"/>
            <a:chOff x="8054399" y="2688591"/>
            <a:chExt cx="1324377" cy="1148981"/>
          </a:xfrm>
        </p:grpSpPr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6F714E5B-718F-4540-9B01-65E6E7905EA9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58" name="フローチャート: 結合子 157">
                <a:extLst>
                  <a:ext uri="{FF2B5EF4-FFF2-40B4-BE49-F238E27FC236}">
                    <a16:creationId xmlns:a16="http://schemas.microsoft.com/office/drawing/2014/main" id="{5287427C-F082-4771-BDAF-814F077612F6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9" name="図 158">
                <a:extLst>
                  <a:ext uri="{FF2B5EF4-FFF2-40B4-BE49-F238E27FC236}">
                    <a16:creationId xmlns:a16="http://schemas.microsoft.com/office/drawing/2014/main" id="{55A9F7A0-7925-410C-ACAB-60F98FED3FC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4D1BAAE6-BCC7-49C4-B4B3-ECDB38EDE156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56" name="フローチャート: 結合子 155">
                <a:extLst>
                  <a:ext uri="{FF2B5EF4-FFF2-40B4-BE49-F238E27FC236}">
                    <a16:creationId xmlns:a16="http://schemas.microsoft.com/office/drawing/2014/main" id="{FB4AF356-469C-4A36-AED7-B7D67A7FBD8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7" name="図 156">
                <a:extLst>
                  <a:ext uri="{FF2B5EF4-FFF2-40B4-BE49-F238E27FC236}">
                    <a16:creationId xmlns:a16="http://schemas.microsoft.com/office/drawing/2014/main" id="{8E4957C0-F4BB-4DAE-8231-62429DD34D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DE63F2BD-A77E-4946-B1F8-890D3BCFC188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54" name="フローチャート: 結合子 153">
                <a:extLst>
                  <a:ext uri="{FF2B5EF4-FFF2-40B4-BE49-F238E27FC236}">
                    <a16:creationId xmlns:a16="http://schemas.microsoft.com/office/drawing/2014/main" id="{AE9E9868-EB1F-4E23-9B06-4973830EACFF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5" name="図 154">
                <a:extLst>
                  <a:ext uri="{FF2B5EF4-FFF2-40B4-BE49-F238E27FC236}">
                    <a16:creationId xmlns:a16="http://schemas.microsoft.com/office/drawing/2014/main" id="{0446A31E-40CE-428E-A9B8-AB1360DBEB8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689EC999-4F1A-4E7D-B6F8-5E80F98B1AFD}"/>
              </a:ext>
            </a:extLst>
          </p:cNvPr>
          <p:cNvGrpSpPr/>
          <p:nvPr/>
        </p:nvGrpSpPr>
        <p:grpSpPr>
          <a:xfrm>
            <a:off x="1666192" y="2931500"/>
            <a:ext cx="1180490" cy="1042970"/>
            <a:chOff x="8054399" y="2688591"/>
            <a:chExt cx="1324377" cy="1148981"/>
          </a:xfrm>
        </p:grpSpPr>
        <p:grpSp>
          <p:nvGrpSpPr>
            <p:cNvPr id="142" name="グループ化 141">
              <a:extLst>
                <a:ext uri="{FF2B5EF4-FFF2-40B4-BE49-F238E27FC236}">
                  <a16:creationId xmlns:a16="http://schemas.microsoft.com/office/drawing/2014/main" id="{872575E0-4E36-4DC5-BCED-EF80D66E9B0E}"/>
                </a:ext>
              </a:extLst>
            </p:cNvPr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49" name="フローチャート: 結合子 148">
                <a:extLst>
                  <a:ext uri="{FF2B5EF4-FFF2-40B4-BE49-F238E27FC236}">
                    <a16:creationId xmlns:a16="http://schemas.microsoft.com/office/drawing/2014/main" id="{6408D0B8-00D2-4057-929A-D4B40E95EBE3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50" name="図 149">
                <a:extLst>
                  <a:ext uri="{FF2B5EF4-FFF2-40B4-BE49-F238E27FC236}">
                    <a16:creationId xmlns:a16="http://schemas.microsoft.com/office/drawing/2014/main" id="{F5B406BB-529A-4549-925F-AFC7139CF0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7F3B189C-EC41-4054-829E-6C6F0029DD18}"/>
                </a:ext>
              </a:extLst>
            </p:cNvPr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47" name="フローチャート: 結合子 146">
                <a:extLst>
                  <a:ext uri="{FF2B5EF4-FFF2-40B4-BE49-F238E27FC236}">
                    <a16:creationId xmlns:a16="http://schemas.microsoft.com/office/drawing/2014/main" id="{4AB0EC4C-64DA-4BCA-9F23-BD7386DEF392}"/>
                  </a:ext>
                </a:extLst>
              </p:cNvPr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8" name="図 147">
                <a:extLst>
                  <a:ext uri="{FF2B5EF4-FFF2-40B4-BE49-F238E27FC236}">
                    <a16:creationId xmlns:a16="http://schemas.microsoft.com/office/drawing/2014/main" id="{32E31729-CDE9-41F4-836B-7DB41DF263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3BB16DF8-2DE5-4294-B29A-5EE33FD0F500}"/>
                </a:ext>
              </a:extLst>
            </p:cNvPr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45" name="フローチャート: 結合子 144">
                <a:extLst>
                  <a:ext uri="{FF2B5EF4-FFF2-40B4-BE49-F238E27FC236}">
                    <a16:creationId xmlns:a16="http://schemas.microsoft.com/office/drawing/2014/main" id="{36B28FD7-C292-42DF-84E5-088725CDB1F1}"/>
                  </a:ext>
                </a:extLst>
              </p:cNvPr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46" name="図 145">
                <a:extLst>
                  <a:ext uri="{FF2B5EF4-FFF2-40B4-BE49-F238E27FC236}">
                    <a16:creationId xmlns:a16="http://schemas.microsoft.com/office/drawing/2014/main" id="{395D5E6B-C4A6-44FB-AB1A-4DB807571C7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sp>
        <p:nvSpPr>
          <p:cNvPr id="2" name="右矢印 5">
            <a:extLst>
              <a:ext uri="{FF2B5EF4-FFF2-40B4-BE49-F238E27FC236}">
                <a16:creationId xmlns:a16="http://schemas.microsoft.com/office/drawing/2014/main" id="{80F58FDE-2CCC-1E7B-33FF-D01BB25ABC6D}"/>
              </a:ext>
            </a:extLst>
          </p:cNvPr>
          <p:cNvSpPr/>
          <p:nvPr/>
        </p:nvSpPr>
        <p:spPr>
          <a:xfrm>
            <a:off x="3285203" y="3841449"/>
            <a:ext cx="1405988" cy="869795"/>
          </a:xfrm>
          <a:prstGeom prst="rightArrow">
            <a:avLst>
              <a:gd name="adj1" fmla="val 3717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10219EE-E36E-1786-E127-BD28340076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19" y="1379249"/>
            <a:ext cx="2103149" cy="381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765EA68-92A4-962D-F6DE-A2FDD4774C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19" y="2156199"/>
            <a:ext cx="2097457" cy="400110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2837AC24-2843-6D5B-CD80-AC74757C555B}"/>
              </a:ext>
            </a:extLst>
          </p:cNvPr>
          <p:cNvSpPr/>
          <p:nvPr/>
        </p:nvSpPr>
        <p:spPr>
          <a:xfrm rot="18823380">
            <a:off x="3632877" y="1366332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AF5A1A5F-16F6-16B8-AD5D-A40E33B87694}"/>
              </a:ext>
            </a:extLst>
          </p:cNvPr>
          <p:cNvSpPr/>
          <p:nvPr/>
        </p:nvSpPr>
        <p:spPr>
          <a:xfrm rot="18823380">
            <a:off x="3661793" y="2104619"/>
            <a:ext cx="474109" cy="361710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51387DF-EE92-353B-1CE3-7B5EE46D7E72}"/>
              </a:ext>
            </a:extLst>
          </p:cNvPr>
          <p:cNvSpPr/>
          <p:nvPr/>
        </p:nvSpPr>
        <p:spPr>
          <a:xfrm rot="19324744">
            <a:off x="9281417" y="2997122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B393C00-E8EE-1C30-98E2-DB33308FA37E}"/>
              </a:ext>
            </a:extLst>
          </p:cNvPr>
          <p:cNvSpPr/>
          <p:nvPr/>
        </p:nvSpPr>
        <p:spPr>
          <a:xfrm rot="1321675">
            <a:off x="9334423" y="3580815"/>
            <a:ext cx="617705" cy="453707"/>
          </a:xfrm>
          <a:prstGeom prst="rightArrow">
            <a:avLst>
              <a:gd name="adj1" fmla="val 31172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46A11FF0-4464-50FD-D7AD-9C3531A86607}"/>
              </a:ext>
            </a:extLst>
          </p:cNvPr>
          <p:cNvSpPr/>
          <p:nvPr/>
        </p:nvSpPr>
        <p:spPr>
          <a:xfrm rot="19480879">
            <a:off x="1868115" y="3945274"/>
            <a:ext cx="1406420" cy="679396"/>
          </a:xfrm>
          <a:prstGeom prst="rightArrow">
            <a:avLst>
              <a:gd name="adj1" fmla="val 38497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182F0E3-5C48-49B8-AE1D-F629B91800C2}"/>
              </a:ext>
            </a:extLst>
          </p:cNvPr>
          <p:cNvSpPr txBox="1"/>
          <p:nvPr/>
        </p:nvSpPr>
        <p:spPr>
          <a:xfrm>
            <a:off x="2202662" y="3889687"/>
            <a:ext cx="46269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1 2">
            <a:extLst>
              <a:ext uri="{FF2B5EF4-FFF2-40B4-BE49-F238E27FC236}">
                <a16:creationId xmlns:a16="http://schemas.microsoft.com/office/drawing/2014/main" id="{4D7602B8-4F46-0B18-DDEA-1ED1D6DA0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417" y="6290503"/>
            <a:ext cx="21467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See talk by K. Aoki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33B81163-E167-3474-6352-7B36074AF013}"/>
              </a:ext>
            </a:extLst>
          </p:cNvPr>
          <p:cNvSpPr/>
          <p:nvPr/>
        </p:nvSpPr>
        <p:spPr>
          <a:xfrm rot="16200000">
            <a:off x="9135899" y="6211605"/>
            <a:ext cx="451383" cy="602292"/>
          </a:xfrm>
          <a:prstGeom prst="downArrow">
            <a:avLst>
              <a:gd name="adj1" fmla="val 3290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25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3E15D6-2A83-4ED3-B68C-3070AE20CA35}"/>
              </a:ext>
            </a:extLst>
          </p:cNvPr>
          <p:cNvSpPr txBox="1"/>
          <p:nvPr/>
        </p:nvSpPr>
        <p:spPr>
          <a:xfrm>
            <a:off x="516109" y="209075"/>
            <a:ext cx="1147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simple example of dilepton decay of a longitudinally polarized </a:t>
            </a:r>
            <a:r>
              <a:rPr lang="el-GR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AA728B8-2404-73F5-9EEB-1C3D067CC884}"/>
              </a:ext>
            </a:extLst>
          </p:cNvPr>
          <p:cNvGrpSpPr/>
          <p:nvPr/>
        </p:nvGrpSpPr>
        <p:grpSpPr>
          <a:xfrm>
            <a:off x="1131121" y="2945141"/>
            <a:ext cx="2527307" cy="1183099"/>
            <a:chOff x="1924378" y="1566944"/>
            <a:chExt cx="1560100" cy="703014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D1881B8A-3563-B261-CF61-BED6800A10BD}"/>
                </a:ext>
              </a:extLst>
            </p:cNvPr>
            <p:cNvSpPr/>
            <p:nvPr/>
          </p:nvSpPr>
          <p:spPr>
            <a:xfrm>
              <a:off x="1951067" y="1804824"/>
              <a:ext cx="303832" cy="3190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矢印: 右 42">
              <a:extLst>
                <a:ext uri="{FF2B5EF4-FFF2-40B4-BE49-F238E27FC236}">
                  <a16:creationId xmlns:a16="http://schemas.microsoft.com/office/drawing/2014/main" id="{4175C315-9BE4-AAAB-670E-56F2E9F87DA2}"/>
                </a:ext>
              </a:extLst>
            </p:cNvPr>
            <p:cNvSpPr/>
            <p:nvPr/>
          </p:nvSpPr>
          <p:spPr>
            <a:xfrm>
              <a:off x="2470486" y="1663688"/>
              <a:ext cx="1013992" cy="601284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矢印: 上 40">
              <a:extLst>
                <a:ext uri="{FF2B5EF4-FFF2-40B4-BE49-F238E27FC236}">
                  <a16:creationId xmlns:a16="http://schemas.microsoft.com/office/drawing/2014/main" id="{6F9016E1-BCFE-4AD7-077D-3ACBBF345E18}"/>
                </a:ext>
              </a:extLst>
            </p:cNvPr>
            <p:cNvSpPr/>
            <p:nvPr/>
          </p:nvSpPr>
          <p:spPr>
            <a:xfrm>
              <a:off x="1924378" y="1566944"/>
              <a:ext cx="357209" cy="70301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8" name="テキスト ボックス 1">
            <a:extLst>
              <a:ext uri="{FF2B5EF4-FFF2-40B4-BE49-F238E27FC236}">
                <a16:creationId xmlns:a16="http://schemas.microsoft.com/office/drawing/2014/main" id="{19801E50-CB0B-B0F2-5680-620A484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93" y="2205917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</a:rPr>
              <a:t>before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テキスト ボックス 1">
            <a:extLst>
              <a:ext uri="{FF2B5EF4-FFF2-40B4-BE49-F238E27FC236}">
                <a16:creationId xmlns:a16="http://schemas.microsoft.com/office/drawing/2014/main" id="{CFC0F3A1-80E2-B4DC-7050-095A93D9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113" y="1017951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</a:rPr>
              <a:t>after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左中かっこ 49">
            <a:extLst>
              <a:ext uri="{FF2B5EF4-FFF2-40B4-BE49-F238E27FC236}">
                <a16:creationId xmlns:a16="http://schemas.microsoft.com/office/drawing/2014/main" id="{D7AFB512-5597-F22C-E559-294DCA674E77}"/>
              </a:ext>
            </a:extLst>
          </p:cNvPr>
          <p:cNvSpPr/>
          <p:nvPr/>
        </p:nvSpPr>
        <p:spPr>
          <a:xfrm>
            <a:off x="4231968" y="1541171"/>
            <a:ext cx="1642631" cy="3993355"/>
          </a:xfrm>
          <a:prstGeom prst="leftBrace">
            <a:avLst>
              <a:gd name="adj1" fmla="val 31283"/>
              <a:gd name="adj2" fmla="val 49806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1">
            <a:extLst>
              <a:ext uri="{FF2B5EF4-FFF2-40B4-BE49-F238E27FC236}">
                <a16:creationId xmlns:a16="http://schemas.microsoft.com/office/drawing/2014/main" id="{B9C56E30-2B26-B0EC-8C29-E904E4A2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757" y="4009915"/>
            <a:ext cx="3040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rgbClr val="FFC000"/>
                </a:solidFill>
                <a:latin typeface="Calibri" panose="020F0502020204030204"/>
              </a:rPr>
              <a:t>ϕ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AD4A8822-6D78-D163-2ADB-0CFD2BAA1FB5}"/>
              </a:ext>
            </a:extLst>
          </p:cNvPr>
          <p:cNvGrpSpPr/>
          <p:nvPr/>
        </p:nvGrpSpPr>
        <p:grpSpPr>
          <a:xfrm>
            <a:off x="6355971" y="1834896"/>
            <a:ext cx="365635" cy="708650"/>
            <a:chOff x="7608255" y="1421708"/>
            <a:chExt cx="365635" cy="708650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04078700-0C6D-F674-696A-F4E45974D2FF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矢印: 上 52">
              <a:extLst>
                <a:ext uri="{FF2B5EF4-FFF2-40B4-BE49-F238E27FC236}">
                  <a16:creationId xmlns:a16="http://schemas.microsoft.com/office/drawing/2014/main" id="{CE97B812-D792-E62C-2580-B067296B40BE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3F2C7FC-CB2A-4E38-5F26-F57ED108EB70}"/>
              </a:ext>
            </a:extLst>
          </p:cNvPr>
          <p:cNvGrpSpPr/>
          <p:nvPr/>
        </p:nvGrpSpPr>
        <p:grpSpPr>
          <a:xfrm>
            <a:off x="6355971" y="2846416"/>
            <a:ext cx="365635" cy="708650"/>
            <a:chOff x="7608255" y="1421708"/>
            <a:chExt cx="365635" cy="708650"/>
          </a:xfrm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B6089943-C610-ED01-0C6E-41E9EEDFD472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矢印: 上 56">
              <a:extLst>
                <a:ext uri="{FF2B5EF4-FFF2-40B4-BE49-F238E27FC236}">
                  <a16:creationId xmlns:a16="http://schemas.microsoft.com/office/drawing/2014/main" id="{6F3C02CA-3CD2-8E97-0545-F957A95CA251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FF38FA5-FD16-9562-0E91-8CE351000591}"/>
              </a:ext>
            </a:extLst>
          </p:cNvPr>
          <p:cNvGrpSpPr/>
          <p:nvPr/>
        </p:nvGrpSpPr>
        <p:grpSpPr>
          <a:xfrm rot="5400000">
            <a:off x="6998296" y="4088326"/>
            <a:ext cx="365635" cy="708650"/>
            <a:chOff x="7608255" y="1421708"/>
            <a:chExt cx="365635" cy="708650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7854B2B9-0FD8-289B-5B05-924DE80F1364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矢印: 上 59">
              <a:extLst>
                <a:ext uri="{FF2B5EF4-FFF2-40B4-BE49-F238E27FC236}">
                  <a16:creationId xmlns:a16="http://schemas.microsoft.com/office/drawing/2014/main" id="{B8A810E1-4B69-C042-B7BC-3EBC68F204B1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123B83B-B5A4-AF91-2C0F-45DE8BAF615D}"/>
              </a:ext>
            </a:extLst>
          </p:cNvPr>
          <p:cNvGrpSpPr/>
          <p:nvPr/>
        </p:nvGrpSpPr>
        <p:grpSpPr>
          <a:xfrm rot="5400000">
            <a:off x="5780975" y="4088326"/>
            <a:ext cx="365635" cy="708650"/>
            <a:chOff x="7608255" y="1421708"/>
            <a:chExt cx="365635" cy="708650"/>
          </a:xfrm>
        </p:grpSpPr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566DDDFE-CBC4-770D-4F28-4CB54B511DDC}"/>
                </a:ext>
              </a:extLst>
            </p:cNvPr>
            <p:cNvSpPr/>
            <p:nvPr/>
          </p:nvSpPr>
          <p:spPr>
            <a:xfrm>
              <a:off x="7647073" y="1674693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矢印: 上 62">
              <a:extLst>
                <a:ext uri="{FF2B5EF4-FFF2-40B4-BE49-F238E27FC236}">
                  <a16:creationId xmlns:a16="http://schemas.microsoft.com/office/drawing/2014/main" id="{A17A855C-46D3-BA14-FAFC-438A8A5757C5}"/>
                </a:ext>
              </a:extLst>
            </p:cNvPr>
            <p:cNvSpPr/>
            <p:nvPr/>
          </p:nvSpPr>
          <p:spPr>
            <a:xfrm>
              <a:off x="7608255" y="1421708"/>
              <a:ext cx="365635" cy="708650"/>
            </a:xfrm>
            <a:prstGeom prst="upArrow">
              <a:avLst>
                <a:gd name="adj1" fmla="val 30628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FAEFDF9-51DD-6799-E1B3-6097C357A2BB}"/>
              </a:ext>
            </a:extLst>
          </p:cNvPr>
          <p:cNvSpPr txBox="1"/>
          <p:nvPr/>
        </p:nvSpPr>
        <p:spPr>
          <a:xfrm>
            <a:off x="7915789" y="2263043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lang="en-US" altLang="ja-JP" sz="2400" u="sng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perpendicular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</a:t>
            </a:r>
            <a:r>
              <a:rPr lang="el-GR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allowed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FF7CF7C-8EF3-F234-A6D9-1BDE641A6C6C}"/>
                  </a:ext>
                </a:extLst>
              </p:cNvPr>
              <p:cNvSpPr txBox="1"/>
              <p:nvPr/>
            </p:nvSpPr>
            <p:spPr>
              <a:xfrm>
                <a:off x="6583707" y="1901406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FF7CF7C-8EF3-F234-A6D9-1BDE641A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07" y="1901406"/>
                <a:ext cx="99205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E8DDB1-79BC-CB6A-BF58-D5F555925B6B}"/>
                  </a:ext>
                </a:extLst>
              </p:cNvPr>
              <p:cNvSpPr txBox="1"/>
              <p:nvPr/>
            </p:nvSpPr>
            <p:spPr>
              <a:xfrm>
                <a:off x="6583707" y="2901618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41E8DDB1-79BC-CB6A-BF58-D5F55592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07" y="2901618"/>
                <a:ext cx="9920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99A0E6B-E330-ECF2-BFF3-713717F66FDD}"/>
                  </a:ext>
                </a:extLst>
              </p:cNvPr>
              <p:cNvSpPr txBox="1"/>
              <p:nvPr/>
            </p:nvSpPr>
            <p:spPr>
              <a:xfrm>
                <a:off x="6756073" y="4625469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99A0E6B-E330-ECF2-BFF3-713717F6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73" y="4625469"/>
                <a:ext cx="9920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0A6E38F-3E34-C3D8-293D-1B4843A36E31}"/>
                  </a:ext>
                </a:extLst>
              </p:cNvPr>
              <p:cNvSpPr txBox="1"/>
              <p:nvPr/>
            </p:nvSpPr>
            <p:spPr>
              <a:xfrm>
                <a:off x="5518982" y="4593412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0A6E38F-3E34-C3D8-293D-1B4843A3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82" y="4593412"/>
                <a:ext cx="9920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68E9A79-82B1-5702-6156-3161E8EE755D}"/>
              </a:ext>
            </a:extLst>
          </p:cNvPr>
          <p:cNvSpPr txBox="1"/>
          <p:nvPr/>
        </p:nvSpPr>
        <p:spPr>
          <a:xfrm>
            <a:off x="8044109" y="4009915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lang="en-US" altLang="ja-JP" sz="2400" u="sng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parallel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         </a:t>
            </a:r>
            <a:r>
              <a:rPr lang="el-GR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allowed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E2BE4215-E770-8D44-8DFF-795BF1D37B2B}"/>
              </a:ext>
            </a:extLst>
          </p:cNvPr>
          <p:cNvCxnSpPr>
            <a:cxnSpLocks/>
          </p:cNvCxnSpPr>
          <p:nvPr/>
        </p:nvCxnSpPr>
        <p:spPr>
          <a:xfrm>
            <a:off x="9733149" y="5178187"/>
            <a:ext cx="184484" cy="452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071811-8DB7-342F-49E0-3815D081FEC3}"/>
              </a:ext>
            </a:extLst>
          </p:cNvPr>
          <p:cNvSpPr txBox="1"/>
          <p:nvPr/>
        </p:nvSpPr>
        <p:spPr>
          <a:xfrm>
            <a:off x="8241631" y="5633262"/>
            <a:ext cx="35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measurement in this direction can be used to observe purely transverse mode</a:t>
            </a:r>
          </a:p>
        </p:txBody>
      </p:sp>
    </p:spTree>
    <p:extLst>
      <p:ext uri="{BB962C8B-B14F-4D97-AF65-F5344CB8AC3E}">
        <p14:creationId xmlns:p14="http://schemas.microsoft.com/office/powerpoint/2010/main" val="327754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0B69DB-2DC6-AC0E-DA78-50946809C298}"/>
              </a:ext>
            </a:extLst>
          </p:cNvPr>
          <p:cNvSpPr txBox="1"/>
          <p:nvPr/>
        </p:nvSpPr>
        <p:spPr>
          <a:xfrm>
            <a:off x="879686" y="201054"/>
            <a:ext cx="1043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simple example of K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kumimoji="1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 of a transversely polarized </a:t>
            </a:r>
            <a:r>
              <a:rPr kumimoji="1" lang="el-GR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A1F89B2B-FB52-38E5-808D-8F2F7A581280}"/>
              </a:ext>
            </a:extLst>
          </p:cNvPr>
          <p:cNvSpPr/>
          <p:nvPr/>
        </p:nvSpPr>
        <p:spPr>
          <a:xfrm>
            <a:off x="599138" y="3609939"/>
            <a:ext cx="492197" cy="5368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7E526B9-9992-961A-B541-0DB4334D13A7}"/>
              </a:ext>
            </a:extLst>
          </p:cNvPr>
          <p:cNvSpPr/>
          <p:nvPr/>
        </p:nvSpPr>
        <p:spPr>
          <a:xfrm>
            <a:off x="1800872" y="3393884"/>
            <a:ext cx="1642631" cy="1011898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2EFB97EF-8E19-E22A-1B85-33DBD4FC858A}"/>
              </a:ext>
            </a:extLst>
          </p:cNvPr>
          <p:cNvSpPr/>
          <p:nvPr/>
        </p:nvSpPr>
        <p:spPr>
          <a:xfrm rot="5400000">
            <a:off x="658056" y="3286822"/>
            <a:ext cx="578666" cy="1183099"/>
          </a:xfrm>
          <a:prstGeom prst="upArrow">
            <a:avLst>
              <a:gd name="adj1" fmla="val 3708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1 1">
            <a:extLst>
              <a:ext uri="{FF2B5EF4-FFF2-40B4-BE49-F238E27FC236}">
                <a16:creationId xmlns:a16="http://schemas.microsoft.com/office/drawing/2014/main" id="{A907C38B-48DE-4EEE-F487-53DF14B2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57" y="2471638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before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1 2">
            <a:extLst>
              <a:ext uri="{FF2B5EF4-FFF2-40B4-BE49-F238E27FC236}">
                <a16:creationId xmlns:a16="http://schemas.microsoft.com/office/drawing/2014/main" id="{0A0406AA-2653-F9F8-B5E8-5A36A73B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90" y="4188606"/>
            <a:ext cx="1183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7C92C850-4C66-3094-0ACF-569B8CC98376}"/>
              </a:ext>
            </a:extLst>
          </p:cNvPr>
          <p:cNvSpPr/>
          <p:nvPr/>
        </p:nvSpPr>
        <p:spPr>
          <a:xfrm>
            <a:off x="4231968" y="1761429"/>
            <a:ext cx="1642631" cy="3997686"/>
          </a:xfrm>
          <a:prstGeom prst="leftBrace">
            <a:avLst>
              <a:gd name="adj1" fmla="val 31283"/>
              <a:gd name="adj2" fmla="val 49806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3">
            <a:extLst>
              <a:ext uri="{FF2B5EF4-FFF2-40B4-BE49-F238E27FC236}">
                <a16:creationId xmlns:a16="http://schemas.microsoft.com/office/drawing/2014/main" id="{3A89A245-E89E-BB8E-2C12-3EC6AFC5E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658" y="1148676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after decay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62B64A6-6AB8-3D81-A221-B61B98C23A40}"/>
              </a:ext>
            </a:extLst>
          </p:cNvPr>
          <p:cNvSpPr/>
          <p:nvPr/>
        </p:nvSpPr>
        <p:spPr>
          <a:xfrm>
            <a:off x="6390136" y="234683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3E8A7C6-4677-AEC7-D48C-07C9E8D4AB4E}"/>
                  </a:ext>
                </a:extLst>
              </p:cNvPr>
              <p:cNvSpPr txBox="1"/>
              <p:nvPr/>
            </p:nvSpPr>
            <p:spPr>
              <a:xfrm>
                <a:off x="6678136" y="2198448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3E8A7C6-4677-AEC7-D48C-07C9E8D4A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36" y="2198448"/>
                <a:ext cx="99205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B6A984B4-04E7-8E7D-59B2-D3CDB4DBC813}"/>
              </a:ext>
            </a:extLst>
          </p:cNvPr>
          <p:cNvSpPr/>
          <p:nvPr/>
        </p:nvSpPr>
        <p:spPr>
          <a:xfrm rot="16200000">
            <a:off x="6314184" y="190561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92ACB96D-3F6B-12D1-013E-6918B44AF51E}"/>
              </a:ext>
            </a:extLst>
          </p:cNvPr>
          <p:cNvSpPr/>
          <p:nvPr/>
        </p:nvSpPr>
        <p:spPr>
          <a:xfrm>
            <a:off x="6390136" y="3069417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3175CE-5637-2E61-53AC-A06FAA9719CE}"/>
                  </a:ext>
                </a:extLst>
              </p:cNvPr>
              <p:cNvSpPr txBox="1"/>
              <p:nvPr/>
            </p:nvSpPr>
            <p:spPr>
              <a:xfrm>
                <a:off x="6672765" y="2957837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73175CE-5637-2E61-53AC-A06FAA971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65" y="2957837"/>
                <a:ext cx="99205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91E4DCB5-32A7-C716-67DD-AF625522C673}"/>
              </a:ext>
            </a:extLst>
          </p:cNvPr>
          <p:cNvSpPr/>
          <p:nvPr/>
        </p:nvSpPr>
        <p:spPr>
          <a:xfrm rot="5400000">
            <a:off x="6314183" y="3499611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91ADDD3-33B9-9868-D2F9-E5DE24367E09}"/>
              </a:ext>
            </a:extLst>
          </p:cNvPr>
          <p:cNvSpPr/>
          <p:nvPr/>
        </p:nvSpPr>
        <p:spPr>
          <a:xfrm>
            <a:off x="6828379" y="456736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5DBE9D-2701-E976-B12C-FDBC10C2253F}"/>
                  </a:ext>
                </a:extLst>
              </p:cNvPr>
              <p:cNvSpPr txBox="1"/>
              <p:nvPr/>
            </p:nvSpPr>
            <p:spPr>
              <a:xfrm>
                <a:off x="6620354" y="4855360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85DBE9D-2701-E976-B12C-FDBC10C2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354" y="4855360"/>
                <a:ext cx="99205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矢印: 右 20">
            <a:extLst>
              <a:ext uri="{FF2B5EF4-FFF2-40B4-BE49-F238E27FC236}">
                <a16:creationId xmlns:a16="http://schemas.microsoft.com/office/drawing/2014/main" id="{11B290D1-A2F3-282F-E95D-E8E3AE29B5C5}"/>
              </a:ext>
            </a:extLst>
          </p:cNvPr>
          <p:cNvSpPr/>
          <p:nvPr/>
        </p:nvSpPr>
        <p:spPr>
          <a:xfrm rot="10800000">
            <a:off x="5646818" y="456736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4E89EAA-FD13-8029-537A-D125D9062A97}"/>
              </a:ext>
            </a:extLst>
          </p:cNvPr>
          <p:cNvSpPr/>
          <p:nvPr/>
        </p:nvSpPr>
        <p:spPr>
          <a:xfrm>
            <a:off x="6149400" y="4567360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E4981C3-E7EB-1956-2586-56ED57A14CAE}"/>
                  </a:ext>
                </a:extLst>
              </p:cNvPr>
              <p:cNvSpPr txBox="1"/>
              <p:nvPr/>
            </p:nvSpPr>
            <p:spPr>
              <a:xfrm>
                <a:off x="5790796" y="4856509"/>
                <a:ext cx="992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E4981C3-E7EB-1956-2586-56ED57A14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796" y="4856509"/>
                <a:ext cx="99205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488000F7-3945-D296-68B6-EB06D9454D42}"/>
              </a:ext>
            </a:extLst>
          </p:cNvPr>
          <p:cNvSpPr/>
          <p:nvPr/>
        </p:nvSpPr>
        <p:spPr>
          <a:xfrm>
            <a:off x="7189799" y="4567360"/>
            <a:ext cx="429161" cy="288000"/>
          </a:xfrm>
          <a:prstGeom prst="rightArrow">
            <a:avLst>
              <a:gd name="adj1" fmla="val 37712"/>
              <a:gd name="adj2" fmla="val 50000"/>
            </a:avLst>
          </a:prstGeom>
          <a:solidFill>
            <a:srgbClr val="474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ECF962-A625-4DE9-A85E-203A11A71C37}"/>
              </a:ext>
            </a:extLst>
          </p:cNvPr>
          <p:cNvSpPr txBox="1"/>
          <p:nvPr/>
        </p:nvSpPr>
        <p:spPr>
          <a:xfrm>
            <a:off x="8196526" y="2010450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perpendicular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EE4D36-488A-1176-6E91-12D1C5FC12A8}"/>
              </a:ext>
            </a:extLst>
          </p:cNvPr>
          <p:cNvSpPr txBox="1"/>
          <p:nvPr/>
        </p:nvSpPr>
        <p:spPr>
          <a:xfrm>
            <a:off x="8156779" y="4229924"/>
            <a:ext cx="350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decay 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parallel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to the          </a:t>
            </a:r>
            <a:r>
              <a:rPr kumimoji="1" lang="el-GR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meson momentum: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allowed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9967DB7-C8D0-5CBE-71C1-22EBC31AF8D2}"/>
              </a:ext>
            </a:extLst>
          </p:cNvPr>
          <p:cNvCxnSpPr>
            <a:cxnSpLocks/>
          </p:cNvCxnSpPr>
          <p:nvPr/>
        </p:nvCxnSpPr>
        <p:spPr>
          <a:xfrm>
            <a:off x="10026316" y="5430253"/>
            <a:ext cx="105290" cy="299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6A9738-A54D-52B4-9508-09C677728B3B}"/>
              </a:ext>
            </a:extLst>
          </p:cNvPr>
          <p:cNvSpPr txBox="1"/>
          <p:nvPr/>
        </p:nvSpPr>
        <p:spPr>
          <a:xfrm>
            <a:off x="8338663" y="5729833"/>
            <a:ext cx="3501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measurement in this direction can be used to observe purely longitudinal mode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515668E-AC4A-36FF-16E0-F1F0F24398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01" y="1189669"/>
            <a:ext cx="2191239" cy="3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17D9A1-19A1-339B-F9DE-352F3F77A9C2}"/>
              </a:ext>
            </a:extLst>
          </p:cNvPr>
          <p:cNvSpPr txBox="1"/>
          <p:nvPr/>
        </p:nvSpPr>
        <p:spPr>
          <a:xfrm>
            <a:off x="2017312" y="191436"/>
            <a:ext cx="760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dilepton decay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1 1">
            <a:extLst>
              <a:ext uri="{FF2B5EF4-FFF2-40B4-BE49-F238E27FC236}">
                <a16:creationId xmlns:a16="http://schemas.microsoft.com/office/drawing/2014/main" id="{06E9B194-A286-0DC8-AA29-2938AFD4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781" y="1731470"/>
            <a:ext cx="3040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</a:rPr>
              <a:t>Initial polarization: 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DA2692-0534-F071-0EF9-95CCEDF3B6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23" y="1828102"/>
            <a:ext cx="5000034" cy="329956"/>
          </a:xfrm>
          <a:prstGeom prst="rect">
            <a:avLst/>
          </a:prstGeom>
        </p:spPr>
      </p:pic>
      <p:sp>
        <p:nvSpPr>
          <p:cNvPr id="6" name="左中かっこ 5">
            <a:extLst>
              <a:ext uri="{FF2B5EF4-FFF2-40B4-BE49-F238E27FC236}">
                <a16:creationId xmlns:a16="http://schemas.microsoft.com/office/drawing/2014/main" id="{F9AD9D0C-3049-49E3-47C2-E59FEFD962FE}"/>
              </a:ext>
            </a:extLst>
          </p:cNvPr>
          <p:cNvSpPr/>
          <p:nvPr/>
        </p:nvSpPr>
        <p:spPr>
          <a:xfrm rot="16200000">
            <a:off x="6657479" y="978963"/>
            <a:ext cx="657727" cy="3015916"/>
          </a:xfrm>
          <a:prstGeom prst="leftBrace">
            <a:avLst>
              <a:gd name="adj1" fmla="val 18422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1 2 1">
            <a:extLst>
              <a:ext uri="{FF2B5EF4-FFF2-40B4-BE49-F238E27FC236}">
                <a16:creationId xmlns:a16="http://schemas.microsoft.com/office/drawing/2014/main" id="{060793AD-7BF8-69A7-7F52-E2D58416A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645" y="2757437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Transverse polarization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3FFD316-3B45-3EF6-3555-EBFADE5FD278}"/>
              </a:ext>
            </a:extLst>
          </p:cNvPr>
          <p:cNvGrpSpPr/>
          <p:nvPr/>
        </p:nvGrpSpPr>
        <p:grpSpPr>
          <a:xfrm>
            <a:off x="8937122" y="871671"/>
            <a:ext cx="1321469" cy="714103"/>
            <a:chOff x="1116932" y="3194006"/>
            <a:chExt cx="1570121" cy="848605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1190A573-5E3D-6918-6CAC-BCD0D5EA027B}"/>
                </a:ext>
              </a:extLst>
            </p:cNvPr>
            <p:cNvSpPr/>
            <p:nvPr/>
          </p:nvSpPr>
          <p:spPr>
            <a:xfrm>
              <a:off x="1135453" y="3479885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9FCB661E-EC2C-4EA1-99AB-AAD66EB10547}"/>
                </a:ext>
              </a:extLst>
            </p:cNvPr>
            <p:cNvSpPr/>
            <p:nvPr/>
          </p:nvSpPr>
          <p:spPr>
            <a:xfrm>
              <a:off x="1696808" y="3353105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矢印: 上 10">
              <a:extLst>
                <a:ext uri="{FF2B5EF4-FFF2-40B4-BE49-F238E27FC236}">
                  <a16:creationId xmlns:a16="http://schemas.microsoft.com/office/drawing/2014/main" id="{41072866-8993-56B7-455B-763A780B37F8}"/>
                </a:ext>
              </a:extLst>
            </p:cNvPr>
            <p:cNvSpPr/>
            <p:nvPr/>
          </p:nvSpPr>
          <p:spPr>
            <a:xfrm>
              <a:off x="1116932" y="3194006"/>
              <a:ext cx="423110" cy="848605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769BDD5-42EE-D59E-B805-47D29495D70B}"/>
              </a:ext>
            </a:extLst>
          </p:cNvPr>
          <p:cNvGrpSpPr/>
          <p:nvPr/>
        </p:nvGrpSpPr>
        <p:grpSpPr>
          <a:xfrm>
            <a:off x="6809878" y="1062554"/>
            <a:ext cx="1548060" cy="523220"/>
            <a:chOff x="5847351" y="4931674"/>
            <a:chExt cx="1818770" cy="653710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DEC2D7E-8530-B3EB-ED8B-3DFEFC30513E}"/>
                </a:ext>
              </a:extLst>
            </p:cNvPr>
            <p:cNvSpPr/>
            <p:nvPr/>
          </p:nvSpPr>
          <p:spPr>
            <a:xfrm>
              <a:off x="6114521" y="5045693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2771C135-DFAB-B2F0-7A05-E304091EF0BB}"/>
                </a:ext>
              </a:extLst>
            </p:cNvPr>
            <p:cNvSpPr/>
            <p:nvPr/>
          </p:nvSpPr>
          <p:spPr>
            <a:xfrm>
              <a:off x="6675876" y="4931674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上 16">
              <a:extLst>
                <a:ext uri="{FF2B5EF4-FFF2-40B4-BE49-F238E27FC236}">
                  <a16:creationId xmlns:a16="http://schemas.microsoft.com/office/drawing/2014/main" id="{EADE81C1-3102-28EF-6D3C-44B1956D0F4F}"/>
                </a:ext>
              </a:extLst>
            </p:cNvPr>
            <p:cNvSpPr/>
            <p:nvPr/>
          </p:nvSpPr>
          <p:spPr>
            <a:xfrm rot="16200000">
              <a:off x="6008773" y="4876104"/>
              <a:ext cx="423110" cy="74595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A6AD508-383E-EDD4-5D2C-E9ED6D7656A6}"/>
              </a:ext>
            </a:extLst>
          </p:cNvPr>
          <p:cNvGrpSpPr/>
          <p:nvPr/>
        </p:nvGrpSpPr>
        <p:grpSpPr>
          <a:xfrm>
            <a:off x="5028374" y="1062554"/>
            <a:ext cx="1491912" cy="523220"/>
            <a:chOff x="1692446" y="4710670"/>
            <a:chExt cx="1818770" cy="65371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9727FB0C-149B-E435-0602-39DAD4499E40}"/>
                </a:ext>
              </a:extLst>
            </p:cNvPr>
            <p:cNvSpPr/>
            <p:nvPr/>
          </p:nvSpPr>
          <p:spPr>
            <a:xfrm>
              <a:off x="1773460" y="4836168"/>
              <a:ext cx="379875" cy="4001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C00853AD-C1CC-04DF-5640-129E132154B1}"/>
                </a:ext>
              </a:extLst>
            </p:cNvPr>
            <p:cNvSpPr/>
            <p:nvPr/>
          </p:nvSpPr>
          <p:spPr>
            <a:xfrm>
              <a:off x="2520971" y="4710670"/>
              <a:ext cx="990245" cy="653710"/>
            </a:xfrm>
            <a:prstGeom prst="rightArrow">
              <a:avLst>
                <a:gd name="adj1" fmla="val 37712"/>
                <a:gd name="adj2" fmla="val 50000"/>
              </a:avLst>
            </a:prstGeom>
            <a:solidFill>
              <a:srgbClr val="474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矢印: 上 20">
              <a:extLst>
                <a:ext uri="{FF2B5EF4-FFF2-40B4-BE49-F238E27FC236}">
                  <a16:creationId xmlns:a16="http://schemas.microsoft.com/office/drawing/2014/main" id="{AD514FB0-0941-0FC3-07A6-DDBCBA90398E}"/>
                </a:ext>
              </a:extLst>
            </p:cNvPr>
            <p:cNvSpPr/>
            <p:nvPr/>
          </p:nvSpPr>
          <p:spPr>
            <a:xfrm rot="5400000">
              <a:off x="1853868" y="4663267"/>
              <a:ext cx="423110" cy="745954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7528FD-C327-2E10-991F-F8EAC585A014}"/>
              </a:ext>
            </a:extLst>
          </p:cNvPr>
          <p:cNvCxnSpPr>
            <a:cxnSpLocks/>
          </p:cNvCxnSpPr>
          <p:nvPr/>
        </p:nvCxnSpPr>
        <p:spPr>
          <a:xfrm>
            <a:off x="9425166" y="2208760"/>
            <a:ext cx="612057" cy="55632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 3">
            <a:extLst>
              <a:ext uri="{FF2B5EF4-FFF2-40B4-BE49-F238E27FC236}">
                <a16:creationId xmlns:a16="http://schemas.microsoft.com/office/drawing/2014/main" id="{4745BC0D-D696-F9B0-A831-73003C8D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263" y="2757437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Longitudinal polarization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CB4A948-6CEA-27F9-D0A9-14A477D04E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8" y="4798786"/>
            <a:ext cx="10189376" cy="48905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715A15E-A0EC-B43C-A3C4-BA84CB5FA6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0" y="5457116"/>
            <a:ext cx="5702049" cy="489053"/>
          </a:xfrm>
          <a:prstGeom prst="rect">
            <a:avLst/>
          </a:prstGeom>
        </p:spPr>
      </p:pic>
      <p:sp>
        <p:nvSpPr>
          <p:cNvPr id="44" name="テキスト ボックス 1 2 2">
            <a:extLst>
              <a:ext uri="{FF2B5EF4-FFF2-40B4-BE49-F238E27FC236}">
                <a16:creationId xmlns:a16="http://schemas.microsoft.com/office/drawing/2014/main" id="{0FCE4872-8EA4-58CA-84EC-65FD76B5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302" y="6329470"/>
            <a:ext cx="3516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other φ-dependent terms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B2F523B-3907-81E1-799F-A9893B97BA0B}"/>
              </a:ext>
            </a:extLst>
          </p:cNvPr>
          <p:cNvCxnSpPr>
            <a:cxnSpLocks/>
          </p:cNvCxnSpPr>
          <p:nvPr/>
        </p:nvCxnSpPr>
        <p:spPr>
          <a:xfrm flipH="1" flipV="1">
            <a:off x="8501577" y="5925700"/>
            <a:ext cx="579184" cy="4170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>
            <a:extLst>
              <a:ext uri="{FF2B5EF4-FFF2-40B4-BE49-F238E27FC236}">
                <a16:creationId xmlns:a16="http://schemas.microsoft.com/office/drawing/2014/main" id="{9D377080-B262-698A-9E20-1B565E20EC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73" y="3692125"/>
            <a:ext cx="2007681" cy="304316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8B032DC-2A6E-54A1-E45C-20EA4505B99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99" y="4075426"/>
            <a:ext cx="2834039" cy="313616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997501B-4874-7AE0-2F45-E8EB2859E23A}"/>
              </a:ext>
            </a:extLst>
          </p:cNvPr>
          <p:cNvGrpSpPr/>
          <p:nvPr/>
        </p:nvGrpSpPr>
        <p:grpSpPr>
          <a:xfrm>
            <a:off x="224381" y="2255169"/>
            <a:ext cx="4525495" cy="2181810"/>
            <a:chOff x="224381" y="2255169"/>
            <a:chExt cx="4525495" cy="218181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C58DE5DD-0BDD-6741-830A-68D56E432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93A26F1-339D-F238-1820-F7A9D156430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3C5C3DB-487D-76AF-543D-4070B39D63A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56AC08F-F31A-9681-1572-12BF7AA22EF1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8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17D9A1-19A1-339B-F9DE-352F3F77A9C2}"/>
              </a:ext>
            </a:extLst>
          </p:cNvPr>
          <p:cNvSpPr txBox="1"/>
          <p:nvPr/>
        </p:nvSpPr>
        <p:spPr>
          <a:xfrm>
            <a:off x="2293695" y="153804"/>
            <a:ext cx="760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dilepton decay 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77CED33-E2CE-5D36-F205-4599018B6E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46" y="4819159"/>
            <a:ext cx="9016594" cy="551491"/>
          </a:xfrm>
          <a:prstGeom prst="rect">
            <a:avLst/>
          </a:prstGeom>
        </p:spPr>
      </p:pic>
      <p:sp>
        <p:nvSpPr>
          <p:cNvPr id="44" name="テキスト ボックス 1 2 2 1">
            <a:extLst>
              <a:ext uri="{FF2B5EF4-FFF2-40B4-BE49-F238E27FC236}">
                <a16:creationId xmlns:a16="http://schemas.microsoft.com/office/drawing/2014/main" id="{0FCE4872-8EA4-58CA-84EC-65FD76B5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082" y="5922141"/>
            <a:ext cx="2557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φ-dependent terms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B2F523B-3907-81E1-799F-A9893B97BA0B}"/>
              </a:ext>
            </a:extLst>
          </p:cNvPr>
          <p:cNvCxnSpPr>
            <a:cxnSpLocks/>
          </p:cNvCxnSpPr>
          <p:nvPr/>
        </p:nvCxnSpPr>
        <p:spPr>
          <a:xfrm flipH="1" flipV="1">
            <a:off x="10024671" y="5370650"/>
            <a:ext cx="145118" cy="58666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>
            <a:extLst>
              <a:ext uri="{FF2B5EF4-FFF2-40B4-BE49-F238E27FC236}">
                <a16:creationId xmlns:a16="http://schemas.microsoft.com/office/drawing/2014/main" id="{9D377080-B262-698A-9E20-1B565E20EC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14" y="2464338"/>
            <a:ext cx="2138520" cy="324148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28B032DC-2A6E-54A1-E45C-20EA4505B9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614" y="2847159"/>
            <a:ext cx="2929217" cy="32414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EBD1FD-B9A8-282F-DB8C-7C72A1DEA782}"/>
              </a:ext>
            </a:extLst>
          </p:cNvPr>
          <p:cNvSpPr txBox="1"/>
          <p:nvPr/>
        </p:nvSpPr>
        <p:spPr>
          <a:xfrm>
            <a:off x="905419" y="3325240"/>
            <a:ext cx="116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 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00A0E7B-3182-9A1F-7DDD-F1F3E600B5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4" y="3928868"/>
            <a:ext cx="4555780" cy="42614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E7B5582-A58A-6199-E99E-777D9CE9575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1" y="3885710"/>
            <a:ext cx="1765098" cy="426141"/>
          </a:xfrm>
          <a:prstGeom prst="rect">
            <a:avLst/>
          </a:prstGeom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B196980-42DC-DC83-6244-97C2552D0743}"/>
              </a:ext>
            </a:extLst>
          </p:cNvPr>
          <p:cNvCxnSpPr>
            <a:cxnSpLocks/>
          </p:cNvCxnSpPr>
          <p:nvPr/>
        </p:nvCxnSpPr>
        <p:spPr>
          <a:xfrm flipH="1">
            <a:off x="8147000" y="3734614"/>
            <a:ext cx="637760" cy="30219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 2 2 2">
            <a:extLst>
              <a:ext uri="{FF2B5EF4-FFF2-40B4-BE49-F238E27FC236}">
                <a16:creationId xmlns:a16="http://schemas.microsoft.com/office/drawing/2014/main" id="{88F49C39-1641-E4DA-6267-EC9016DD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082" y="3380671"/>
            <a:ext cx="2557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00-component</a:t>
            </a:r>
            <a:r>
              <a:rPr kumimoji="1" lang="en-US" altLang="ja-JP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of spin-density matrix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12C5D646-AB5C-8C64-248B-761B8CE75EDE}"/>
              </a:ext>
            </a:extLst>
          </p:cNvPr>
          <p:cNvSpPr/>
          <p:nvPr/>
        </p:nvSpPr>
        <p:spPr>
          <a:xfrm>
            <a:off x="425972" y="4830057"/>
            <a:ext cx="727098" cy="498486"/>
          </a:xfrm>
          <a:prstGeom prst="rightArrow">
            <a:avLst>
              <a:gd name="adj1" fmla="val 40345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DCEC6741-4774-4CCA-9054-A4BAF2167C48}"/>
              </a:ext>
            </a:extLst>
          </p:cNvPr>
          <p:cNvSpPr/>
          <p:nvPr/>
        </p:nvSpPr>
        <p:spPr>
          <a:xfrm>
            <a:off x="425972" y="5823765"/>
            <a:ext cx="727098" cy="498486"/>
          </a:xfrm>
          <a:prstGeom prst="rightArrow">
            <a:avLst>
              <a:gd name="adj1" fmla="val 40345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998A6655-010B-6147-3C71-B173617E37F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95" y="5787921"/>
            <a:ext cx="1258240" cy="479557"/>
          </a:xfrm>
          <a:prstGeom prst="rect">
            <a:avLst/>
          </a:prstGeom>
        </p:spPr>
      </p:pic>
      <p:sp>
        <p:nvSpPr>
          <p:cNvPr id="56" name="テキスト ボックス 1 2 2 1">
            <a:extLst>
              <a:ext uri="{FF2B5EF4-FFF2-40B4-BE49-F238E27FC236}">
                <a16:creationId xmlns:a16="http://schemas.microsoft.com/office/drawing/2014/main" id="{B119CCFA-18FC-D2C5-E590-967DD78D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560" y="5823881"/>
            <a:ext cx="4908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Unpolarized case: vanishing </a:t>
            </a:r>
            <a:r>
              <a:rPr lang="el-GR" altLang="ja-JP" sz="2000" dirty="0">
                <a:solidFill>
                  <a:prstClr val="black"/>
                </a:solidFill>
                <a:latin typeface="Calibri" panose="020F0502020204030204"/>
              </a:rPr>
              <a:t>θ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-dependence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7A8C048-5972-04FE-A413-7AAA16D4716C}"/>
              </a:ext>
            </a:extLst>
          </p:cNvPr>
          <p:cNvGrpSpPr/>
          <p:nvPr/>
        </p:nvGrpSpPr>
        <p:grpSpPr>
          <a:xfrm>
            <a:off x="1153070" y="844377"/>
            <a:ext cx="4942930" cy="2364044"/>
            <a:chOff x="224381" y="2255169"/>
            <a:chExt cx="4525495" cy="218181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C4D75498-7446-940D-0E10-91FB2EA4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A4D910B-B693-2C89-4E65-847937351F0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A5B92CE-F03E-9028-3CBD-4FC84074BCF9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8AF8466-9E42-E4DD-1DD4-9D9E810EB98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344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B16BDC-9A73-B09A-4B40-E2B7D352C8B6}"/>
              </a:ext>
            </a:extLst>
          </p:cNvPr>
          <p:cNvSpPr txBox="1"/>
          <p:nvPr/>
        </p:nvSpPr>
        <p:spPr>
          <a:xfrm>
            <a:off x="2877897" y="308014"/>
            <a:ext cx="736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Full angular distribution of K</a:t>
            </a:r>
            <a:r>
              <a:rPr lang="en-US" altLang="ja-JP" sz="32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+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3600" baseline="300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decay 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1995A9D0-7617-6C4B-0E55-774C6D13FF8D}"/>
              </a:ext>
            </a:extLst>
          </p:cNvPr>
          <p:cNvSpPr/>
          <p:nvPr/>
        </p:nvSpPr>
        <p:spPr>
          <a:xfrm rot="16200000" flipH="1">
            <a:off x="4115181" y="2911305"/>
            <a:ext cx="584776" cy="2654975"/>
          </a:xfrm>
          <a:prstGeom prst="leftBrace">
            <a:avLst>
              <a:gd name="adj1" fmla="val 18422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1 2 1">
            <a:extLst>
              <a:ext uri="{FF2B5EF4-FFF2-40B4-BE49-F238E27FC236}">
                <a16:creationId xmlns:a16="http://schemas.microsoft.com/office/drawing/2014/main" id="{6A90570B-6F9D-F4DD-F2FC-B7355DD8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974" y="3534098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Transverse modes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52256CC-3B18-1648-F531-40DAE908154E}"/>
              </a:ext>
            </a:extLst>
          </p:cNvPr>
          <p:cNvCxnSpPr>
            <a:cxnSpLocks/>
          </p:cNvCxnSpPr>
          <p:nvPr/>
        </p:nvCxnSpPr>
        <p:spPr>
          <a:xfrm flipV="1">
            <a:off x="7808104" y="4206536"/>
            <a:ext cx="180865" cy="3307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 3">
            <a:extLst>
              <a:ext uri="{FF2B5EF4-FFF2-40B4-BE49-F238E27FC236}">
                <a16:creationId xmlns:a16="http://schemas.microsoft.com/office/drawing/2014/main" id="{5538555E-7DDB-431D-6B6B-6AA56A0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092" y="3785978"/>
            <a:ext cx="3040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Longitudinal mode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F3DF7BA-36E4-986A-0203-1AFC9657AE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8" y="4543377"/>
            <a:ext cx="8326941" cy="49142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510668E-0E23-3A1A-0C60-E43E0AA717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61" y="5201707"/>
            <a:ext cx="5691339" cy="489053"/>
          </a:xfrm>
          <a:prstGeom prst="rect">
            <a:avLst/>
          </a:prstGeom>
        </p:spPr>
      </p:pic>
      <p:sp>
        <p:nvSpPr>
          <p:cNvPr id="23" name="テキスト ボックス 1 2 2">
            <a:extLst>
              <a:ext uri="{FF2B5EF4-FFF2-40B4-BE49-F238E27FC236}">
                <a16:creationId xmlns:a16="http://schemas.microsoft.com/office/drawing/2014/main" id="{63AB34E5-5423-06F9-0D20-89BDBA1C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189" y="5599476"/>
            <a:ext cx="2348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φ-dependent terms </a:t>
            </a:r>
            <a:endParaRPr kumimoji="1" lang="ja-JP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730C699-E2AB-7B3B-F5D9-BCCC7B712886}"/>
              </a:ext>
            </a:extLst>
          </p:cNvPr>
          <p:cNvCxnSpPr>
            <a:cxnSpLocks/>
          </p:cNvCxnSpPr>
          <p:nvPr/>
        </p:nvCxnSpPr>
        <p:spPr>
          <a:xfrm flipH="1" flipV="1">
            <a:off x="8470482" y="5392093"/>
            <a:ext cx="641434" cy="3997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4AB161FA-6DFB-1621-1814-BAC8AC503E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76" y="5945853"/>
            <a:ext cx="6918913" cy="465941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491BAA9-A1E0-CBDA-0237-8249C2A4CC38}"/>
              </a:ext>
            </a:extLst>
          </p:cNvPr>
          <p:cNvCxnSpPr>
            <a:cxnSpLocks/>
          </p:cNvCxnSpPr>
          <p:nvPr/>
        </p:nvCxnSpPr>
        <p:spPr>
          <a:xfrm flipH="1">
            <a:off x="8470839" y="5881146"/>
            <a:ext cx="641077" cy="2680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8986868D-89C1-429D-0DD9-7DE96A8BE9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9" y="2615488"/>
            <a:ext cx="2138520" cy="32414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10B2CE-F0D1-A9E3-9A0B-32E7962ABF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9" y="2998309"/>
            <a:ext cx="2929217" cy="324148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34EEF0A-C227-AED0-9EFE-74985AAAC32A}"/>
              </a:ext>
            </a:extLst>
          </p:cNvPr>
          <p:cNvGrpSpPr/>
          <p:nvPr/>
        </p:nvGrpSpPr>
        <p:grpSpPr>
          <a:xfrm>
            <a:off x="1185155" y="995527"/>
            <a:ext cx="4942930" cy="2364044"/>
            <a:chOff x="224381" y="2255169"/>
            <a:chExt cx="4525495" cy="218181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DF0A4D5-82B1-2D1E-91D9-E79BE56F2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4381" y="2255169"/>
              <a:ext cx="4525495" cy="218181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D409D90-1546-8842-235C-D0DE2D90BC72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838" y="4098757"/>
              <a:ext cx="170603" cy="18270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DD5F0B2-36D0-6AD4-36CF-D666E27E04D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079" y="2344694"/>
              <a:ext cx="163495" cy="22931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8CE4AD9-3554-E1A0-58DF-72703D43F11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828" y="2333078"/>
              <a:ext cx="185506" cy="168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05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F5202-2052-4846-99E7-0F05288001F7}"/>
              </a:ext>
            </a:extLst>
          </p:cNvPr>
          <p:cNvSpPr txBox="1"/>
          <p:nvPr/>
        </p:nvSpPr>
        <p:spPr>
          <a:xfrm>
            <a:off x="317854" y="423200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l-GR" altLang="ja-JP" sz="4400" dirty="0">
                <a:solidFill>
                  <a:prstClr val="black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ϕ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meson in </a:t>
            </a:r>
            <a:r>
              <a:rPr kumimoji="1" lang="en-US" altLang="ja-JP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pA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collisions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9B83002-2F9B-4C6C-BE49-EC4535F57E6F}"/>
              </a:ext>
            </a:extLst>
          </p:cNvPr>
          <p:cNvGrpSpPr/>
          <p:nvPr/>
        </p:nvGrpSpPr>
        <p:grpSpPr>
          <a:xfrm>
            <a:off x="561983" y="2316524"/>
            <a:ext cx="4318777" cy="3092747"/>
            <a:chOff x="864889" y="2197502"/>
            <a:chExt cx="4003674" cy="3029406"/>
          </a:xfrm>
        </p:grpSpPr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0912789-5E3C-41FA-B44F-E5A568BF87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" name="Line 12">
              <a:extLst>
                <a:ext uri="{FF2B5EF4-FFF2-40B4-BE49-F238E27FC236}">
                  <a16:creationId xmlns:a16="http://schemas.microsoft.com/office/drawing/2014/main" id="{47FB89FD-9F03-4763-ACBF-DA3BFD04824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76161D5E-A4A0-4A4F-8F64-A024030034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868736"/>
              <a:ext cx="462781" cy="31043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Line 14">
              <a:extLst>
                <a:ext uri="{FF2B5EF4-FFF2-40B4-BE49-F238E27FC236}">
                  <a16:creationId xmlns:a16="http://schemas.microsoft.com/office/drawing/2014/main" id="{C727DECE-10C9-4670-813E-0007193D89D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480226" y="2303604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EA046763-55C1-4E91-AEB2-1A8E15819B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480226" y="3868736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4DBF2F39-3DEA-4556-BE1C-D4FF6F5D01A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45194" y="3667046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1801FEC7-BCF1-499A-98D6-F40C431925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43111" y="4389115"/>
              <a:ext cx="429764" cy="45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0D338BBA-9949-42B8-BED3-D5408B157C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84318" y="2197502"/>
              <a:ext cx="408959" cy="45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e-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F15FB2-0829-4981-8BCC-1B769EB74BB2}"/>
              </a:ext>
            </a:extLst>
          </p:cNvPr>
          <p:cNvSpPr txBox="1"/>
          <p:nvPr/>
        </p:nvSpPr>
        <p:spPr>
          <a:xfrm>
            <a:off x="2374560" y="5718806"/>
            <a:ext cx="199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E325 (KEK)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E16 (J-PARC)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9B4BD5C-8FF3-4AD0-933E-5251E9DCC096}"/>
              </a:ext>
            </a:extLst>
          </p:cNvPr>
          <p:cNvCxnSpPr>
            <a:cxnSpLocks/>
          </p:cNvCxnSpPr>
          <p:nvPr/>
        </p:nvCxnSpPr>
        <p:spPr>
          <a:xfrm flipV="1">
            <a:off x="7528002" y="4643486"/>
            <a:ext cx="989894" cy="668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742012-81E7-40D2-93F7-CCD30BC1903F}"/>
              </a:ext>
            </a:extLst>
          </p:cNvPr>
          <p:cNvSpPr txBox="1"/>
          <p:nvPr/>
        </p:nvSpPr>
        <p:spPr>
          <a:xfrm>
            <a:off x="4796383" y="5096357"/>
            <a:ext cx="32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low (zero?) temperature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BDA7BC-295D-4E6C-8A14-90044FAE23AB}"/>
              </a:ext>
            </a:extLst>
          </p:cNvPr>
          <p:cNvSpPr txBox="1"/>
          <p:nvPr/>
        </p:nvSpPr>
        <p:spPr>
          <a:xfrm>
            <a:off x="459019" y="1541020"/>
            <a:ext cx="2725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 strong interaction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0030D9E-F181-4920-984D-DF25B2C85B50}"/>
              </a:ext>
            </a:extLst>
          </p:cNvPr>
          <p:cNvSpPr/>
          <p:nvPr/>
        </p:nvSpPr>
        <p:spPr>
          <a:xfrm>
            <a:off x="1386873" y="1987440"/>
            <a:ext cx="348936" cy="396556"/>
          </a:xfrm>
          <a:prstGeom prst="downArrow">
            <a:avLst>
              <a:gd name="adj1" fmla="val 26829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3F4702-1509-4F14-8D6D-042E980EA6C0}"/>
              </a:ext>
            </a:extLst>
          </p:cNvPr>
          <p:cNvSpPr txBox="1"/>
          <p:nvPr/>
        </p:nvSpPr>
        <p:spPr>
          <a:xfrm>
            <a:off x="132441" y="2385630"/>
            <a:ext cx="2857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 distortion of signal due to interaction with nuclear medium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14B0DE9-30D0-452B-A587-DBCF92530953}"/>
              </a:ext>
            </a:extLst>
          </p:cNvPr>
          <p:cNvCxnSpPr>
            <a:cxnSpLocks/>
          </p:cNvCxnSpPr>
          <p:nvPr/>
        </p:nvCxnSpPr>
        <p:spPr>
          <a:xfrm flipH="1" flipV="1">
            <a:off x="3497528" y="4628952"/>
            <a:ext cx="1285955" cy="6382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C1172EB-60D4-4F03-AE8B-3C3D27DEA243}"/>
              </a:ext>
            </a:extLst>
          </p:cNvPr>
          <p:cNvCxnSpPr>
            <a:cxnSpLocks/>
          </p:cNvCxnSpPr>
          <p:nvPr/>
        </p:nvCxnSpPr>
        <p:spPr>
          <a:xfrm flipH="1">
            <a:off x="3654837" y="2987964"/>
            <a:ext cx="1122704" cy="9191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A08DBF9-F6C8-4098-B18B-162D971159B1}"/>
              </a:ext>
            </a:extLst>
          </p:cNvPr>
          <p:cNvCxnSpPr>
            <a:cxnSpLocks/>
          </p:cNvCxnSpPr>
          <p:nvPr/>
        </p:nvCxnSpPr>
        <p:spPr>
          <a:xfrm>
            <a:off x="7499996" y="3376197"/>
            <a:ext cx="1196244" cy="6610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4F5244-7B51-40E1-85D0-5F38C502C548}"/>
              </a:ext>
            </a:extLst>
          </p:cNvPr>
          <p:cNvSpPr txBox="1"/>
          <p:nvPr/>
        </p:nvSpPr>
        <p:spPr>
          <a:xfrm>
            <a:off x="4857293" y="2547356"/>
            <a:ext cx="32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approximate density:     normal nuclear density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ρ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53A8D42-C2DC-0D15-AE32-384885BCACE5}"/>
              </a:ext>
            </a:extLst>
          </p:cNvPr>
          <p:cNvSpPr txBox="1"/>
          <p:nvPr/>
        </p:nvSpPr>
        <p:spPr>
          <a:xfrm>
            <a:off x="3542924" y="960796"/>
            <a:ext cx="537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Experiments to be discussed in this talk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7DB3D1A-813A-14B1-CF88-92C2D61351A5}"/>
              </a:ext>
            </a:extLst>
          </p:cNvPr>
          <p:cNvGrpSpPr/>
          <p:nvPr/>
        </p:nvGrpSpPr>
        <p:grpSpPr>
          <a:xfrm>
            <a:off x="6924046" y="2934465"/>
            <a:ext cx="3770053" cy="2482670"/>
            <a:chOff x="4085836" y="3535534"/>
            <a:chExt cx="4039783" cy="2748517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A05D8848-4909-8601-5652-AFEC85309807}"/>
                </a:ext>
              </a:extLst>
            </p:cNvPr>
            <p:cNvGrpSpPr/>
            <p:nvPr/>
          </p:nvGrpSpPr>
          <p:grpSpPr>
            <a:xfrm>
              <a:off x="4085836" y="3535534"/>
              <a:ext cx="4039783" cy="2748517"/>
              <a:chOff x="2864244" y="1775353"/>
              <a:chExt cx="4039783" cy="2748517"/>
            </a:xfrm>
          </p:grpSpPr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800A3D0F-92EB-D0E4-7E28-2C26B88B4A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3257" y="1801047"/>
                <a:ext cx="188139" cy="55216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3B5E34CA-D3EA-8591-A6C2-BE204A083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986" y="3568265"/>
                <a:ext cx="778028" cy="100172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FA2B5091-CC38-D7AC-5DD4-838DB7E05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7034" y="2764101"/>
                <a:ext cx="0" cy="216568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EDEFDA5A-BE57-03E1-DA23-8DFE7FB742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3257" y="2622884"/>
                <a:ext cx="73777" cy="14121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17399872-5217-7548-0DA4-14765E5DC0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3257" y="2486526"/>
                <a:ext cx="91478" cy="136358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A48AE39-F99B-086B-F603-9AF5CBAC6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63257" y="2358189"/>
                <a:ext cx="91478" cy="12868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8884020F-39CA-DD78-E1F9-3F302AA97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32695" y="2996177"/>
                <a:ext cx="121939" cy="17114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7F41E644-6CA0-DAA2-F806-4C20AFD72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1396" y="3155197"/>
                <a:ext cx="145636" cy="12122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608D4AD3-7727-E2F7-593F-1A738E7641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7032" y="3171983"/>
                <a:ext cx="174881" cy="22510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0E0D3191-3BE0-FC56-24DE-64DC5FE3F5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63284" y="3390756"/>
                <a:ext cx="201743" cy="764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CFEE6DB5-7A4A-2FAF-892F-BD51076DE4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54388" y="3456529"/>
                <a:ext cx="91478" cy="12868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E14A9039-3F28-893B-1AB9-45E56DB1FC72}"/>
                  </a:ext>
                </a:extLst>
              </p:cNvPr>
              <p:cNvGrpSpPr/>
              <p:nvPr/>
            </p:nvGrpSpPr>
            <p:grpSpPr>
              <a:xfrm>
                <a:off x="2864244" y="1775353"/>
                <a:ext cx="4039783" cy="2748517"/>
                <a:chOff x="6732168" y="2865450"/>
                <a:chExt cx="3037037" cy="2000673"/>
              </a:xfrm>
            </p:grpSpPr>
            <p:grpSp>
              <p:nvGrpSpPr>
                <p:cNvPr id="40" name="グループ化 39">
                  <a:extLst>
                    <a:ext uri="{FF2B5EF4-FFF2-40B4-BE49-F238E27FC236}">
                      <a16:creationId xmlns:a16="http://schemas.microsoft.com/office/drawing/2014/main" id="{46216B22-0658-03C4-185D-0F85FE60F4EA}"/>
                    </a:ext>
                  </a:extLst>
                </p:cNvPr>
                <p:cNvGrpSpPr/>
                <p:nvPr/>
              </p:nvGrpSpPr>
              <p:grpSpPr>
                <a:xfrm>
                  <a:off x="6732168" y="3225731"/>
                  <a:ext cx="3037037" cy="1640392"/>
                  <a:chOff x="1285531" y="3243545"/>
                  <a:chExt cx="3559975" cy="1983363"/>
                </a:xfrm>
              </p:grpSpPr>
              <p:sp>
                <p:nvSpPr>
                  <p:cNvPr id="42" name="Oval 11">
                    <a:extLst>
                      <a:ext uri="{FF2B5EF4-FFF2-40B4-BE49-F238E27FC236}">
                        <a16:creationId xmlns:a16="http://schemas.microsoft.com/office/drawing/2014/main" id="{7A093CFF-6DFE-A9F9-42EE-1FE9199593E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48979" y="3243545"/>
                    <a:ext cx="1953011" cy="1983363"/>
                  </a:xfrm>
                  <a:prstGeom prst="ellipse">
                    <a:avLst/>
                  </a:prstGeom>
                  <a:solidFill>
                    <a:schemeClr val="accent4">
                      <a:alpha val="29019"/>
                    </a:schemeClr>
                  </a:solidFill>
                  <a:ln w="9525" algn="ctr">
                    <a:solidFill>
                      <a:srgbClr val="4743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Line 12">
                    <a:extLst>
                      <a:ext uri="{FF2B5EF4-FFF2-40B4-BE49-F238E27FC236}">
                        <a16:creationId xmlns:a16="http://schemas.microsoft.com/office/drawing/2014/main" id="{EB1F5393-5A20-A60D-3C52-F8A34861F39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5531" y="4179177"/>
                    <a:ext cx="17319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Line 13">
                    <a:extLst>
                      <a:ext uri="{FF2B5EF4-FFF2-40B4-BE49-F238E27FC236}">
                        <a16:creationId xmlns:a16="http://schemas.microsoft.com/office/drawing/2014/main" id="{B571DE0D-DB1F-D1B2-CF08-FB237A48B83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017445" y="3868736"/>
                    <a:ext cx="462781" cy="310439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Text Box 19">
                    <a:extLst>
                      <a:ext uri="{FF2B5EF4-FFF2-40B4-BE49-F238E27FC236}">
                        <a16:creationId xmlns:a16="http://schemas.microsoft.com/office/drawing/2014/main" id="{06B73E16-9763-AB5E-0920-0EC24CFC8B6E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285531" y="3630351"/>
                    <a:ext cx="537213" cy="7138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AF8C"/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46" name="Text Box 21">
                    <a:extLst>
                      <a:ext uri="{FF2B5EF4-FFF2-40B4-BE49-F238E27FC236}">
                        <a16:creationId xmlns:a16="http://schemas.microsoft.com/office/drawing/2014/main" id="{2A17248D-EB98-3C46-9F61-EE066E8E53AF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273908" y="4488958"/>
                    <a:ext cx="571598" cy="4837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949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K</a:t>
                    </a:r>
                    <a:r>
                      <a:rPr kumimoji="1" lang="en-US" altLang="ja-JP" sz="2000" b="0" i="0" u="none" strike="noStrike" kern="1200" cap="none" spc="0" normalizeH="0" baseline="50000" noProof="0" dirty="0">
                        <a:ln>
                          <a:noFill/>
                        </a:ln>
                        <a:solidFill>
                          <a:srgbClr val="C949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" panose="02040604050505020304" pitchFamily="18" charset="0"/>
                        <a:ea typeface="ＭＳ Ｐゴシック" panose="020B0600070205080204" pitchFamily="50" charset="-128"/>
                        <a:cs typeface="+mn-cs"/>
                      </a:rPr>
                      <a:t>+</a:t>
                    </a:r>
                  </a:p>
                </p:txBody>
              </p:sp>
              <p:sp>
                <p:nvSpPr>
                  <p:cNvPr id="47" name="Text Box 22">
                    <a:extLst>
                      <a:ext uri="{FF2B5EF4-FFF2-40B4-BE49-F238E27FC236}">
                        <a16:creationId xmlns:a16="http://schemas.microsoft.com/office/drawing/2014/main" id="{A8DB6AEC-3673-AACE-AC03-1277030228FC}"/>
                      </a:ext>
                    </a:extLst>
                  </p:cNvPr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142933" y="3989223"/>
                    <a:ext cx="513358" cy="7138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3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669925" indent="-325438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022350" indent="-350838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kumimoji="1" sz="2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339850" indent="-315913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1681163" indent="-339725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1383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5955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0527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509963" indent="-339725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ＭＳ Ｐゴシック" panose="020B0600070205080204" pitchFamily="50" charset="-128"/>
                        <a:cs typeface="+mn-cs"/>
                      </a:rPr>
                      <a:t>f</a:t>
                    </a:r>
                  </a:p>
                </p:txBody>
              </p:sp>
            </p:grpSp>
            <p:sp>
              <p:nvSpPr>
                <p:cNvPr id="41" name="Text Box 21">
                  <a:extLst>
                    <a:ext uri="{FF2B5EF4-FFF2-40B4-BE49-F238E27FC236}">
                      <a16:creationId xmlns:a16="http://schemas.microsoft.com/office/drawing/2014/main" id="{66A7D01C-5193-EAD3-071A-5F8AFF6F697F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257076" y="2865450"/>
                  <a:ext cx="474810" cy="420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3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669925" indent="-325438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022350" indent="-350838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kumimoji="1" sz="2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339850" indent="-315913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1681163" indent="-339725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1383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5955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0527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509963" indent="-33972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K</a:t>
                  </a:r>
                  <a:r>
                    <a:rPr kumimoji="1" lang="en-US" altLang="ja-JP" sz="3200" b="0" i="0" u="none" strike="noStrike" kern="1200" cap="none" spc="0" normalizeH="0" baseline="24000" noProof="0" dirty="0">
                      <a:ln>
                        <a:noFill/>
                      </a:ln>
                      <a:solidFill>
                        <a:srgbClr val="C9492C">
                          <a:lumMod val="75000"/>
                        </a:srgbClr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Ｐゴシック" panose="020B0600070205080204" pitchFamily="50" charset="-128"/>
                      <a:cs typeface="+mn-cs"/>
                    </a:rPr>
                    <a:t>-</a:t>
                  </a:r>
                </a:p>
              </p:txBody>
            </p:sp>
          </p:grpSp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C215702-3F9A-27ED-11C0-82D31529ADB0}"/>
                </a:ext>
              </a:extLst>
            </p:cNvPr>
            <p:cNvSpPr txBox="1"/>
            <p:nvPr/>
          </p:nvSpPr>
          <p:spPr>
            <a:xfrm>
              <a:off x="5840682" y="5593040"/>
              <a:ext cx="1273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Arial Unicode MS" panose="020B0604020202020204" pitchFamily="50" charset="-128"/>
                  <a:cs typeface="+mn-cs"/>
                </a:rPr>
                <a:t>nucleus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endParaRPr>
            </a:p>
          </p:txBody>
        </p:sp>
      </p:grpSp>
      <p:sp>
        <p:nvSpPr>
          <p:cNvPr id="48" name="Text Box 22">
            <a:extLst>
              <a:ext uri="{FF2B5EF4-FFF2-40B4-BE49-F238E27FC236}">
                <a16:creationId xmlns:a16="http://schemas.microsoft.com/office/drawing/2014/main" id="{67FBC289-39C1-F286-EE65-AB51500C645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81954" y="4150534"/>
            <a:ext cx="559349" cy="77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F120139-A31D-74B8-B13C-30B4E830A87B}"/>
              </a:ext>
            </a:extLst>
          </p:cNvPr>
          <p:cNvSpPr txBox="1"/>
          <p:nvPr/>
        </p:nvSpPr>
        <p:spPr>
          <a:xfrm>
            <a:off x="2644567" y="4783950"/>
            <a:ext cx="1222680" cy="35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+mn-cs"/>
              </a:rPr>
              <a:t>nucleus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5312672-61BC-B831-4D94-7731E5D2F2B2}"/>
              </a:ext>
            </a:extLst>
          </p:cNvPr>
          <p:cNvSpPr txBox="1"/>
          <p:nvPr/>
        </p:nvSpPr>
        <p:spPr>
          <a:xfrm>
            <a:off x="8169601" y="5718806"/>
            <a:ext cx="23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pion beam (HADES)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E88 (J-PARC)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D643764-9145-5009-A912-FCB16936279A}"/>
              </a:ext>
            </a:extLst>
          </p:cNvPr>
          <p:cNvSpPr txBox="1"/>
          <p:nvPr/>
        </p:nvSpPr>
        <p:spPr>
          <a:xfrm>
            <a:off x="9750092" y="1750629"/>
            <a:ext cx="212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strong interaction</a:t>
            </a:r>
          </a:p>
        </p:txBody>
      </p:sp>
      <p:sp>
        <p:nvSpPr>
          <p:cNvPr id="52" name="矢印: 下 51">
            <a:extLst>
              <a:ext uri="{FF2B5EF4-FFF2-40B4-BE49-F238E27FC236}">
                <a16:creationId xmlns:a16="http://schemas.microsoft.com/office/drawing/2014/main" id="{82A7DACC-DC94-DF85-D818-EEC0CD428465}"/>
              </a:ext>
            </a:extLst>
          </p:cNvPr>
          <p:cNvSpPr/>
          <p:nvPr/>
        </p:nvSpPr>
        <p:spPr>
          <a:xfrm>
            <a:off x="10649875" y="2216960"/>
            <a:ext cx="348936" cy="396556"/>
          </a:xfrm>
          <a:prstGeom prst="downArrow">
            <a:avLst>
              <a:gd name="adj1" fmla="val 26829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01B4606-E1A1-EA80-7861-E364B6578A73}"/>
              </a:ext>
            </a:extLst>
          </p:cNvPr>
          <p:cNvSpPr txBox="1"/>
          <p:nvPr/>
        </p:nvSpPr>
        <p:spPr>
          <a:xfrm>
            <a:off x="9461673" y="2636183"/>
            <a:ext cx="272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distortion of signal due to interaction with nuclear medium</a:t>
            </a:r>
          </a:p>
        </p:txBody>
      </p:sp>
    </p:spTree>
    <p:extLst>
      <p:ext uri="{BB962C8B-B14F-4D97-AF65-F5344CB8AC3E}">
        <p14:creationId xmlns:p14="http://schemas.microsoft.com/office/powerpoint/2010/main" val="94146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F5202-2052-4846-99E7-0F05288001F7}"/>
              </a:ext>
            </a:extLst>
          </p:cNvPr>
          <p:cNvSpPr txBox="1"/>
          <p:nvPr/>
        </p:nvSpPr>
        <p:spPr>
          <a:xfrm>
            <a:off x="317854" y="375362"/>
            <a:ext cx="11556292" cy="52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In reality, things are more complicated…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DA343A-7D4E-4F19-BB9E-C41B80FFC02D}"/>
              </a:ext>
            </a:extLst>
          </p:cNvPr>
          <p:cNvSpPr txBox="1"/>
          <p:nvPr/>
        </p:nvSpPr>
        <p:spPr>
          <a:xfrm>
            <a:off x="2470771" y="921161"/>
            <a:ext cx="834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Proton induced generation of vector mesons in nuclei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EB6B4CE-CC10-4E1A-923D-E03B58268FB5}"/>
              </a:ext>
            </a:extLst>
          </p:cNvPr>
          <p:cNvGrpSpPr/>
          <p:nvPr/>
        </p:nvGrpSpPr>
        <p:grpSpPr>
          <a:xfrm>
            <a:off x="2025446" y="1506508"/>
            <a:ext cx="7157910" cy="4870730"/>
            <a:chOff x="864889" y="1840705"/>
            <a:chExt cx="4898175" cy="3386203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4D453E60-654B-4235-B18F-A46E1D2DFD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8979" y="3243545"/>
              <a:ext cx="1953011" cy="1983363"/>
            </a:xfrm>
            <a:prstGeom prst="ellipse">
              <a:avLst/>
            </a:prstGeom>
            <a:gradFill flip="none" rotWithShape="1">
              <a:gsLst>
                <a:gs pos="70000">
                  <a:schemeClr val="accent3">
                    <a:lumMod val="47000"/>
                    <a:lumOff val="53000"/>
                  </a:schemeClr>
                </a:gs>
                <a:gs pos="51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068A0666-F939-4DF0-A6D3-57DCA252DF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4889" y="4179176"/>
              <a:ext cx="2152559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704E23C0-9BD8-4356-BC7E-620AC1F870B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17445" y="3454053"/>
              <a:ext cx="1080959" cy="725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1257CC13-CF83-4464-8D30-FD8E12138B5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98404" y="1902086"/>
              <a:ext cx="152844" cy="1565134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F15E9D27-43A7-4CF0-B5F3-DC8EDF035C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98404" y="3467220"/>
              <a:ext cx="1388337" cy="625191"/>
            </a:xfrm>
            <a:prstGeom prst="line">
              <a:avLst/>
            </a:prstGeom>
            <a:noFill/>
            <a:ln w="38100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Text Box 19">
              <a:extLst>
                <a:ext uri="{FF2B5EF4-FFF2-40B4-BE49-F238E27FC236}">
                  <a16:creationId xmlns:a16="http://schemas.microsoft.com/office/drawing/2014/main" id="{26C92D2C-A734-437F-8418-CEE7A35BBD2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19721" y="3780109"/>
              <a:ext cx="537213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76D32A2A-9AF2-47F4-8AF1-AA189EBD9A8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59248" y="3678786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4EC47531-9B59-47B5-8D36-EF4BD51ADC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88756" y="1840705"/>
              <a:ext cx="503816" cy="71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Text Box 22">
              <a:extLst>
                <a:ext uri="{FF2B5EF4-FFF2-40B4-BE49-F238E27FC236}">
                  <a16:creationId xmlns:a16="http://schemas.microsoft.com/office/drawing/2014/main" id="{AC1A649D-B294-4E98-9FBA-04122CFCD07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87801" y="3816062"/>
              <a:ext cx="264581" cy="320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l-GR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ϕ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9E12517-DD9F-4B66-99D5-9CB586184A0B}"/>
              </a:ext>
            </a:extLst>
          </p:cNvPr>
          <p:cNvCxnSpPr>
            <a:cxnSpLocks/>
          </p:cNvCxnSpPr>
          <p:nvPr/>
        </p:nvCxnSpPr>
        <p:spPr>
          <a:xfrm>
            <a:off x="3871663" y="3808343"/>
            <a:ext cx="689811" cy="8786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6CA0F4-09E3-4CB6-9640-6F5DD2154992}"/>
              </a:ext>
            </a:extLst>
          </p:cNvPr>
          <p:cNvSpPr txBox="1"/>
          <p:nvPr/>
        </p:nvSpPr>
        <p:spPr>
          <a:xfrm>
            <a:off x="1768786" y="3001661"/>
            <a:ext cx="3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Non-trivial                         non-equilibrium process??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0241CEC7-A24D-42DE-B60E-9DEDD21EE3FD}"/>
              </a:ext>
            </a:extLst>
          </p:cNvPr>
          <p:cNvCxnSpPr>
            <a:cxnSpLocks/>
          </p:cNvCxnSpPr>
          <p:nvPr/>
        </p:nvCxnSpPr>
        <p:spPr>
          <a:xfrm>
            <a:off x="6512593" y="5690551"/>
            <a:ext cx="1003133" cy="4054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F7D167B-9C23-490B-8996-5AC0ECD890D0}"/>
              </a:ext>
            </a:extLst>
          </p:cNvPr>
          <p:cNvSpPr txBox="1"/>
          <p:nvPr/>
        </p:nvSpPr>
        <p:spPr>
          <a:xfrm>
            <a:off x="7533823" y="5941537"/>
            <a:ext cx="329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density much below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ρ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B141EFE-61B5-4B4E-BCB2-216208B87DBB}"/>
              </a:ext>
            </a:extLst>
          </p:cNvPr>
          <p:cNvSpPr txBox="1"/>
          <p:nvPr/>
        </p:nvSpPr>
        <p:spPr>
          <a:xfrm>
            <a:off x="7479147" y="1820096"/>
            <a:ext cx="374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large probability of vector meson decay outside of the nucleus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9EEA8A8-F397-4AB9-AA20-B12D3BD5C584}"/>
              </a:ext>
            </a:extLst>
          </p:cNvPr>
          <p:cNvCxnSpPr>
            <a:cxnSpLocks/>
          </p:cNvCxnSpPr>
          <p:nvPr/>
        </p:nvCxnSpPr>
        <p:spPr>
          <a:xfrm flipH="1">
            <a:off x="7047979" y="2639219"/>
            <a:ext cx="1551834" cy="32414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A871020C-93E9-4146-99B5-EEC606D506AB}"/>
              </a:ext>
            </a:extLst>
          </p:cNvPr>
          <p:cNvCxnSpPr>
            <a:cxnSpLocks/>
          </p:cNvCxnSpPr>
          <p:nvPr/>
        </p:nvCxnSpPr>
        <p:spPr>
          <a:xfrm flipH="1">
            <a:off x="7808753" y="2646640"/>
            <a:ext cx="1131209" cy="13978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0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E58DEF-07A9-4CB4-9F87-45505E9B3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057" y="401457"/>
            <a:ext cx="4459701" cy="591026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5FA2E4-ED7C-4EB1-B3A1-6081513EC501}"/>
              </a:ext>
            </a:extLst>
          </p:cNvPr>
          <p:cNvSpPr txBox="1"/>
          <p:nvPr/>
        </p:nvSpPr>
        <p:spPr>
          <a:xfrm>
            <a:off x="5438953" y="6391768"/>
            <a:ext cx="675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R. Muto et al. (E325 Collaboration),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98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042501 (2007).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2A715-0E2A-463E-AD70-B7F3599559E5}"/>
              </a:ext>
            </a:extLst>
          </p:cNvPr>
          <p:cNvSpPr txBox="1"/>
          <p:nvPr/>
        </p:nvSpPr>
        <p:spPr>
          <a:xfrm>
            <a:off x="566833" y="194815"/>
            <a:ext cx="527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Previous experimental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164C89-EBA2-42F9-907B-F1775C6579AE}"/>
              </a:ext>
            </a:extLst>
          </p:cNvPr>
          <p:cNvSpPr txBox="1"/>
          <p:nvPr/>
        </p:nvSpPr>
        <p:spPr>
          <a:xfrm>
            <a:off x="727560" y="943821"/>
            <a:ext cx="10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E325  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F7CCBEA-9A3D-4905-B0AD-7E8DDC742544}"/>
              </a:ext>
            </a:extLst>
          </p:cNvPr>
          <p:cNvSpPr/>
          <p:nvPr/>
        </p:nvSpPr>
        <p:spPr>
          <a:xfrm>
            <a:off x="10445469" y="1039811"/>
            <a:ext cx="751114" cy="746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1 1">
            <a:extLst>
              <a:ext uri="{FF2B5EF4-FFF2-40B4-BE49-F238E27FC236}">
                <a16:creationId xmlns:a16="http://schemas.microsoft.com/office/drawing/2014/main" id="{9111B734-F7BC-4191-B84D-0ADCD645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6" y="2484623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mass: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3">
            <a:extLst>
              <a:ext uri="{FF2B5EF4-FFF2-40B4-BE49-F238E27FC236}">
                <a16:creationId xmlns:a16="http://schemas.microsoft.com/office/drawing/2014/main" id="{77B95B21-34BC-4DBC-AA63-EB95BB229E0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577265" y="2964577"/>
            <a:ext cx="195767" cy="21477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テキスト ボックス 1 2">
            <a:extLst>
              <a:ext uri="{FF2B5EF4-FFF2-40B4-BE49-F238E27FC236}">
                <a16:creationId xmlns:a16="http://schemas.microsoft.com/office/drawing/2014/main" id="{6DE86DF0-C3E4-4D7B-9AE2-7A0C7C9F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38" y="3759889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Pole width: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5">
            <a:extLst>
              <a:ext uri="{FF2B5EF4-FFF2-40B4-BE49-F238E27FC236}">
                <a16:creationId xmlns:a16="http://schemas.microsoft.com/office/drawing/2014/main" id="{9CCF6514-DDB8-4FAD-9F94-A06F5D9CC62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49051" y="4333646"/>
            <a:ext cx="159083" cy="19828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EB1F46AE-FB6D-4643-A90A-7863CB259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60" y="2319752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D958F5E-AF4E-411D-87DE-6551E37A49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56" y="3264307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5FE5615-A5F4-47E6-A0FE-1302F958E3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62" y="3623082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E6756A-E1FA-4035-A58E-31E7C17B2F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58" y="4590038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 3">
            <a:extLst>
              <a:ext uri="{FF2B5EF4-FFF2-40B4-BE49-F238E27FC236}">
                <a16:creationId xmlns:a16="http://schemas.microsoft.com/office/drawing/2014/main" id="{D57E9C87-FC56-417C-B026-589A758F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667" y="1175868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slow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 4">
            <a:extLst>
              <a:ext uri="{FF2B5EF4-FFF2-40B4-BE49-F238E27FC236}">
                <a16:creationId xmlns:a16="http://schemas.microsoft.com/office/drawing/2014/main" id="{A3A18F76-7F74-41DA-8BD9-14949C93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280" y="2829711"/>
            <a:ext cx="1657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intermediate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 5">
            <a:extLst>
              <a:ext uri="{FF2B5EF4-FFF2-40B4-BE49-F238E27FC236}">
                <a16:creationId xmlns:a16="http://schemas.microsoft.com/office/drawing/2014/main" id="{60DC40B3-39F3-4E7A-B914-D4FCAC60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468" y="4973690"/>
            <a:ext cx="1077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fast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2694E8-7CDF-471A-8BA1-933064625A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16" y="5876317"/>
            <a:ext cx="962286" cy="396190"/>
          </a:xfrm>
          <a:prstGeom prst="rect">
            <a:avLst/>
          </a:prstGeom>
        </p:spPr>
      </p:pic>
      <p:sp>
        <p:nvSpPr>
          <p:cNvPr id="22" name="テキスト ボックス 25">
            <a:extLst>
              <a:ext uri="{FF2B5EF4-FFF2-40B4-BE49-F238E27FC236}">
                <a16:creationId xmlns:a16="http://schemas.microsoft.com/office/drawing/2014/main" id="{96BA425A-7E24-4C71-A0DD-12220CD1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3018" y="944461"/>
            <a:ext cx="1868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 GeV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-reaction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F6E0A3E-2193-4311-9467-5F9E87FDD8B0}"/>
              </a:ext>
            </a:extLst>
          </p:cNvPr>
          <p:cNvGrpSpPr/>
          <p:nvPr/>
        </p:nvGrpSpPr>
        <p:grpSpPr>
          <a:xfrm>
            <a:off x="2074438" y="743932"/>
            <a:ext cx="1491937" cy="1162281"/>
            <a:chOff x="3710443" y="3004369"/>
            <a:chExt cx="1558924" cy="1216862"/>
          </a:xfrm>
        </p:grpSpPr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F1789A5B-4DDF-4559-9B87-659FB342BD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25B2B627-A6CF-4E27-B7D9-B667B3404F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FF9ECEAD-5B33-4475-8E42-2AEC2271827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2AA4255-8F47-4971-B9E3-E14BA04E90A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59A0221-C9FE-4142-980B-157EFE16BC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Text Box 19">
              <a:extLst>
                <a:ext uri="{FF2B5EF4-FFF2-40B4-BE49-F238E27FC236}">
                  <a16:creationId xmlns:a16="http://schemas.microsoft.com/office/drawing/2014/main" id="{FD5DDB5E-1C36-45B1-9CCA-4E5BDAA5111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59737" y="3387298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9AF8C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38" name="Text Box 20">
              <a:extLst>
                <a:ext uri="{FF2B5EF4-FFF2-40B4-BE49-F238E27FC236}">
                  <a16:creationId xmlns:a16="http://schemas.microsoft.com/office/drawing/2014/main" id="{45782B7A-5E42-4F05-BC22-0375D653365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58217" y="38232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6E9F09F4-2CDA-46E5-AD21-A45E96274A0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18350" y="300436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82C94"/>
                  </a:solidFill>
                  <a:effectLst/>
                  <a:uLnTx/>
                  <a:uFillTx/>
                  <a:latin typeface="Century" panose="020406040505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382C94"/>
                </a:solidFill>
                <a:effectLst/>
                <a:uLnTx/>
                <a:uFillTx/>
                <a:latin typeface="Century" panose="020406040505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E7ED3427-56F3-4072-9C65-275B9EA7555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f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37A5476F-6B3B-401E-869F-2942FB347352}"/>
              </a:ext>
            </a:extLst>
          </p:cNvPr>
          <p:cNvSpPr/>
          <p:nvPr/>
        </p:nvSpPr>
        <p:spPr>
          <a:xfrm>
            <a:off x="2393332" y="4571790"/>
            <a:ext cx="451383" cy="491472"/>
          </a:xfrm>
          <a:prstGeom prst="downArrow">
            <a:avLst>
              <a:gd name="adj1" fmla="val 3290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D13028F-FF42-4D9D-A903-A4B268CE90A4}"/>
              </a:ext>
            </a:extLst>
          </p:cNvPr>
          <p:cNvGrpSpPr/>
          <p:nvPr/>
        </p:nvGrpSpPr>
        <p:grpSpPr>
          <a:xfrm>
            <a:off x="515330" y="5101027"/>
            <a:ext cx="4399901" cy="1015663"/>
            <a:chOff x="539257" y="5606236"/>
            <a:chExt cx="4399901" cy="101566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D383AB6-8529-4096-9AF9-1E4ED1F5076B}"/>
                </a:ext>
              </a:extLst>
            </p:cNvPr>
            <p:cNvSpPr txBox="1"/>
            <p:nvPr/>
          </p:nvSpPr>
          <p:spPr>
            <a:xfrm>
              <a:off x="539257" y="5606236"/>
              <a:ext cx="43999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9900"/>
                </a:buClr>
                <a:buSzPct val="65000"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 panose="020B0604020202020204" pitchFamily="34" charset="0"/>
                </a:rPr>
                <a:t>Measurement is being repeated with 100x increased statistics at the                J-PARC E16 experiment!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9C174A8-EE5D-4A61-A1B0-8F19D4A0FB75}"/>
                </a:ext>
              </a:extLst>
            </p:cNvPr>
            <p:cNvSpPr txBox="1"/>
            <p:nvPr/>
          </p:nvSpPr>
          <p:spPr>
            <a:xfrm>
              <a:off x="861068" y="5914179"/>
              <a:ext cx="385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~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4" name="テキスト ボックス 1 2">
            <a:extLst>
              <a:ext uri="{FF2B5EF4-FFF2-40B4-BE49-F238E27FC236}">
                <a16:creationId xmlns:a16="http://schemas.microsoft.com/office/drawing/2014/main" id="{85533589-C836-22F3-138D-EADD8449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727" y="6244835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</a:rPr>
              <a:t>See talk by K. Aoki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E82D8780-CF71-21D5-279B-C51F97794B85}"/>
              </a:ext>
            </a:extLst>
          </p:cNvPr>
          <p:cNvSpPr/>
          <p:nvPr/>
        </p:nvSpPr>
        <p:spPr>
          <a:xfrm rot="16200000">
            <a:off x="1450209" y="6165937"/>
            <a:ext cx="451383" cy="602292"/>
          </a:xfrm>
          <a:prstGeom prst="downArrow">
            <a:avLst>
              <a:gd name="adj1" fmla="val 32908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2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37B7C52-82E9-A230-D151-338A5959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59" y="1653220"/>
            <a:ext cx="4833427" cy="36171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2798538" y="35014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21F04C1-7F88-4728-A255-AEFD2C5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859" y="63561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A10A0-54BA-4F6C-901A-3C194415CF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B33369-2E35-4849-AEC3-7F1BBCB4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7" y="1383038"/>
            <a:ext cx="3570056" cy="48251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A4FB16-2846-4FC9-8B52-63E8F7E31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98" y="1013911"/>
            <a:ext cx="367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- invariant mass spectrum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511201-F002-4588-B497-7BE13B511EF7}"/>
              </a:ext>
            </a:extLst>
          </p:cNvPr>
          <p:cNvGrpSpPr/>
          <p:nvPr/>
        </p:nvGrpSpPr>
        <p:grpSpPr>
          <a:xfrm>
            <a:off x="4012890" y="538805"/>
            <a:ext cx="4166219" cy="470524"/>
            <a:chOff x="-142402" y="982843"/>
            <a:chExt cx="5090276" cy="47052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D4D3A0-E10D-4EA4-920F-EA00F68D2CCF}"/>
                </a:ext>
              </a:extLst>
            </p:cNvPr>
            <p:cNvSpPr txBox="1"/>
            <p:nvPr/>
          </p:nvSpPr>
          <p:spPr>
            <a:xfrm>
              <a:off x="-142402" y="991702"/>
              <a:ext cx="2369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icrosoft JhengHei UI Light" panose="020B0304030504040204" pitchFamily="50" charset="-128"/>
                  <a:cs typeface="Microsoft JhengHei UI Light" panose="020B0304030504040204" pitchFamily="50" charset="-128"/>
                </a:rPr>
                <a:t>HADES:   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D6C125-E4FC-41D9-9622-A430E8BB3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872" y="982843"/>
              <a:ext cx="38970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1.7 GeV π</a:t>
              </a: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A-reaction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27DA57-D494-4305-BD66-ACC84673DDDE}"/>
              </a:ext>
            </a:extLst>
          </p:cNvPr>
          <p:cNvSpPr txBox="1"/>
          <p:nvPr/>
        </p:nvSpPr>
        <p:spPr>
          <a:xfrm>
            <a:off x="738429" y="6233716"/>
            <a:ext cx="42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Adamczewski-Musch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(HADES Coll.),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022002 (2019).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6A05296-3DBC-C2AB-1489-798B16598FBF}"/>
              </a:ext>
            </a:extLst>
          </p:cNvPr>
          <p:cNvSpPr txBox="1"/>
          <p:nvPr/>
        </p:nvSpPr>
        <p:spPr>
          <a:xfrm>
            <a:off x="5837100" y="1038882"/>
            <a:ext cx="537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Theoretical analysis of the of the total </a:t>
            </a:r>
            <a:r>
              <a:rPr kumimoji="1" lang="el-G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meson production cross section: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D429B82-0595-0F40-FC3D-87FBC89AA68D}"/>
              </a:ext>
            </a:extLst>
          </p:cNvPr>
          <p:cNvSpPr txBox="1"/>
          <p:nvPr/>
        </p:nvSpPr>
        <p:spPr>
          <a:xfrm>
            <a:off x="6135909" y="5267274"/>
            <a:ext cx="506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Paryev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Nucl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. Phys. 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1032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122624 (2023).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23C5D5-A77B-C081-B62E-23B310AD25AD}"/>
              </a:ext>
            </a:extLst>
          </p:cNvPr>
          <p:cNvSpPr txBox="1"/>
          <p:nvPr/>
        </p:nvSpPr>
        <p:spPr>
          <a:xfrm>
            <a:off x="7109218" y="5587385"/>
            <a:ext cx="371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Attractive ϕ-nucleus potential: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-(50 - 100) MeV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91EE9810-2666-7524-C962-84CFDC3C0F5C}"/>
              </a:ext>
            </a:extLst>
          </p:cNvPr>
          <p:cNvSpPr/>
          <p:nvPr/>
        </p:nvSpPr>
        <p:spPr>
          <a:xfrm>
            <a:off x="6513702" y="5748967"/>
            <a:ext cx="475355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204C7E1-B8FA-1195-35D2-739C70BF4076}"/>
              </a:ext>
            </a:extLst>
          </p:cNvPr>
          <p:cNvSpPr/>
          <p:nvPr/>
        </p:nvSpPr>
        <p:spPr>
          <a:xfrm>
            <a:off x="6513702" y="6349132"/>
            <a:ext cx="475355" cy="323166"/>
          </a:xfrm>
          <a:prstGeom prst="rightArrow">
            <a:avLst>
              <a:gd name="adj1" fmla="val 24821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CD4416-7F61-9F06-6445-80425CA51575}"/>
              </a:ext>
            </a:extLst>
          </p:cNvPr>
          <p:cNvSpPr txBox="1"/>
          <p:nvPr/>
        </p:nvSpPr>
        <p:spPr>
          <a:xfrm>
            <a:off x="7109217" y="6187550"/>
            <a:ext cx="506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Relatively small imaginary part: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 – 25 MeV 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31" grpId="0"/>
      <p:bldP spid="33" grpId="0"/>
      <p:bldP spid="34" grpId="0" animBg="1"/>
      <p:bldP spid="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9930C8-4DEC-414B-A0B6-2555656AB246}"/>
              </a:ext>
            </a:extLst>
          </p:cNvPr>
          <p:cNvSpPr txBox="1"/>
          <p:nvPr/>
        </p:nvSpPr>
        <p:spPr>
          <a:xfrm>
            <a:off x="3089436" y="223045"/>
            <a:ext cx="6145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recent results   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36F08B1-11A4-451A-AC66-53D111132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93" y="1731095"/>
            <a:ext cx="5994309" cy="41065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27999B-143D-4331-A11D-A7FAB62EC86B}"/>
              </a:ext>
            </a:extLst>
          </p:cNvPr>
          <p:cNvSpPr txBox="1"/>
          <p:nvPr/>
        </p:nvSpPr>
        <p:spPr>
          <a:xfrm>
            <a:off x="1796293" y="1330985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Measurement of </a:t>
            </a:r>
            <a:r>
              <a:rPr kumimoji="1" lang="el-GR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ϕ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 correlation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420BB3-CA53-4A38-8708-C97416B8573B}"/>
              </a:ext>
            </a:extLst>
          </p:cNvPr>
          <p:cNvSpPr txBox="1"/>
          <p:nvPr/>
        </p:nvSpPr>
        <p:spPr>
          <a:xfrm>
            <a:off x="5408252" y="820005"/>
            <a:ext cx="188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ALICE: pp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矢印: 上 16">
            <a:extLst>
              <a:ext uri="{FF2B5EF4-FFF2-40B4-BE49-F238E27FC236}">
                <a16:creationId xmlns:a16="http://schemas.microsoft.com/office/drawing/2014/main" id="{AF9155FF-2800-45E2-BBD6-F05583F29A5F}"/>
              </a:ext>
            </a:extLst>
          </p:cNvPr>
          <p:cNvSpPr/>
          <p:nvPr/>
        </p:nvSpPr>
        <p:spPr>
          <a:xfrm>
            <a:off x="756949" y="2768138"/>
            <a:ext cx="425116" cy="1913327"/>
          </a:xfrm>
          <a:prstGeom prst="upArrow">
            <a:avLst>
              <a:gd name="adj1" fmla="val 34906"/>
              <a:gd name="adj2" fmla="val 632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F21545-6251-48E5-93FF-D74D47BE84BD}"/>
              </a:ext>
            </a:extLst>
          </p:cNvPr>
          <p:cNvSpPr txBox="1"/>
          <p:nvPr/>
        </p:nvSpPr>
        <p:spPr>
          <a:xfrm rot="16200000">
            <a:off x="-264060" y="3448946"/>
            <a:ext cx="158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Attraction!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424345-8D5D-4436-868C-C89A0AE9ADB2}"/>
              </a:ext>
            </a:extLst>
          </p:cNvPr>
          <p:cNvSpPr txBox="1"/>
          <p:nvPr/>
        </p:nvSpPr>
        <p:spPr>
          <a:xfrm>
            <a:off x="348025" y="5920503"/>
            <a:ext cx="63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Acharya et al. (ALICE Coll.), Phys. Rev. Lett.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127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172301 (2021).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993642-D6BA-7DBB-3145-99A80EAE7845}"/>
              </a:ext>
            </a:extLst>
          </p:cNvPr>
          <p:cNvSpPr txBox="1"/>
          <p:nvPr/>
        </p:nvSpPr>
        <p:spPr>
          <a:xfrm>
            <a:off x="7182079" y="2385954"/>
            <a:ext cx="486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Lyu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 (Lattice QCD, HAL QCD Collaboration),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074507 (2022).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C4AF1B0-2D95-5D66-2C42-3E51894CCE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12" y="3099114"/>
            <a:ext cx="3428571" cy="4228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A4F70D-5550-E1FF-961C-81086ED5AB31}"/>
              </a:ext>
            </a:extLst>
          </p:cNvPr>
          <p:cNvSpPr txBox="1"/>
          <p:nvPr/>
        </p:nvSpPr>
        <p:spPr>
          <a:xfrm>
            <a:off x="7182079" y="1932282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Qualitatively agrees with: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星: 5 pt 8">
            <a:extLst>
              <a:ext uri="{FF2B5EF4-FFF2-40B4-BE49-F238E27FC236}">
                <a16:creationId xmlns:a16="http://schemas.microsoft.com/office/drawing/2014/main" id="{C302A935-9D65-B122-3BF8-005925EE81E6}"/>
              </a:ext>
            </a:extLst>
          </p:cNvPr>
          <p:cNvSpPr/>
          <p:nvPr/>
        </p:nvSpPr>
        <p:spPr>
          <a:xfrm>
            <a:off x="6821799" y="2440033"/>
            <a:ext cx="259854" cy="269086"/>
          </a:xfrm>
          <a:prstGeom prst="star5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1FCA74-A080-75FA-3331-4F0C8BD15341}"/>
              </a:ext>
            </a:extLst>
          </p:cNvPr>
          <p:cNvSpPr txBox="1"/>
          <p:nvPr/>
        </p:nvSpPr>
        <p:spPr>
          <a:xfrm>
            <a:off x="7182079" y="3985851"/>
            <a:ext cx="410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Disagrees with: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8E49E88-DF17-62C8-C322-CDF8CBF7E9DB}"/>
              </a:ext>
            </a:extLst>
          </p:cNvPr>
          <p:cNvSpPr txBox="1"/>
          <p:nvPr/>
        </p:nvSpPr>
        <p:spPr>
          <a:xfrm>
            <a:off x="7182080" y="4412426"/>
            <a:ext cx="4937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Photoproduction measurement at CLAS 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2BAA5F8-72C8-CDFB-B380-925C87F7BAE7}"/>
              </a:ext>
            </a:extLst>
          </p:cNvPr>
          <p:cNvSpPr txBox="1"/>
          <p:nvPr/>
        </p:nvSpPr>
        <p:spPr>
          <a:xfrm>
            <a:off x="7182079" y="4777827"/>
            <a:ext cx="336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I.I.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Strakovsky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et al.,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Phys. Rev. C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, 045201 (2020).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21A06F1-E407-E776-88A8-8FD8C35C87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12" y="5447069"/>
            <a:ext cx="2484571" cy="252952"/>
          </a:xfrm>
          <a:prstGeom prst="rect">
            <a:avLst/>
          </a:prstGeom>
        </p:spPr>
      </p:pic>
      <p:sp>
        <p:nvSpPr>
          <p:cNvPr id="35" name="星: 5 pt 34">
            <a:extLst>
              <a:ext uri="{FF2B5EF4-FFF2-40B4-BE49-F238E27FC236}">
                <a16:creationId xmlns:a16="http://schemas.microsoft.com/office/drawing/2014/main" id="{098C3C38-9B40-B8AE-54E0-6A483DDDC000}"/>
              </a:ext>
            </a:extLst>
          </p:cNvPr>
          <p:cNvSpPr/>
          <p:nvPr/>
        </p:nvSpPr>
        <p:spPr>
          <a:xfrm>
            <a:off x="6821800" y="4477938"/>
            <a:ext cx="259854" cy="26908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 animBg="1"/>
      <p:bldP spid="20" grpId="0"/>
      <p:bldP spid="28" grpId="0"/>
      <p:bldP spid="30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79C12-48BD-4D02-9EA0-836570CA5843}"/>
              </a:ext>
            </a:extLst>
          </p:cNvPr>
          <p:cNvSpPr txBox="1"/>
          <p:nvPr/>
        </p:nvSpPr>
        <p:spPr>
          <a:xfrm>
            <a:off x="4615585" y="366887"/>
            <a:ext cx="4094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 Light" panose="020B0502040204020203" pitchFamily="34" charset="-122"/>
                <a:cs typeface="+mn-cs"/>
              </a:rPr>
              <a:t>Role of spin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 Light" panose="020B0502040204020203" pitchFamily="34" charset="-122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FA4C67E-660D-48B8-B275-81170C03F2C2}"/>
              </a:ext>
            </a:extLst>
          </p:cNvPr>
          <p:cNvGrpSpPr/>
          <p:nvPr/>
        </p:nvGrpSpPr>
        <p:grpSpPr>
          <a:xfrm>
            <a:off x="1224693" y="1804121"/>
            <a:ext cx="4017522" cy="3944588"/>
            <a:chOff x="778215" y="1502901"/>
            <a:chExt cx="4017522" cy="3944588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E963672-10BF-4352-BF8D-869D5DFD7204}"/>
                </a:ext>
              </a:extLst>
            </p:cNvPr>
            <p:cNvSpPr/>
            <p:nvPr/>
          </p:nvSpPr>
          <p:spPr>
            <a:xfrm>
              <a:off x="778215" y="1502901"/>
              <a:ext cx="4017522" cy="3944588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6580EF0-A336-424A-957D-2BDF56E84FE1}"/>
                </a:ext>
              </a:extLst>
            </p:cNvPr>
            <p:cNvGrpSpPr/>
            <p:nvPr/>
          </p:nvGrpSpPr>
          <p:grpSpPr>
            <a:xfrm>
              <a:off x="2721288" y="3125308"/>
              <a:ext cx="401291" cy="844519"/>
              <a:chOff x="6710848" y="4687457"/>
              <a:chExt cx="401291" cy="844519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F104EEBE-45FD-40FD-B861-21A1F68B7070}"/>
                  </a:ext>
                </a:extLst>
              </p:cNvPr>
              <p:cNvSpPr/>
              <p:nvPr/>
            </p:nvSpPr>
            <p:spPr>
              <a:xfrm>
                <a:off x="6717094" y="5011264"/>
                <a:ext cx="388800" cy="3887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" name="矢印: 上 7">
                <a:extLst>
                  <a:ext uri="{FF2B5EF4-FFF2-40B4-BE49-F238E27FC236}">
                    <a16:creationId xmlns:a16="http://schemas.microsoft.com/office/drawing/2014/main" id="{46CFB784-DFF4-4F3E-8F06-D555BD9111EB}"/>
                  </a:ext>
                </a:extLst>
              </p:cNvPr>
              <p:cNvSpPr/>
              <p:nvPr/>
            </p:nvSpPr>
            <p:spPr>
              <a:xfrm>
                <a:off x="6710848" y="4687457"/>
                <a:ext cx="401291" cy="844519"/>
              </a:xfrm>
              <a:prstGeom prst="upArrow">
                <a:avLst>
                  <a:gd name="adj1" fmla="val 37088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1CD636-DA1A-4F3A-933F-C3676B23B6E7}"/>
              </a:ext>
            </a:extLst>
          </p:cNvPr>
          <p:cNvSpPr txBox="1"/>
          <p:nvPr/>
        </p:nvSpPr>
        <p:spPr>
          <a:xfrm>
            <a:off x="621051" y="1207100"/>
            <a:ext cx="539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at rest in nuclear matter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04A12C0-5745-41F1-9668-182FC3693F6A}"/>
              </a:ext>
            </a:extLst>
          </p:cNvPr>
          <p:cNvSpPr/>
          <p:nvPr/>
        </p:nvSpPr>
        <p:spPr>
          <a:xfrm>
            <a:off x="202764" y="6012597"/>
            <a:ext cx="709593" cy="573932"/>
          </a:xfrm>
          <a:prstGeom prst="rightArrow">
            <a:avLst>
              <a:gd name="adj1" fmla="val 29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6DA8F5-98D7-46EF-8A1C-4D97D490D749}"/>
              </a:ext>
            </a:extLst>
          </p:cNvPr>
          <p:cNvSpPr txBox="1"/>
          <p:nvPr/>
        </p:nvSpPr>
        <p:spPr>
          <a:xfrm>
            <a:off x="699866" y="5884065"/>
            <a:ext cx="539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spin direction does not change physics (rotational symmetry)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C530F07-C84D-4FDA-A147-5F1ACCA11598}"/>
              </a:ext>
            </a:extLst>
          </p:cNvPr>
          <p:cNvSpPr txBox="1"/>
          <p:nvPr/>
        </p:nvSpPr>
        <p:spPr>
          <a:xfrm>
            <a:off x="6662981" y="1207099"/>
            <a:ext cx="539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meson moving in nuclear matter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CFE6B1F5-9C5C-46FC-9B18-03549BF0F829}"/>
              </a:ext>
            </a:extLst>
          </p:cNvPr>
          <p:cNvSpPr/>
          <p:nvPr/>
        </p:nvSpPr>
        <p:spPr>
          <a:xfrm>
            <a:off x="7354171" y="1804121"/>
            <a:ext cx="4017522" cy="3944588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5DBCD36-FF6D-4CE4-8DA6-CE23F3EE150F}"/>
              </a:ext>
            </a:extLst>
          </p:cNvPr>
          <p:cNvGrpSpPr/>
          <p:nvPr/>
        </p:nvGrpSpPr>
        <p:grpSpPr>
          <a:xfrm>
            <a:off x="8795656" y="2184051"/>
            <a:ext cx="1906119" cy="1663856"/>
            <a:chOff x="1780664" y="1847830"/>
            <a:chExt cx="1906119" cy="166385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77172C5-08AE-49BD-BD9C-A209899838C9}"/>
                </a:ext>
              </a:extLst>
            </p:cNvPr>
            <p:cNvGrpSpPr/>
            <p:nvPr/>
          </p:nvGrpSpPr>
          <p:grpSpPr>
            <a:xfrm>
              <a:off x="1780664" y="1847830"/>
              <a:ext cx="1906119" cy="1663856"/>
              <a:chOff x="2704792" y="2227208"/>
              <a:chExt cx="1175395" cy="107855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86E4D838-488C-4B8D-A2C1-DAA7885BCE5F}"/>
                  </a:ext>
                </a:extLst>
              </p:cNvPr>
              <p:cNvSpPr/>
              <p:nvPr/>
            </p:nvSpPr>
            <p:spPr>
              <a:xfrm>
                <a:off x="3003331" y="2569779"/>
                <a:ext cx="239751" cy="25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" name="矢印: 右 27">
                <a:extLst>
                  <a:ext uri="{FF2B5EF4-FFF2-40B4-BE49-F238E27FC236}">
                    <a16:creationId xmlns:a16="http://schemas.microsoft.com/office/drawing/2014/main" id="{443D951C-69B0-487C-BE6E-59C37D6492AE}"/>
                  </a:ext>
                </a:extLst>
              </p:cNvPr>
              <p:cNvSpPr/>
              <p:nvPr/>
            </p:nvSpPr>
            <p:spPr>
              <a:xfrm rot="1462835">
                <a:off x="3333800" y="2675159"/>
                <a:ext cx="546387" cy="474978"/>
              </a:xfrm>
              <a:prstGeom prst="rightArrow">
                <a:avLst>
                  <a:gd name="adj1" fmla="val 37712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7819284B-BFB7-4DAC-9085-3A4A751B0D64}"/>
                  </a:ext>
                </a:extLst>
              </p:cNvPr>
              <p:cNvSpPr/>
              <p:nvPr/>
            </p:nvSpPr>
            <p:spPr>
              <a:xfrm rot="15402065">
                <a:off x="2844000" y="2304000"/>
                <a:ext cx="914400" cy="914400"/>
              </a:xfrm>
              <a:prstGeom prst="arc">
                <a:avLst>
                  <a:gd name="adj1" fmla="val 17295498"/>
                  <a:gd name="adj2" fmla="val 19857184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E379C6A4-6898-4180-B9FD-439BE0DBEC42}"/>
                  </a:ext>
                </a:extLst>
              </p:cNvPr>
              <p:cNvSpPr/>
              <p:nvPr/>
            </p:nvSpPr>
            <p:spPr>
              <a:xfrm rot="15677602">
                <a:off x="2664000" y="2268000"/>
                <a:ext cx="1078559" cy="996975"/>
              </a:xfrm>
              <a:prstGeom prst="arc">
                <a:avLst>
                  <a:gd name="adj1" fmla="val 17002385"/>
                  <a:gd name="adj2" fmla="val 20120735"/>
                </a:avLst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6" name="矢印: 上 25">
              <a:extLst>
                <a:ext uri="{FF2B5EF4-FFF2-40B4-BE49-F238E27FC236}">
                  <a16:creationId xmlns:a16="http://schemas.microsoft.com/office/drawing/2014/main" id="{9B9DA44B-82EA-4431-B877-34A5C9EF56D1}"/>
                </a:ext>
              </a:extLst>
            </p:cNvPr>
            <p:cNvSpPr/>
            <p:nvPr/>
          </p:nvSpPr>
          <p:spPr>
            <a:xfrm rot="1963519">
              <a:off x="2268000" y="2103645"/>
              <a:ext cx="401291" cy="844519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F53D527-95E8-4038-A755-FC897FCA79D2}"/>
              </a:ext>
            </a:extLst>
          </p:cNvPr>
          <p:cNvGrpSpPr/>
          <p:nvPr/>
        </p:nvGrpSpPr>
        <p:grpSpPr>
          <a:xfrm>
            <a:off x="8106466" y="3686542"/>
            <a:ext cx="1983830" cy="1663856"/>
            <a:chOff x="4623444" y="1693976"/>
            <a:chExt cx="1983830" cy="1663856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94ECA8F9-4597-4060-8A89-853ED86D1C31}"/>
                </a:ext>
              </a:extLst>
            </p:cNvPr>
            <p:cNvGrpSpPr/>
            <p:nvPr/>
          </p:nvGrpSpPr>
          <p:grpSpPr>
            <a:xfrm>
              <a:off x="4623444" y="1693976"/>
              <a:ext cx="1983830" cy="1663856"/>
              <a:chOff x="2704792" y="2227208"/>
              <a:chExt cx="1223315" cy="1078559"/>
            </a:xfrm>
          </p:grpSpPr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8ABC7B78-F385-4A7D-A88F-9BA24ABC64C0}"/>
                  </a:ext>
                </a:extLst>
              </p:cNvPr>
              <p:cNvSpPr/>
              <p:nvPr/>
            </p:nvSpPr>
            <p:spPr>
              <a:xfrm>
                <a:off x="3003331" y="2569779"/>
                <a:ext cx="239751" cy="25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5" name="矢印: 右 34">
                <a:extLst>
                  <a:ext uri="{FF2B5EF4-FFF2-40B4-BE49-F238E27FC236}">
                    <a16:creationId xmlns:a16="http://schemas.microsoft.com/office/drawing/2014/main" id="{69646C1F-4D81-4039-BFB2-2A135718DAB3}"/>
                  </a:ext>
                </a:extLst>
              </p:cNvPr>
              <p:cNvSpPr/>
              <p:nvPr/>
            </p:nvSpPr>
            <p:spPr>
              <a:xfrm rot="1462835">
                <a:off x="3381720" y="2704836"/>
                <a:ext cx="546387" cy="474978"/>
              </a:xfrm>
              <a:prstGeom prst="rightArrow">
                <a:avLst>
                  <a:gd name="adj1" fmla="val 37712"/>
                  <a:gd name="adj2" fmla="val 50000"/>
                </a:avLst>
              </a:prstGeom>
              <a:solidFill>
                <a:srgbClr val="474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C6A64893-33A5-49F7-9E24-6A12103A092D}"/>
                  </a:ext>
                </a:extLst>
              </p:cNvPr>
              <p:cNvSpPr/>
              <p:nvPr/>
            </p:nvSpPr>
            <p:spPr>
              <a:xfrm rot="15402065">
                <a:off x="2844000" y="2304000"/>
                <a:ext cx="914400" cy="914400"/>
              </a:xfrm>
              <a:prstGeom prst="arc">
                <a:avLst>
                  <a:gd name="adj1" fmla="val 17295498"/>
                  <a:gd name="adj2" fmla="val 19857184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EFE01FF-2DD8-43D3-B456-42153AF21BAA}"/>
                  </a:ext>
                </a:extLst>
              </p:cNvPr>
              <p:cNvSpPr/>
              <p:nvPr/>
            </p:nvSpPr>
            <p:spPr>
              <a:xfrm rot="15677602">
                <a:off x="2664000" y="2268000"/>
                <a:ext cx="1078559" cy="996975"/>
              </a:xfrm>
              <a:prstGeom prst="arc">
                <a:avLst>
                  <a:gd name="adj1" fmla="val 17002385"/>
                  <a:gd name="adj2" fmla="val 20120735"/>
                </a:avLst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3" name="矢印: 上 32">
              <a:extLst>
                <a:ext uri="{FF2B5EF4-FFF2-40B4-BE49-F238E27FC236}">
                  <a16:creationId xmlns:a16="http://schemas.microsoft.com/office/drawing/2014/main" id="{65599768-1F28-427C-AD68-70A45B178925}"/>
                </a:ext>
              </a:extLst>
            </p:cNvPr>
            <p:cNvSpPr/>
            <p:nvPr/>
          </p:nvSpPr>
          <p:spPr>
            <a:xfrm rot="6960115">
              <a:off x="5148000" y="2077200"/>
              <a:ext cx="435300" cy="729063"/>
            </a:xfrm>
            <a:prstGeom prst="upArrow">
              <a:avLst>
                <a:gd name="adj1" fmla="val 37088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E68C02-80D6-4A1D-8A9E-C25F75608495}"/>
              </a:ext>
            </a:extLst>
          </p:cNvPr>
          <p:cNvSpPr txBox="1"/>
          <p:nvPr/>
        </p:nvSpPr>
        <p:spPr>
          <a:xfrm>
            <a:off x="6795505" y="5895428"/>
            <a:ext cx="539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spin direction changes physics         (broken rotational symmetry)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5B964DD4-9975-4192-94F0-28126CAD1BDF}"/>
              </a:ext>
            </a:extLst>
          </p:cNvPr>
          <p:cNvSpPr/>
          <p:nvPr/>
        </p:nvSpPr>
        <p:spPr>
          <a:xfrm>
            <a:off x="6704462" y="6012597"/>
            <a:ext cx="709593" cy="573932"/>
          </a:xfrm>
          <a:prstGeom prst="rightArrow">
            <a:avLst>
              <a:gd name="adj1" fmla="val 296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38" grpId="0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4"/>
  <p:tag name="DEFAULTHEIGHT" val="3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q}\, \Gamma(D,G) q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84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3.4646"/>
  <p:tag name="ORIGINALWIDTH" val="2014.998"/>
  <p:tag name="LATEXADDIN" val="\documentclass{article}&#10;\usepackage{amsmath}&#10;\pagestyle{empty}&#10;\begin{document}&#10;&#10;$&#10;|Y^1_1(\theta,\phi)|^2&#10;\sim \sin^2 \theta&#10;$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3772.778"/>
  <p:tag name="LATEXADDIN" val="\documentclass{article}&#10;\usepackage{amsmath}&#10;\pagestyle{empty}&#10;\begin{document}&#10;&#10;$&#10;|V\rangle = a_{+1}|+1\rangle + a_{-1}|-1\rangle &#10;+ a_{0}|0\rangle&#10;$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9613"/>
  <p:tag name="ORIGINALWIDTH" val="6437.196"/>
  <p:tag name="LATEXADDIN" val="\documentclass{article}&#10;\usepackage{amsmath}&#10;\pagestyle{empty}&#10;\begin{document}&#10;&#10;$&#10;\frac{1}{\Gamma} \frac{d \Gamma}{d \Omega} &#10;= \frac{3}{16 \pi}&#10;\bigl[&#10;(|a_{+1}|^2 + |a_{-1}|^2) (1 + \cos^2 \theta) &#10;+ 2 |a_{0}|^2 (1 - \cos^2 \theta) &#10;$&#10;&#10;&#10;\end{document}"/>
  <p:tag name="IGUANATEXSIZE" val="20"/>
  <p:tag name="IGUANATEXCURSOR" val="2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2115"/>
  <p:tag name="ORIGINALWIDTH" val="3593.551"/>
  <p:tag name="LATEXADDIN" val="\documentclass{article}&#10;\usepackage{amsmath}&#10;\pagestyle{empty}&#10;\begin{document}&#10;&#10;$&#10;+2 \mathrm{Re}(a_{+1} a^{\ast}_{-1})&#10;\sin^2 \theta \cos 2\phi + \dots&#10;\bigr] &#10;$&#10;&#10;&#10;&#10;\end{document}"/>
  <p:tag name="IGUANATEXSIZE" val="20"/>
  <p:tag name="IGUANATEXCURSOR" val="1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9613"/>
  <p:tag name="ORIGINALWIDTH" val="5051.369"/>
  <p:tag name="LATEXADDIN" val="\documentclass{article}&#10;\usepackage{amsmath}&#10;\pagestyle{empty}&#10;\begin{document}&#10;&#10;$&#10;\frac{1}{\Gamma} \frac{d \Gamma}{d \Omega} &#10;= \frac{3}{16 \pi}&#10;\bigl[&#10;1 + \cos^2 \theta　 &#10;+ \rho_{00} (1 - 3\cos^2 \theta) &#10; + \dots&#10;\bigr] &#10;$&#10;&#10;&#10;\end{document}"/>
  <p:tag name="IGUANATEXSIZE" val="20"/>
  <p:tag name="IGUANATEXCURSOR" val="2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9.2164"/>
  <p:tag name="ORIGINALWIDTH" val="2878.14"/>
  <p:tag name="LATEXADDIN" val="\documentclass{article}&#10;\usepackage{amsmath}&#10;\pagestyle{empty}&#10;\begin{document}&#10;&#10;$ &#10;|a_{+1}|^2 + |a_{-1}|^2 &#10;+ |a_{0}|^2 = 1  &#10;$,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9.2164"/>
  <p:tag name="ORIGINALWIDTH" val="1115.111"/>
  <p:tag name="LATEXADDIN" val="\documentclass{article}&#10;\usepackage{amsmath}&#10;\pagestyle{empty}&#10;\begin{document}&#10;&#10;$ &#10;|a_{0}|^2 = \rho_{00}  &#10;$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2.9621"/>
  <p:tag name="ORIGINALWIDTH" val="794.9006"/>
  <p:tag name="LATEXADDIN" val="\documentclass{article}&#10;\usepackage{amsmath}&#10;\pagestyle{empty}&#10;\begin{document}&#10;&#10;$ &#10;\rho_{00} = \frac{1}{3}  &#10;$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0.4612"/>
  <p:tag name="ORIGINALWIDTH" val="5260.592"/>
  <p:tag name="LATEXADDIN" val="\documentclass{article}&#10;\usepackage{amsmath}&#10;\pagestyle{empty}&#10;\begin{document}&#10;&#10;$&#10;\frac{1}{\Gamma} \frac{d \Gamma}{d \Omega} &#10;= \frac{3}{16 \pi}&#10;\bigl[&#10;(|a_{+1}|^2 + |a_{-1}|^2) \sin^2 \theta &#10;+ 2 |a_{0}|^2 \cos^2 \theta &#10;$&#10;&#10;&#10;\end{document}"/>
  <p:tag name="IGUANATEXSIZE" val="20"/>
  <p:tag name="IGUANATEXCURSOR" val="2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8.2115"/>
  <p:tag name="ORIGINALWIDTH" val="3586.802"/>
  <p:tag name="LATEXADDIN" val="\documentclass{article}&#10;\usepackage{amsmath}&#10;\pagestyle{empty}&#10;\begin{document}&#10;&#10;$&#10;-2 \mathrm{Re}(a_{+1} a^{\ast}_{-1})&#10;\sin^2 \theta \cos 2\phi + \dots&#10;\bigr] &#10;$&#10;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3.712"/>
  <p:tag name="ORIGINALWIDTH" val="4509.937"/>
  <p:tag name="LATEXADDIN" val="\documentclass{article}&#10;\usepackage{amsmath}&#10;\pagestyle{empty}&#10;\begin{document}&#10;&#10;$&#10;=\frac{3}{16 \pi}&#10;\bigl[1 - \cos^2 \theta &#10;-  \rho_{00}(1 - 3 \cos^2 \theta)&#10;+ \dots&#10;\bigr] &#10;$&#10;&#10;\end{document}"/>
  <p:tag name="IGUANATEXSIZE" val="20"/>
  <p:tag name="IGUANATEXCURSOR" val="1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99.063"/>
  <p:tag name="LATEXADDIN" val="\documentclass{article}&#10;\usepackage{amsmath}&#10;\pagestyle{empty}&#10;\begin{document}&#10;&#10;&#10;$&#10;\theta&#10;$: polar angle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9719"/>
  <p:tag name="ORIGINALWIDTH" val="2032.996"/>
  <p:tag name="LATEXADDIN" val="\documentclass{article}&#10;\usepackage{amsmath}&#10;\pagestyle{empty}&#10;\begin{document}&#10;&#10;$&#10;\phi&#10;$: azimuthal angle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05.7368"/>
  <p:tag name="LATEXADDIN" val="\documentclass{article}&#10;\usepackage{amsmath}&#10;\pagestyle{empty}&#10;\begin{document}&#10;&#10;&#10;$&#10;z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1.9798"/>
  <p:tag name="ORIGINALWIDTH" val="115.4856"/>
  <p:tag name="LATEXADDIN" val="\documentclass{article}&#10;\usepackage{amsmath}&#10;\pagestyle{empty}&#10;\begin{document}&#10;&#10;&#10;$&#10;y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13.2358"/>
  <p:tag name="ORIGINALWIDTH" val="124.4844"/>
  <p:tag name="LATEXADDIN" val="\documentclass{article}&#10;\usepackage{amsmath}&#10;\pagestyle{empty}&#10;\begin{document}&#10;&#10;&#10;$&#10;x&#10;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1427.821"/>
  <p:tag name="LATEXADDIN" val="\documentclass{slides}\pagestyle{empty}&#10;\begin{document}&#10;$&#10;|\langle \overline{u}u　\rangle_{\rho}|&#10;$&#10;\end{document}&#10;"/>
  <p:tag name="IGUANATEXSIZE" val="20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83.727"/>
  <p:tag name="ORIGINALWIDTH" val="325.4593"/>
  <p:tag name="LATEXADDIN" val="\documentclass{article}&#10;\usepackage{amsmath}&#10;\pagestyle{empty}&#10;\begin{document}&#10;&#10;$&#10;m_{\phi}&#10;$&#10;&#10;&#10;\end{document}"/>
  <p:tag name="IGUANATEXSIZE" val="20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8.7139"/>
  <p:tag name="ORIGINALWIDTH" val="1592.051"/>
  <p:tag name="LATEXADDIN" val="\documentclass{article}&#10;\usepackage{amsmath}&#10;\pagestyle{empty}&#10;\begin{document}&#10;&#10;$&#10;\langle \mathcal{ST} \overline{q} \gamma^{\alpha}iD^{\beta} q \rangle_{\rho}&#10;$&#10;&#10;\end{document}"/>
  <p:tag name="IGUANATEXSIZE" val="20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2.7109"/>
  <p:tag name="ORIGINALWIDTH" val="1639.295"/>
  <p:tag name="LATEXADDIN" val="\documentclass{article}&#10;\usepackage{amsmath}&#10;\pagestyle{empty}&#10;\begin{document}&#10;&#10;$&#10;\langle \mathcal{ST} G^{a\alpha}_{\mu}G^{a\mu\beta}\rangle_{\rho}&#10;$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64.6794"/>
  <p:tag name="ORIGINALWIDTH" val="1360.33"/>
  <p:tag name="LATEXADDIN" val="\documentclass{slides}\pagestyle{empty}&#10;\begin{document}&#10;$&#10;|\langle \overline{d}d　\rangle_{\rho}|&#10;$&#10;\end{document}&#10;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23.4346"/>
  <p:tag name="ORIGINALWIDTH" val="1304.837"/>
  <p:tag name="LATEXADDIN" val="\documentclass{slides}\pagestyle{empty}&#10;\begin{document}&#10;$&#10;|\langle \overline{s}s　\rangle_{\rho}|&#10;$&#10;\end{document}&#10;"/>
  <p:tag name="IGUANATEXSIZE" val="20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89.9513"/>
  <p:tag name="ORIGINALWIDTH" val="947.1316"/>
  <p:tag name="LATEXADDIN" val="\documentclass{article}&#10;\usepackage{amsmath}&#10;\pagestyle{empty}&#10;\begin{document}&#10;&#10;$&#10;\beta \gamma = \frac{|\vec{p}|}{m_{\phi}}&#10;$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6.198"/>
  <p:tag name="ORIGINALWIDTH" val="3374.578"/>
  <p:tag name="LATEXADDIN" val="\documentclass{article}&#10;\usepackage{amsmath}&#10;\pagestyle{empty}&#10;\begin{document}&#10;&#10;&#10;$&#10;a_0^{3/2} = 1.43(23)_{\mathrm{stat.}}\binom{+36}{-06}_{\mathrm{syst.}}\,&#10;$fm&#10;&#10;\end{document}"/>
  <p:tag name="IGUANATEXSIZE" val="20"/>
  <p:tag name="IGUANATEXCURSOR" val="1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48.9689"/>
  <p:tag name="ORIGINALWIDTH" val="2445.444"/>
  <p:tag name="LATEXADDIN" val="\documentclass{article}&#10;\usepackage{amsmath}&#10;\pagestyle{empty}&#10;\begin{document}&#10;&#10;&#10;$&#10;|a_0| = 0.063 \pm 0.010\,&#10;$fm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934.3832"/>
  <p:tag name="LATEXADDIN" val="\documentclass{article}&#10;\usepackage{amsmath}&#10;\pagestyle{empty}&#10;\begin{document}&#10;&#10;$&#10;\frac{1}{\omega^2 - m_{\phi}^2(0)}&#10;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1618.298"/>
  <p:tag name="LATEXADDIN" val="\documentclass{article}&#10;\usepackage{amsmath}&#10;\pagestyle{empty}&#10;\begin{document}&#10;&#10;$&#10;\frac{1}{\omega^2 - \vec{q}^{\,2} - m_{\phi, L}^2(\vec{q}^{\,2})}&#10;$&#10;&#10;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483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92.201"/>
  <p:tag name="ORIGINALWIDTH" val="1624.297"/>
  <p:tag name="LATEXADDIN" val="\documentclass{article}&#10;\usepackage{amsmath}&#10;\pagestyle{empty}&#10;\begin{document}&#10;&#10;$&#10;\frac{1}{\omega^2 - \vec{q}^{\,2} - m_{\phi, T}^2(\vec{q}^{\,2})}&#10;$&#10;&#10;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483.6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7.2216"/>
  <p:tag name="ORIGINALWIDTH" val="145.4818"/>
  <p:tag name="LATEXADDIN" val="\documentclass{article}&#10;\usepackage{amsmath}&#10;\pagestyle{empty}&#10;\begin{document}&#10;&#10;$&#10;\vec{q}&#10;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669.666"/>
  <p:tag name="ORIGINALWIDTH" val="3710.536"/>
  <p:tag name="LATEXADDIN" val="\documentclass{slides}\pagestyle{empty}&#10;\begin{document}&#10;$&#10;\langle \overline{q}q \rangle_{\rho},\\&#10;\langle G^a_{\mu\nu}G^{a\mu\nu} \rangle_{\rho},\\&#10;\langle \overline{q}\sigma_{\mu\nu}&#10;\frac{\lambda^a}{2}G^{a\mu\nu}q \rangle_{\rho},\\&#10;\langle \overline{q}q\overline{q}q \rangle_{\rho},&#10;$&#10;\end{document}&#10;"/>
  <p:tag name="IGUANATEXSIZE" val="20"/>
  <p:tag name="IGUANATEXCURSOR" val="2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13.498"/>
  <p:tag name="ORIGINALWIDTH" val="5092.614"/>
  <p:tag name="LATEXADDIN" val="\documentclass{slides}\pagestyle{empty}&#10;\begin{document}&#10;$&#10;\langle \mathcal{ST} \overline{q} \gamma^{\alpha}iD^{\beta} q \rangle_{\rho},\\&#10;\langle \mathcal{ST} G^{a\alpha}_{\mu}G^{a\mu\beta} \rangle_{\rho},\\&#10;\langle \mathcal{ST} \overline{q} \gamma^{\alpha}iD^{\beta}iD^{\gamma}iD^{\delta}q \rangle_{\rho}&#10;$&#10;\end{document}&#10; "/>
  <p:tag name="IGUANATEXSIZE" val="20"/>
  <p:tag name="IGUANATEXCURSOR" val="3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30.1837"/>
  <p:tag name="ORIGINALWIDTH" val="4405.699"/>
  <p:tag name="LATEXADDIN" val="\documentclass{slides}\pagestyle{empty}&#10;\usepackage{color}&#10;\definecolor{me}{rgb}{0.8,0.8,0.8}&#10;\begin{document}&#10;\color{black}{&#10;$&#10;\chi(x) = \overline{s}(x) \gamma_{\mu} s(x)&#10;$&#10;}&#10;\end{document}&#10;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54.1807"/>
  <p:tag name="ORIGINALWIDTH" val="3725.534"/>
  <p:tag name="LATEXADDIN" val="\documentclass{article}&#10;\usepackage{amsmath}&#10;\pagestyle{empty}&#10;\begin{document}&#10;&#10;$&#10;\Pi(q^2) = i \displaystyle \int d^4 x &#10;e^{iqx} \langle T[\chi(x) \bar{\chi}(0)] \rangle_{\rho}&#10;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2.7109"/>
  <p:tag name="ORIGINALWIDTH" val="2107.237"/>
  <p:tag name="LATEXADDIN" val="\documentclass{article}&#10;\usepackage{amsmath}&#10;\pagestyle{empty}&#10;\begin{document}&#10;&#10;$&#10;\langle N|\mathcal{ST} G^{a\alpha}_{\mu}G^{a\mu\beta}|N\rangle&#10;$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75.9655"/>
  <p:tag name="ORIGINALWIDTH" val="2053.993"/>
  <p:tag name="LATEXADDIN" val="\documentclass{article}&#10;\usepackage{amsmath}&#10;\pagestyle{empty}&#10;\begin{document}&#10;&#10;$&#10;\langle N|\mathcal{ST} \overline{s} \gamma^{\alpha}iD^{\beta} s|N\rangle&#10;$&#10;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2.7109"/>
  <p:tag name="ORIGINALWIDTH" val="2107.237"/>
  <p:tag name="LATEXADDIN" val="\documentclass{article}&#10;\usepackage{amsmath}&#10;\pagestyle{empty}&#10;\begin{document}&#10;&#10;$&#10;\langle N|\mathcal{ST} G^{a\alpha}_{\mu}G^{a\mu\beta}|N\rangle&#10;$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96.438"/>
  <p:tag name="ORIGINALWIDTH" val="2015.748"/>
  <p:tag name="LATEXADDIN" val="\documentclass{slides}\pagestyle{empty}&#10;\usepackage{color}&#10;\definecolor{me}{rgb}{0.8,0.8,0.8}&#10;\begin{document}&#10;\color{black}{&#10;$&#10;\langle N| \overline{s}s |N \rangle&#10;$}&#10;\end{document}&#10;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78.4777"/>
  <p:tag name="ORIGINALWIDTH" val="103.4871"/>
  <p:tag name="LATEXADDIN" val="\documentclass{article}&#10;\usepackage{amsmath}&#10;\pagestyle{empty}&#10;\begin{document}&#10;&#10;$&#10;\theta&#10;$&#10;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54.1807"/>
  <p:tag name="ORIGINALWIDTH" val="6038.245"/>
  <p:tag name="LATEXADDIN" val="\documentclass{article}&#10;\usepackage{amsmath}&#10;\pagestyle{empty}&#10;\begin{document}&#10;$&#10;W^{&lt;\mu\nu}(q,X) = \displaystyle\int d^4Y e^{iqY} &#10;\langle&#10;V^{\dagger \nu}(X - Y/2) V^{\mu}(X + Y/2)&#10;\rangle&#10;$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708.6614"/>
  <p:tag name="ORIGINALWIDTH" val="4584.177"/>
  <p:tag name="LATEXADDIN" val="\documentclass{article}&#10;\usepackage{amsmath}&#10;\pagestyle{empty}&#10;\begin{document}&#10;&#10;$&#10;= \pi \displaystyle \sum_{\lambda,\,\lambda'} \int &#10;\frac{d^3 k_{-}}{(2\pi)^3} e^{-ik_{-} X} &#10;\langle&#10;\tilde{W}^{\mu\nu}(q,k_{-},\lambda,\lambda')&#10;\rangle&#10;$&#10;&#10;\end{document}"/>
  <p:tag name="IGUANATEXSIZE" val="20"/>
  <p:tag name="IGUANATEXCURSOR" val="2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31.1961"/>
  <p:tag name="ORIGINALWIDTH" val="4701.912"/>
  <p:tag name="LATEXADDIN" val="\documentclass{article}&#10;\usepackage{amsmath}&#10;\usepackage{bm}&#10;\pagestyle{empty}&#10;\begin{document}&#10;&#10;$&#10;\rho_{\lambda \lambda}(q) = &#10;\frac{\int d\Sigma_{X}\cdot q \epsilon_{\mu}(\lambda,q)\epsilon_{\nu}^{\ast}(\lambda,q) &#10;W^{&lt;\mu\nu}(\bm{q},X)}{\int d\Sigma_{X}\cdot q \sum_{\lambda'} \epsilon_{\mu}(\lambda',q)\epsilon_{\nu}^{\ast}(\lambda',q)W^{&lt;\mu\nu}(\bm{q},X)}&#10;$&#10;&#10;&#10;\end{document}"/>
  <p:tag name="IGUANATEXSIZE" val="20"/>
  <p:tag name="IGUANATEXCURSOR" val="360"/>
  <p:tag name="TRANSPARENCY" val="True"/>
  <p:tag name="LATEXENGINEID" val="0"/>
  <p:tag name="TEMPFOLDER" val="c:\temp\"/>
  <p:tag name="LATEXFORMHEIGHT" val="312"/>
  <p:tag name="LATEXFORMWIDTH" val="703.8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36.6704"/>
  <p:tag name="ORIGINALWIDTH" val="3836.52"/>
  <p:tag name="LATEXADDIN" val="\documentclass{article}&#10;\usepackage{amsmath}&#10;\usepackage{amsfonts}&#10;\usepackage{bm}&#10;\pagestyle{empty}&#10;\begin{document}&#10;\def\slasha#1{\not#1}&#10;\def\slashb#1{\not\!#1}&#10;\def\slashc#1{\not\!\!#1}&#10;&#10;$&#10;\rho_{00}(q) = \frac{\int d\Sigma_{X}\cdot q\bigl[1+&#10;\frac{\hbar^2}{8}\frac{(q^y)^2}{M^4}\slasha{\Box}\bigr]f_{V}(q,X)}{\int d\Sigma_{X}\cdot q\bigl[3+&#10;\frac{\hbar^2}{8}\frac{|\bm{q}|^2}{M^4}\slasha{\Box}\bigr]f_{V}(q,X)}&#10;$&#10;&#10;&#10;\end{document}"/>
  <p:tag name="IGUANATEXSIZE" val="20"/>
  <p:tag name="IGUANATEXCURSOR" val="4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44.9568"/>
  <p:tag name="ORIGINALWIDTH" val="3591.301"/>
  <p:tag name="LATEXADDIN" val="\documentclass{article}&#10;\usepackage{amsmath}&#10;\usepackage{amsfonts}&#10;\usepackage{bm}&#10;\pagestyle{empty}&#10;\begin{document}&#10;\def\slasha#1{\not#1}&#10;\def\slashb#1{\not\!#1}&#10;\def\slashc#1{\not\!\!#1}&#10;&#10;&#10;$&#10;\slashc{\Box} = 3 \partial_t^2 - (\partial^i)^2 - \frac{4}{|\bm{q}|^2} (\bm{q}^i \partial^i) q^{\alpha} \partial_{\alpha}&#10;$&#10;&#10;\end{document}"/>
  <p:tag name="IGUANATEXSIZE" val="20"/>
  <p:tag name="IGUANATEXCURSOR" val="2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36.6704"/>
  <p:tag name="ORIGINALWIDTH" val="3699.288"/>
  <p:tag name="LATEXADDIN" val="\documentclass{article}&#10;\usepackage{amsmath}&#10;\usepackage{amsfonts}&#10;\usepackage{bm}&#10;\pagestyle{empty}&#10;\begin{document}&#10;\def\slasha#1{\not#1}&#10;\def\slashb#1{\not\!#1}&#10;\def\slashc#1{\not\!\!#1}&#10;&#10;$&#10;\rho_{00}(q) = \frac{\int d\Sigma_{X}\cdot q\bigl[1-&#10;\frac{\hbar^2}{4}\frac{(\partial^y)^2}{M^2}\bigr]f_{V}(q,X)}{\int d\Sigma_{X}\cdot q\bigl[3-&#10;\frac{\hbar^2}{4}\frac{(\partial^i)^2}{M^2}\bigr]f_{V}(q,X)}&#10;$&#10;&#10;&#10;\end{document}"/>
  <p:tag name="IGUANATEXSIZE" val="20"/>
  <p:tag name="IGUANATEXCURSOR" val="3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84.2145"/>
  <p:tag name="ORIGINALWIDTH" val="2754.406"/>
  <p:tag name="LATEXADDIN" val="\documentclass{article}&#10;\usepackage{amsmath}&#10;\pagestyle{empty}&#10;\begin{document}&#10;&#10;$&#10;f_V(q,X) = e^{-q^{\mu}\beta_{\mu}(x) -\xi(x)}&#10;$&#10;&#10;&#10;\end{document}"/>
  <p:tag name="IGUANATEXSIZE" val="20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14.2107"/>
  <p:tag name="ORIGINALWIDTH" val="960.6299"/>
  <p:tag name="LATEXADDIN" val="\documentclass{article}&#10;\usepackage{amsmath}&#10;\pagestyle{empty}&#10;\begin{document}&#10;&#10;$\beta^{\mu} = \frac{u^{\mu}}{T}$,&#10;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75.9655"/>
  <p:tag name="ORIGINALWIDTH" val="622.4222"/>
  <p:tag name="LATEXADDIN" val="\documentclass{article}&#10;\usepackage{amsmath}&#10;\pagestyle{empty}&#10;\begin{document}&#10;&#10;$&#10;\xi = \frac{\mu}{T}&#10;$&#10;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99.2126"/>
  <p:tag name="ORIGINALWIDTH" val="3343.832"/>
  <p:tag name="LATEXADDIN" val="\documentclass{article}&#10;\usepackage{amsmath}&#10;\pagestyle{empty}&#10;\begin{document}&#10;&#10;$&#10;u^{\mu} = \frac{1}{N}(t, x\sqrt{1+\delta}, &#10;y\sqrt{1-\delta},z) &#10;$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3.4684"/>
  <p:tag name="ORIGINALWIDTH" val="1950.506"/>
  <p:tag name="LATEXADDIN" val="\documentclass{article}&#10;\usepackage{amsmath}&#10;\pagestyle{empty}&#10;\begin{document}&#10;&#10;&#10;$&#10;\sqrt{s_{NN}} = 130&#10;$ GeV&#10;&#10;\end{document}"/>
  <p:tag name="IGUANATEXSIZE" val="20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7.9677"/>
  <p:tag name="ORIGINALWIDTH" val="2314.961"/>
  <p:tag name="LATEXADDIN" val="\documentclass{article}&#10;\usepackage{amsmath}&#10;\pagestyle{empty}&#10;\begin{document}&#10;&#10;$&#10;x = r_{\mathrm{max}}\sqrt{1 - \epsilon} \cos \phi,&#10;$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57.9677"/>
  <p:tag name="ORIGINALWIDTH" val="2219.722"/>
  <p:tag name="LATEXADDIN" val="\documentclass{article}&#10;\usepackage{amsmath}&#10;\pagestyle{empty}&#10;\begin{document}&#10;&#10;$&#10;y = r_{\mathrm{max}}\sqrt{1 - \epsilon} \sin \phi&#10;$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6.9741"/>
  <p:tag name="ORIGINALWIDTH" val="412.4484"/>
  <p:tag name="LATEXADDIN" val="\documentclass{article}&#10;\usepackage{amsmath}&#10;\pagestyle{empty}&#10;\begin{document}&#10;&#10;$&#10;K^{\ast 0}&#10;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24.222"/>
  <p:tag name="ORIGINALWIDTH" val="131.2336"/>
  <p:tag name="LATEXADDIN" val="\documentclass{article}&#10;\usepackage{amsmath}&#10;\pagestyle{empty}&#10;\begin{document}&#10;&#10;$&#10;\phi&#10;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2.9621"/>
  <p:tag name="ORIGINALWIDTH" val="767.1541"/>
  <p:tag name="LATEXADDIN" val="\documentclass{article}&#10;\usepackage{amsmath}&#10;\pagestyle{empty}&#10;\begin{document}&#10;&#10;$&#10;\rho_{00} - \frac{1}{3}&#10;$&#10;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00.9749"/>
  <p:tag name="ORIGINALWIDTH" val="1426.322"/>
  <p:tag name="LATEXADDIN" val="\documentclass{article}&#10;\usepackage{amsmath}&#10;\pagestyle{empty}&#10;\begin{document}&#10;&#10;&#10;$&#10;c = 30-60\%&#10;$&#10;&#10;\end{document}"/>
  <p:tag name="IGUANATEXSIZE" val="20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164.2294"/>
  <p:tag name="ORIGINALWIDTH" val="311.2111"/>
  <p:tag name="LATEXADDIN" val="\documentclass{article}&#10;\usepackage{amsmath}&#10;\pagestyle{empty}&#10;\begin{document}&#10;&#10;$&#10;\rho_{00}&#10;$&#10;&#10;&#10;\end{document}"/>
  <p:tag name="IGUANATEXSIZE" val="20"/>
  <p:tag name="IGUANATEXCURSOR" val="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&#10;$, &#10;$\log\Biggl( \frac{\mu^2}{m^2} \Biggr)$, ...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3.0003"/>
  <p:tag name="PICTUREFILESIZE" val="11092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11303</TotalTime>
  <Words>1723</Words>
  <Application>Microsoft Office PowerPoint</Application>
  <PresentationFormat>ワイド画面</PresentationFormat>
  <Paragraphs>281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Arial Unicode MS</vt:lpstr>
      <vt:lpstr>Microsoft JhengHei UI Light</vt:lpstr>
      <vt:lpstr>Arial</vt:lpstr>
      <vt:lpstr>Calibri</vt:lpstr>
      <vt:lpstr>Calibri Light</vt:lpstr>
      <vt:lpstr>Cambria Math</vt:lpstr>
      <vt:lpstr>Century</vt:lpstr>
      <vt:lpstr>Symbol</vt:lpstr>
      <vt:lpstr>Office Theme</vt:lpstr>
      <vt:lpstr>1_Office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sum rules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495</cp:revision>
  <dcterms:created xsi:type="dcterms:W3CDTF">2015-06-06T17:53:30Z</dcterms:created>
  <dcterms:modified xsi:type="dcterms:W3CDTF">2024-03-16T17:38:20Z</dcterms:modified>
</cp:coreProperties>
</file>