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79"/>
  </p:notesMasterIdLst>
  <p:sldIdLst>
    <p:sldId id="256" r:id="rId2"/>
    <p:sldId id="299" r:id="rId3"/>
    <p:sldId id="334" r:id="rId4"/>
    <p:sldId id="476" r:id="rId5"/>
    <p:sldId id="352" r:id="rId6"/>
    <p:sldId id="404" r:id="rId7"/>
    <p:sldId id="353" r:id="rId8"/>
    <p:sldId id="356" r:id="rId9"/>
    <p:sldId id="387" r:id="rId10"/>
    <p:sldId id="358" r:id="rId11"/>
    <p:sldId id="418" r:id="rId12"/>
    <p:sldId id="359" r:id="rId13"/>
    <p:sldId id="355" r:id="rId14"/>
    <p:sldId id="360" r:id="rId15"/>
    <p:sldId id="361" r:id="rId16"/>
    <p:sldId id="363" r:id="rId17"/>
    <p:sldId id="362" r:id="rId18"/>
    <p:sldId id="364" r:id="rId19"/>
    <p:sldId id="365" r:id="rId20"/>
    <p:sldId id="366" r:id="rId21"/>
    <p:sldId id="367" r:id="rId22"/>
    <p:sldId id="405" r:id="rId23"/>
    <p:sldId id="406" r:id="rId24"/>
    <p:sldId id="447" r:id="rId25"/>
    <p:sldId id="411" r:id="rId26"/>
    <p:sldId id="412" r:id="rId27"/>
    <p:sldId id="413" r:id="rId28"/>
    <p:sldId id="417" r:id="rId29"/>
    <p:sldId id="414" r:id="rId30"/>
    <p:sldId id="415" r:id="rId31"/>
    <p:sldId id="416" r:id="rId32"/>
    <p:sldId id="370" r:id="rId33"/>
    <p:sldId id="371" r:id="rId34"/>
    <p:sldId id="419" r:id="rId35"/>
    <p:sldId id="420" r:id="rId36"/>
    <p:sldId id="421" r:id="rId37"/>
    <p:sldId id="424" r:id="rId38"/>
    <p:sldId id="425" r:id="rId39"/>
    <p:sldId id="426" r:id="rId40"/>
    <p:sldId id="427" r:id="rId41"/>
    <p:sldId id="428" r:id="rId42"/>
    <p:sldId id="429" r:id="rId43"/>
    <p:sldId id="430" r:id="rId44"/>
    <p:sldId id="431" r:id="rId45"/>
    <p:sldId id="423" r:id="rId46"/>
    <p:sldId id="434" r:id="rId47"/>
    <p:sldId id="435" r:id="rId48"/>
    <p:sldId id="438" r:id="rId49"/>
    <p:sldId id="436" r:id="rId50"/>
    <p:sldId id="440" r:id="rId51"/>
    <p:sldId id="442" r:id="rId52"/>
    <p:sldId id="443" r:id="rId53"/>
    <p:sldId id="454" r:id="rId54"/>
    <p:sldId id="453" r:id="rId55"/>
    <p:sldId id="455" r:id="rId56"/>
    <p:sldId id="452" r:id="rId57"/>
    <p:sldId id="456" r:id="rId58"/>
    <p:sldId id="451" r:id="rId59"/>
    <p:sldId id="457" r:id="rId60"/>
    <p:sldId id="450" r:id="rId61"/>
    <p:sldId id="449" r:id="rId62"/>
    <p:sldId id="464" r:id="rId63"/>
    <p:sldId id="474" r:id="rId64"/>
    <p:sldId id="458" r:id="rId65"/>
    <p:sldId id="459" r:id="rId66"/>
    <p:sldId id="469" r:id="rId67"/>
    <p:sldId id="475" r:id="rId68"/>
    <p:sldId id="460" r:id="rId69"/>
    <p:sldId id="461" r:id="rId70"/>
    <p:sldId id="472" r:id="rId71"/>
    <p:sldId id="466" r:id="rId72"/>
    <p:sldId id="462" r:id="rId73"/>
    <p:sldId id="465" r:id="rId74"/>
    <p:sldId id="463" r:id="rId75"/>
    <p:sldId id="467" r:id="rId76"/>
    <p:sldId id="471" r:id="rId77"/>
    <p:sldId id="444" r:id="rId78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>
      <p:cViewPr varScale="1">
        <p:scale>
          <a:sx n="117" d="100"/>
          <a:sy n="117" d="100"/>
        </p:scale>
        <p:origin x="148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1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8F6E71D-5611-C019-0091-B5CA9869820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297AF78-F5D0-A294-04EA-2FBA24E5FFD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60A780D8-4CCE-2F06-CDE2-44C283E1D46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5FDFB187-3B65-7593-F848-D31F3F481BC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  <a:endParaRPr lang="en-US" altLang="zh-TW" noProof="0"/>
          </a:p>
          <a:p>
            <a:pPr lvl="1"/>
            <a:r>
              <a:rPr lang="zh-TW" altLang="en-US" noProof="0"/>
              <a:t>第二層</a:t>
            </a:r>
            <a:endParaRPr lang="en-US" altLang="zh-TW" noProof="0"/>
          </a:p>
          <a:p>
            <a:pPr lvl="2"/>
            <a:r>
              <a:rPr lang="zh-TW" altLang="en-US" noProof="0"/>
              <a:t>第三層</a:t>
            </a:r>
            <a:endParaRPr lang="en-US" altLang="zh-TW" noProof="0"/>
          </a:p>
          <a:p>
            <a:pPr lvl="3"/>
            <a:r>
              <a:rPr lang="zh-TW" altLang="en-US" noProof="0"/>
              <a:t>第四層</a:t>
            </a:r>
            <a:endParaRPr lang="en-US" altLang="zh-TW" noProof="0"/>
          </a:p>
          <a:p>
            <a:pPr lvl="4"/>
            <a:r>
              <a:rPr lang="zh-TW" altLang="en-US" noProof="0"/>
              <a:t>第五層</a:t>
            </a:r>
            <a:endParaRPr lang="en-US" altLang="zh-TW" noProof="0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198368E-D511-1569-B0A0-623FB053101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08EE987D-E3D4-4284-5773-E627D9299B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8F113CC-8232-B24F-A57E-028555ACE2C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0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0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0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0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0"/>
        <a:cs typeface="新細明體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5B690D40-BA50-562E-80BA-0A2EA8F55A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1EC2225-6665-B748-9B3D-EC412D957816}" type="slidenum">
              <a:rPr lang="en-US" altLang="zh-TW" smtClean="0"/>
              <a:pPr>
                <a:spcBef>
                  <a:spcPct val="0"/>
                </a:spcBef>
              </a:pPr>
              <a:t>1</a:t>
            </a:fld>
            <a:endParaRPr lang="en-US" altLang="zh-TW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38C077C3-65CD-4D7F-DC3E-6903AB6B75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8946951-A83B-930A-41DA-86C06B338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ko-KR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3EC2A2CF-1CF4-5562-4BB7-C1AAD5970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TW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5473B10D-0B29-3772-34FA-2DD717951A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TW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zh-TW" altLang="en-US" noProof="0"/>
              <a:t>按一下以編輯母片標題樣式</a:t>
            </a:r>
            <a:endParaRPr lang="en-US" altLang="zh-TW" noProof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zh-TW" altLang="en-US" noProof="0"/>
              <a:t>按一下以編輯母片副標題樣式</a:t>
            </a:r>
            <a:endParaRPr lang="en-US" altLang="zh-TW" noProof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4438990-78A7-1433-6872-D3591B111F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C86F74C-52A4-5D94-2548-A263CAC1DF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F045048-4EC8-9917-CC04-DB2FFAD342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F9D14-5EEF-9745-8014-8A5508C03A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7458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AA9B4F-3C62-80D8-CE96-E1A6DF8F43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FD1B1E-82F2-FDFF-5B1F-67044BB362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61A2F5-1539-7874-D5A5-9A16A9AAE4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14AE9-E88B-7247-8D1D-DD6AC0B8C33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3389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93ABF4-22D9-C065-6AA5-B8B7319E26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0AF598-0576-F605-802D-93E9CAA762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D74DEE-5F5D-E014-7758-D0F90361EC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10FD3-2B73-AA48-A99E-E845088FA6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0664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10CB8D-A2CD-41AC-75D2-C8F5E96D07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0C9225-F730-9CED-0C91-2A75E4FA29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F6212D-571F-332D-9092-888D79EBA8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59EB6-DE44-874F-9B90-D6ECE67AE44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1305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2B6124-7552-7C0A-BF52-047905827A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D59EE9-A389-DD16-54F9-66FC678E3F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9FD8FF-EC22-A026-7C08-A0278E5F57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ADB8E-0869-6B4B-8AAD-D44E40C3B83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5155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6A0E8A-F930-002E-5328-FBF0698269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1902B1-E12D-083F-1698-B72B05D035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DC0871-3D62-CF2F-EF7B-266E617F67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E29E4-A47E-0E45-B5D0-B3716366634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3404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8A4A13-57C9-7488-3309-D5F0EBD050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1899B9-8899-29C5-5BB3-F1EBF32800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A1C83D-C52D-3CE6-859E-8517DCB27F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79C24-7B36-D744-9C20-EB7BDF5DB83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39615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CFD4DA2-D839-3A62-64E7-0DCD003DC1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E481A92-C450-1E4B-6853-993E8A5F40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311EB9E-7141-DB69-E60A-7471309B80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6BEFF-C072-5541-81F3-FD8212D68C7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2727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150AAFA-DF87-A57C-7D97-8EFB0CFBAC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F3B47E0-CF8C-C1BA-BDC9-C4AB75482D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2E083BD-DECF-C484-CCE0-B6FC5597D3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AD3E6-BBC9-C147-B4D2-997AFF276BE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676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4603203-65D7-1FA4-7D2C-3370B54A8B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A702DF6-A3DF-C9CD-D323-7BE19FD931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5B53A42-4821-DD6B-4D74-C33EADC49E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6050C-C7E5-EB42-B74D-5BD9AF967DE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799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D08041-46CD-370F-A76A-4C1909A7AD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447328-662F-FD55-2BC9-23789EE9DA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43E3F3-9821-F519-C8F6-9E60477382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89846-D671-6B48-B37F-9EF16DA559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0531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7DD47B-6D17-0DF0-BF24-EF0F9B7FD7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E04B8-254F-7F0A-4C6D-F841A8CFA1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F853EF-F471-C913-9F17-577AC9F547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12E05-BF59-CC4D-A4F5-E630B341DB8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4394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BBBBE71-EE55-6846-2C94-3C8F762331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542DC43-0EF2-E17D-CAFF-447AFFAAEB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  <a:endParaRPr lang="en-US" altLang="zh-TW"/>
          </a:p>
          <a:p>
            <a:pPr lvl="1"/>
            <a:r>
              <a:rPr lang="zh-TW" altLang="en-US"/>
              <a:t>第二層</a:t>
            </a:r>
            <a:endParaRPr lang="en-US" altLang="zh-TW"/>
          </a:p>
          <a:p>
            <a:pPr lvl="2"/>
            <a:r>
              <a:rPr lang="zh-TW" altLang="en-US"/>
              <a:t>第三層</a:t>
            </a:r>
            <a:endParaRPr lang="en-US" altLang="zh-TW"/>
          </a:p>
          <a:p>
            <a:pPr lvl="3"/>
            <a:r>
              <a:rPr lang="zh-TW" altLang="en-US"/>
              <a:t>第四層</a:t>
            </a:r>
            <a:endParaRPr lang="en-US" altLang="zh-TW"/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C7C59DD7-7315-54EE-5AD7-7AF5775642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latin typeface="Garamond" charset="0"/>
                <a:ea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87A10EA7-2F4B-2DE0-D58B-80BAA70CE76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>
                <a:latin typeface="Garamond" charset="0"/>
                <a:ea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C951B308-D06F-9D9C-825B-938E4D68F6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F7D6AFD-6DCC-C147-857E-F82450F0969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31" name="Freeform 7">
            <a:extLst>
              <a:ext uri="{FF2B5EF4-FFF2-40B4-BE49-F238E27FC236}">
                <a16:creationId xmlns:a16="http://schemas.microsoft.com/office/drawing/2014/main" id="{C7A161E0-8189-17F8-FD05-68D152114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TW"/>
          </a:p>
        </p:txBody>
      </p:sp>
      <p:sp>
        <p:nvSpPr>
          <p:cNvPr id="1032" name="Line 8">
            <a:extLst>
              <a:ext uri="{FF2B5EF4-FFF2-40B4-BE49-F238E27FC236}">
                <a16:creationId xmlns:a16="http://schemas.microsoft.com/office/drawing/2014/main" id="{C7599F28-DE2F-232B-4F53-FBF9FD7773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  <p:sldLayoutId id="2147484401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charset="0"/>
          <a:ea typeface="新細明體" charset="0"/>
          <a:cs typeface="新細明體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charset="0"/>
          <a:ea typeface="新細明體" charset="0"/>
          <a:cs typeface="新細明體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charset="0"/>
          <a:ea typeface="新細明體" charset="0"/>
          <a:cs typeface="新細明體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charset="0"/>
          <a:ea typeface="新細明體" charset="0"/>
          <a:cs typeface="新細明體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charset="0"/>
          <a:ea typeface="新細明體" charset="0"/>
          <a:cs typeface="新細明體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charset="0"/>
          <a:ea typeface="新細明體" charset="0"/>
          <a:cs typeface="新細明體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charset="0"/>
          <a:ea typeface="新細明體" charset="0"/>
          <a:cs typeface="新細明體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charset="0"/>
          <a:ea typeface="新細明體" charset="0"/>
          <a:cs typeface="新細明體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kumimoji="1" sz="2600">
          <a:solidFill>
            <a:schemeClr val="tx1"/>
          </a:solidFill>
          <a:latin typeface="+mn-lt"/>
          <a:ea typeface="+mn-ea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kumimoji="1" sz="2200">
          <a:solidFill>
            <a:schemeClr val="tx1"/>
          </a:solidFill>
          <a:latin typeface="+mn-lt"/>
          <a:ea typeface="+mn-ea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29.emf"/><Relationship Id="rId18" Type="http://schemas.openxmlformats.org/officeDocument/2006/relationships/oleObject" Target="../embeddings/oleObject20.bin"/><Relationship Id="rId3" Type="http://schemas.openxmlformats.org/officeDocument/2006/relationships/oleObject" Target="../embeddings/oleObject13.bin"/><Relationship Id="rId21" Type="http://schemas.openxmlformats.org/officeDocument/2006/relationships/image" Target="../media/image21.emf"/><Relationship Id="rId7" Type="http://schemas.openxmlformats.org/officeDocument/2006/relationships/oleObject" Target="../embeddings/oleObject15.bin"/><Relationship Id="rId12" Type="http://schemas.openxmlformats.org/officeDocument/2006/relationships/oleObject" Target="../embeddings/oleObject17.bin"/><Relationship Id="rId17" Type="http://schemas.openxmlformats.org/officeDocument/2006/relationships/oleObject" Target="../embeddings/oleObject19.bin"/><Relationship Id="rId2" Type="http://schemas.openxmlformats.org/officeDocument/2006/relationships/image" Target="../media/image24.emf"/><Relationship Id="rId16" Type="http://schemas.openxmlformats.org/officeDocument/2006/relationships/image" Target="../media/image31.emf"/><Relationship Id="rId20" Type="http://schemas.openxmlformats.org/officeDocument/2006/relationships/oleObject" Target="../embeddings/oleObject21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emf"/><Relationship Id="rId11" Type="http://schemas.openxmlformats.org/officeDocument/2006/relationships/image" Target="../media/image28.emf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30.emf"/><Relationship Id="rId10" Type="http://schemas.openxmlformats.org/officeDocument/2006/relationships/oleObject" Target="../embeddings/oleObject16.bin"/><Relationship Id="rId19" Type="http://schemas.openxmlformats.org/officeDocument/2006/relationships/image" Target="../media/image32.emf"/><Relationship Id="rId4" Type="http://schemas.openxmlformats.org/officeDocument/2006/relationships/image" Target="../media/image18.emf"/><Relationship Id="rId9" Type="http://schemas.openxmlformats.org/officeDocument/2006/relationships/image" Target="../media/image27.emf"/><Relationship Id="rId14" Type="http://schemas.openxmlformats.org/officeDocument/2006/relationships/oleObject" Target="../embeddings/oleObject18.bin"/><Relationship Id="rId22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7.png"/><Relationship Id="rId7" Type="http://schemas.openxmlformats.org/officeDocument/2006/relationships/image" Target="../media/image43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image" Target="../media/image49.e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oleObject" Target="../embeddings/oleObject28.bin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emf"/><Relationship Id="rId11" Type="http://schemas.openxmlformats.org/officeDocument/2006/relationships/image" Target="../media/image48.emf"/><Relationship Id="rId5" Type="http://schemas.openxmlformats.org/officeDocument/2006/relationships/oleObject" Target="../embeddings/oleObject25.bin"/><Relationship Id="rId15" Type="http://schemas.openxmlformats.org/officeDocument/2006/relationships/image" Target="../media/image50.emf"/><Relationship Id="rId10" Type="http://schemas.openxmlformats.org/officeDocument/2006/relationships/image" Target="../media/image47.emf"/><Relationship Id="rId4" Type="http://schemas.openxmlformats.org/officeDocument/2006/relationships/image" Target="../media/image35.emf"/><Relationship Id="rId9" Type="http://schemas.openxmlformats.org/officeDocument/2006/relationships/oleObject" Target="../embeddings/oleObject27.bin"/><Relationship Id="rId14" Type="http://schemas.openxmlformats.org/officeDocument/2006/relationships/oleObject" Target="../embeddings/oleObject29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10" Type="http://schemas.openxmlformats.org/officeDocument/2006/relationships/image" Target="../media/image49.emf"/><Relationship Id="rId4" Type="http://schemas.openxmlformats.org/officeDocument/2006/relationships/image" Target="../media/image53.emf"/><Relationship Id="rId9" Type="http://schemas.openxmlformats.org/officeDocument/2006/relationships/oleObject" Target="../embeddings/oleObject3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7" Type="http://schemas.openxmlformats.org/officeDocument/2006/relationships/image" Target="../media/image51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emf"/><Relationship Id="rId4" Type="http://schemas.openxmlformats.org/officeDocument/2006/relationships/image" Target="../media/image2.emf"/><Relationship Id="rId9" Type="http://schemas.openxmlformats.org/officeDocument/2006/relationships/oleObject" Target="../embeddings/oleObject4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10" Type="http://schemas.openxmlformats.org/officeDocument/2006/relationships/image" Target="../media/image78.emf"/><Relationship Id="rId4" Type="http://schemas.openxmlformats.org/officeDocument/2006/relationships/image" Target="../media/image72.emf"/><Relationship Id="rId9" Type="http://schemas.openxmlformats.org/officeDocument/2006/relationships/image" Target="../media/image7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7.emf"/><Relationship Id="rId4" Type="http://schemas.openxmlformats.org/officeDocument/2006/relationships/image" Target="../media/image9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9.emf"/><Relationship Id="rId4" Type="http://schemas.openxmlformats.org/officeDocument/2006/relationships/oleObject" Target="../embeddings/oleObject3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7" Type="http://schemas.openxmlformats.org/officeDocument/2006/relationships/image" Target="../media/image104.em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9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2.emf"/><Relationship Id="rId4" Type="http://schemas.openxmlformats.org/officeDocument/2006/relationships/image" Target="../media/image1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3.emf"/><Relationship Id="rId5" Type="http://schemas.openxmlformats.org/officeDocument/2006/relationships/image" Target="../media/image132.emf"/><Relationship Id="rId4" Type="http://schemas.openxmlformats.org/officeDocument/2006/relationships/image" Target="../media/image13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4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6.emf"/><Relationship Id="rId4" Type="http://schemas.openxmlformats.org/officeDocument/2006/relationships/image" Target="../media/image165.e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7.bin"/><Relationship Id="rId7" Type="http://schemas.openxmlformats.org/officeDocument/2006/relationships/image" Target="../media/image18.emf"/><Relationship Id="rId12" Type="http://schemas.openxmlformats.org/officeDocument/2006/relationships/image" Target="../media/image21.emf"/><Relationship Id="rId2" Type="http://schemas.openxmlformats.org/officeDocument/2006/relationships/image" Target="../media/image14.png"/><Relationship Id="rId16" Type="http://schemas.openxmlformats.org/officeDocument/2006/relationships/image" Target="../media/image23.emf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8.bin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17.png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20.emf"/><Relationship Id="rId4" Type="http://schemas.openxmlformats.org/officeDocument/2006/relationships/image" Target="../media/image16.emf"/><Relationship Id="rId9" Type="http://schemas.openxmlformats.org/officeDocument/2006/relationships/image" Target="../media/image19.emf"/><Relationship Id="rId1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6">
            <a:extLst>
              <a:ext uri="{FF2B5EF4-FFF2-40B4-BE49-F238E27FC236}">
                <a16:creationId xmlns:a16="http://schemas.microsoft.com/office/drawing/2014/main" id="{05ACC9B0-1A74-318E-02CD-C7337884A1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2A5CDE7-26E2-8849-BE11-0A603E308011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1984E7EB-0276-42BE-51F7-19218FE926D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14400" y="1412875"/>
            <a:ext cx="7906072" cy="1752600"/>
          </a:xfrm>
        </p:spPr>
        <p:txBody>
          <a:bodyPr/>
          <a:lstStyle/>
          <a:p>
            <a:pPr eaLnBrk="1" hangingPunct="1"/>
            <a:r>
              <a:rPr lang="en-US" altLang="en-TW" dirty="0"/>
              <a:t>Charmless Two-body Baryonic </a:t>
            </a:r>
            <a:r>
              <a:rPr lang="en-US" altLang="en-TW" i="1" dirty="0"/>
              <a:t>B</a:t>
            </a:r>
            <a:r>
              <a:rPr lang="en-US" altLang="en-TW" dirty="0"/>
              <a:t> Decays and Baryonic </a:t>
            </a:r>
            <a:r>
              <a:rPr lang="en-US" altLang="en-TW" dirty="0" err="1"/>
              <a:t>Semileptonic</a:t>
            </a:r>
            <a:r>
              <a:rPr lang="en-US" altLang="en-TW" dirty="0"/>
              <a:t> B Decays</a:t>
            </a:r>
            <a:endParaRPr lang="en-US" altLang="zh-TW" sz="4000" dirty="0">
              <a:sym typeface="Symbol" pitchFamily="2" charset="2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5C07C66-14FE-E8A8-5671-5EA3B5AC1CA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0589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sz="2400" dirty="0"/>
              <a:t>                      </a:t>
            </a:r>
            <a:br>
              <a:rPr lang="en-US" altLang="zh-TW" sz="2400" dirty="0"/>
            </a:br>
            <a:r>
              <a:rPr lang="en-US" altLang="zh-TW" sz="2400" dirty="0"/>
              <a:t>                       Chun-</a:t>
            </a:r>
            <a:r>
              <a:rPr lang="en-US" altLang="zh-TW" sz="2400" dirty="0" err="1"/>
              <a:t>Khiang</a:t>
            </a:r>
            <a:r>
              <a:rPr lang="en-US" altLang="zh-TW" sz="2400" dirty="0"/>
              <a:t> Chua</a:t>
            </a:r>
          </a:p>
          <a:p>
            <a:pPr algn="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sz="2400" dirty="0"/>
              <a:t>Chung Yuan Christian University</a:t>
            </a:r>
          </a:p>
          <a:p>
            <a:pPr algn="r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ko-KR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ko-KR" sz="2400" dirty="0">
                <a:solidFill>
                  <a:srgbClr val="35742A"/>
                </a:solidFill>
              </a:rPr>
              <a:t>Based on 2 PRD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ko-KR" sz="2400" dirty="0" err="1">
                <a:solidFill>
                  <a:srgbClr val="35742A"/>
                </a:solidFill>
              </a:rPr>
              <a:t>arXiv</a:t>
            </a:r>
            <a:r>
              <a:rPr lang="en-US" altLang="ko-KR" sz="2400" dirty="0">
                <a:solidFill>
                  <a:srgbClr val="35742A"/>
                </a:solidFill>
              </a:rPr>
              <a:t>: 2205.14026,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ko-KR" sz="2400" dirty="0">
                <a:solidFill>
                  <a:srgbClr val="35742A"/>
                </a:solidFill>
              </a:rPr>
              <a:t>2304.11871, CKC</a:t>
            </a:r>
            <a:endParaRPr lang="en-US" altLang="zh-TW" sz="2400" dirty="0">
              <a:solidFill>
                <a:srgbClr val="0000CC"/>
              </a:solidFill>
            </a:endParaRPr>
          </a:p>
        </p:txBody>
      </p:sp>
      <p:pic>
        <p:nvPicPr>
          <p:cNvPr id="15364" name="Picture 5">
            <a:extLst>
              <a:ext uri="{FF2B5EF4-FFF2-40B4-BE49-F238E27FC236}">
                <a16:creationId xmlns:a16="http://schemas.microsoft.com/office/drawing/2014/main" id="{367513BA-6F54-0838-7536-A80E67340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5805488"/>
            <a:ext cx="18351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1">
            <a:extLst>
              <a:ext uri="{FF2B5EF4-FFF2-40B4-BE49-F238E27FC236}">
                <a16:creationId xmlns:a16="http://schemas.microsoft.com/office/drawing/2014/main" id="{50A6F0CF-1328-CEFA-87F0-155287274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3" y="230188"/>
            <a:ext cx="31970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sz="1800" b="0" i="0" u="none" strike="noStrike" dirty="0">
                <a:effectLst/>
                <a:latin typeface="+mn-lt"/>
              </a:rPr>
              <a:t>2024 TQCD 1st meeting</a:t>
            </a:r>
          </a:p>
          <a:p>
            <a:pPr eaLnBrk="1" hangingPunct="1"/>
            <a:r>
              <a:rPr lang="en-US" dirty="0">
                <a:latin typeface="+mn-lt"/>
              </a:rPr>
              <a:t>Jan. 24, 2024</a:t>
            </a:r>
            <a:endParaRPr lang="en-US" sz="1800" b="0" i="0" u="none" strike="noStrike" dirty="0">
              <a:effectLst/>
              <a:latin typeface="+mn-lt"/>
            </a:endParaRPr>
          </a:p>
          <a:p>
            <a:pPr eaLnBrk="1" hangingPunct="1"/>
            <a:r>
              <a:rPr lang="en-US" b="0" i="0" u="none" strike="noStrike" dirty="0" err="1">
                <a:effectLst/>
                <a:latin typeface="+mn-lt"/>
              </a:rPr>
              <a:t>IoP</a:t>
            </a:r>
            <a:r>
              <a:rPr lang="en-US" b="0" i="0" u="none" strike="noStrike" dirty="0">
                <a:effectLst/>
                <a:latin typeface="+mn-lt"/>
              </a:rPr>
              <a:t>, Academia </a:t>
            </a:r>
            <a:r>
              <a:rPr lang="en-US" b="0" i="0" u="none" strike="noStrike" dirty="0" err="1">
                <a:effectLst/>
                <a:latin typeface="+mn-lt"/>
              </a:rPr>
              <a:t>Sinica</a:t>
            </a:r>
            <a:endParaRPr lang="en-US" sz="1800" b="0" i="0" u="none" strike="noStrike" dirty="0">
              <a:effectLst/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Placeholder 2">
            <a:extLst>
              <a:ext uri="{FF2B5EF4-FFF2-40B4-BE49-F238E27FC236}">
                <a16:creationId xmlns:a16="http://schemas.microsoft.com/office/drawing/2014/main" id="{74E787CD-C34C-4E68-BD09-77C63BCCB72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60350"/>
            <a:ext cx="8218488" cy="5618163"/>
          </a:xfrm>
        </p:spPr>
        <p:txBody>
          <a:bodyPr/>
          <a:lstStyle/>
          <a:p>
            <a:r>
              <a:rPr lang="en-US" altLang="ko-KR" sz="2800"/>
              <a:t>Similarly</a:t>
            </a:r>
            <a:r>
              <a:rPr lang="en-US" altLang="ko-KR"/>
              <a:t>  </a:t>
            </a:r>
          </a:p>
        </p:txBody>
      </p:sp>
      <p:sp>
        <p:nvSpPr>
          <p:cNvPr id="23554" name="Title 1">
            <a:extLst>
              <a:ext uri="{FF2B5EF4-FFF2-40B4-BE49-F238E27FC236}">
                <a16:creationId xmlns:a16="http://schemas.microsoft.com/office/drawing/2014/main" id="{C708C489-7B56-11FB-A082-2D4097F750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23555" name="Slide Number Placeholder 4">
            <a:extLst>
              <a:ext uri="{FF2B5EF4-FFF2-40B4-BE49-F238E27FC236}">
                <a16:creationId xmlns:a16="http://schemas.microsoft.com/office/drawing/2014/main" id="{09559308-72A9-4555-5AE2-E20E3248A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869916D-FBEF-6045-ABB2-9F12C53EF137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grpSp>
        <p:nvGrpSpPr>
          <p:cNvPr id="23556" name="Group 5">
            <a:extLst>
              <a:ext uri="{FF2B5EF4-FFF2-40B4-BE49-F238E27FC236}">
                <a16:creationId xmlns:a16="http://schemas.microsoft.com/office/drawing/2014/main" id="{28D75643-6151-5445-3BD2-A6B60B333002}"/>
              </a:ext>
            </a:extLst>
          </p:cNvPr>
          <p:cNvGrpSpPr>
            <a:grpSpLocks/>
          </p:cNvGrpSpPr>
          <p:nvPr/>
        </p:nvGrpSpPr>
        <p:grpSpPr bwMode="auto">
          <a:xfrm>
            <a:off x="4459288" y="1700213"/>
            <a:ext cx="4505325" cy="2305050"/>
            <a:chOff x="4608513" y="1700808"/>
            <a:chExt cx="4505325" cy="2304455"/>
          </a:xfrm>
        </p:grpSpPr>
        <p:pic>
          <p:nvPicPr>
            <p:cNvPr id="23571" name="Picture 6">
              <a:extLst>
                <a:ext uri="{FF2B5EF4-FFF2-40B4-BE49-F238E27FC236}">
                  <a16:creationId xmlns:a16="http://schemas.microsoft.com/office/drawing/2014/main" id="{EF4080D4-E42F-7642-C1E3-983459F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363" y="1700808"/>
              <a:ext cx="3896386" cy="1775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3572" name="Object 15">
              <a:extLst>
                <a:ext uri="{FF2B5EF4-FFF2-40B4-BE49-F238E27FC236}">
                  <a16:creationId xmlns:a16="http://schemas.microsoft.com/office/drawing/2014/main" id="{94A1C8C0-BF3B-B7DE-39B1-9D5DC833DE4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08513" y="2349500"/>
            <a:ext cx="323850" cy="363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203200" imgH="228600" progId="Equation.3">
                    <p:embed/>
                  </p:oleObj>
                </mc:Choice>
                <mc:Fallback>
                  <p:oleObj name="Equation" r:id="rId3" imgW="203200" imgH="228600" progId="Equation.3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8513" y="2349500"/>
                          <a:ext cx="323850" cy="3635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573" name="Object 16">
              <a:extLst>
                <a:ext uri="{FF2B5EF4-FFF2-40B4-BE49-F238E27FC236}">
                  <a16:creationId xmlns:a16="http://schemas.microsoft.com/office/drawing/2014/main" id="{B20A7BCA-A497-1757-1AAE-74353C5791A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751888" y="1863725"/>
            <a:ext cx="346075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15900" imgH="190500" progId="Equation.3">
                    <p:embed/>
                  </p:oleObj>
                </mc:Choice>
                <mc:Fallback>
                  <p:oleObj name="Equation" r:id="rId5" imgW="215900" imgH="190500" progId="Equation.3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51888" y="1863725"/>
                          <a:ext cx="346075" cy="304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574" name="Object 17">
              <a:extLst>
                <a:ext uri="{FF2B5EF4-FFF2-40B4-BE49-F238E27FC236}">
                  <a16:creationId xmlns:a16="http://schemas.microsoft.com/office/drawing/2014/main" id="{FC0C8CD6-3EE8-9B18-2FF0-358FE293832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728075" y="2924175"/>
            <a:ext cx="385763" cy="38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41300" imgH="241300" progId="Equation.3">
                    <p:embed/>
                  </p:oleObj>
                </mc:Choice>
                <mc:Fallback>
                  <p:oleObj name="Equation" r:id="rId7" imgW="241300" imgH="241300" progId="Equation.3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28075" y="2924175"/>
                          <a:ext cx="385763" cy="384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575" name="Rectangle 21">
              <a:extLst>
                <a:ext uri="{FF2B5EF4-FFF2-40B4-BE49-F238E27FC236}">
                  <a16:creationId xmlns:a16="http://schemas.microsoft.com/office/drawing/2014/main" id="{39F8E38E-5811-0FF2-C499-A6AE81607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1500" y="3644993"/>
              <a:ext cx="2592388" cy="36027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2000" b="1" i="1"/>
                <a:t>C</a:t>
              </a:r>
              <a:r>
                <a:rPr lang="en-US" altLang="ko-KR" sz="2000"/>
                <a:t>: Color-sup. Tree</a:t>
              </a:r>
            </a:p>
          </p:txBody>
        </p:sp>
      </p:grpSp>
      <p:grpSp>
        <p:nvGrpSpPr>
          <p:cNvPr id="23557" name="Group 6">
            <a:extLst>
              <a:ext uri="{FF2B5EF4-FFF2-40B4-BE49-F238E27FC236}">
                <a16:creationId xmlns:a16="http://schemas.microsoft.com/office/drawing/2014/main" id="{2EE5402D-6A6E-4A09-FE06-436A032CFF89}"/>
              </a:ext>
            </a:extLst>
          </p:cNvPr>
          <p:cNvGrpSpPr>
            <a:grpSpLocks/>
          </p:cNvGrpSpPr>
          <p:nvPr/>
        </p:nvGrpSpPr>
        <p:grpSpPr bwMode="auto">
          <a:xfrm>
            <a:off x="2124075" y="4244975"/>
            <a:ext cx="4540250" cy="2352675"/>
            <a:chOff x="2123728" y="4244287"/>
            <a:chExt cx="4540597" cy="2353363"/>
          </a:xfrm>
        </p:grpSpPr>
        <p:sp>
          <p:nvSpPr>
            <p:cNvPr id="23566" name="Rectangle 22">
              <a:extLst>
                <a:ext uri="{FF2B5EF4-FFF2-40B4-BE49-F238E27FC236}">
                  <a16:creationId xmlns:a16="http://schemas.microsoft.com/office/drawing/2014/main" id="{A93C7B80-B94B-C0FC-A536-EE94097F7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7785" y="6237183"/>
              <a:ext cx="1944836" cy="36046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2000" b="1" i="1"/>
                <a:t>E</a:t>
              </a:r>
              <a:r>
                <a:rPr lang="en-US" altLang="ko-KR" sz="2000"/>
                <a:t>: Exchange</a:t>
              </a:r>
            </a:p>
          </p:txBody>
        </p:sp>
        <p:pic>
          <p:nvPicPr>
            <p:cNvPr id="23567" name="Picture 7">
              <a:extLst>
                <a:ext uri="{FF2B5EF4-FFF2-40B4-BE49-F238E27FC236}">
                  <a16:creationId xmlns:a16="http://schemas.microsoft.com/office/drawing/2014/main" id="{F04D0BAD-0FA1-AB6C-2172-3735A76AC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438" y="4244287"/>
              <a:ext cx="3779837" cy="1722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3568" name="Object 24">
              <a:extLst>
                <a:ext uri="{FF2B5EF4-FFF2-40B4-BE49-F238E27FC236}">
                  <a16:creationId xmlns:a16="http://schemas.microsoft.com/office/drawing/2014/main" id="{25A2E8C2-3A8B-DD9B-51AC-9D9C70A7C76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23728" y="4918075"/>
            <a:ext cx="261938" cy="363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65100" imgH="228600" progId="Equation.3">
                    <p:embed/>
                  </p:oleObj>
                </mc:Choice>
                <mc:Fallback>
                  <p:oleObj name="Equation" r:id="rId10" imgW="165100" imgH="228600" progId="Equation.3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23728" y="4918075"/>
                          <a:ext cx="261938" cy="3635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569" name="Object 25">
              <a:extLst>
                <a:ext uri="{FF2B5EF4-FFF2-40B4-BE49-F238E27FC236}">
                  <a16:creationId xmlns:a16="http://schemas.microsoft.com/office/drawing/2014/main" id="{38B484DF-CAF2-C7B0-C8E9-2DB2863DB6C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78563" y="4432300"/>
            <a:ext cx="385762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241300" imgH="190500" progId="Equation.3">
                    <p:embed/>
                  </p:oleObj>
                </mc:Choice>
                <mc:Fallback>
                  <p:oleObj name="Equation" r:id="rId12" imgW="241300" imgH="190500" progId="Equation.3">
                    <p:embed/>
                    <p:pic>
                      <p:nvPicPr>
                        <p:cNvPr id="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78563" y="4432300"/>
                          <a:ext cx="385762" cy="304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570" name="Object 26">
              <a:extLst>
                <a:ext uri="{FF2B5EF4-FFF2-40B4-BE49-F238E27FC236}">
                  <a16:creationId xmlns:a16="http://schemas.microsoft.com/office/drawing/2014/main" id="{18745C1F-B2EC-F7B2-C836-E94046F7553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73800" y="5492750"/>
            <a:ext cx="385763" cy="38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241300" imgH="241300" progId="Equation.3">
                    <p:embed/>
                  </p:oleObj>
                </mc:Choice>
                <mc:Fallback>
                  <p:oleObj name="Equation" r:id="rId14" imgW="241300" imgH="241300" progId="Equation.3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73800" y="5492750"/>
                          <a:ext cx="385763" cy="384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3559" name="Picture 7">
            <a:extLst>
              <a:ext uri="{FF2B5EF4-FFF2-40B4-BE49-F238E27FC236}">
                <a16:creationId xmlns:a16="http://schemas.microsoft.com/office/drawing/2014/main" id="{8A7BDA48-712E-20EA-3FCA-6B0B88DD40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49313"/>
            <a:ext cx="8856662" cy="63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3560" name="Group 3">
            <a:extLst>
              <a:ext uri="{FF2B5EF4-FFF2-40B4-BE49-F238E27FC236}">
                <a16:creationId xmlns:a16="http://schemas.microsoft.com/office/drawing/2014/main" id="{8434F04D-5192-8E14-A244-5E8BF56FA293}"/>
              </a:ext>
            </a:extLst>
          </p:cNvPr>
          <p:cNvGrpSpPr>
            <a:grpSpLocks/>
          </p:cNvGrpSpPr>
          <p:nvPr/>
        </p:nvGrpSpPr>
        <p:grpSpPr bwMode="auto">
          <a:xfrm>
            <a:off x="276225" y="1655763"/>
            <a:ext cx="3935413" cy="2349500"/>
            <a:chOff x="276548" y="1656351"/>
            <a:chExt cx="3935412" cy="2348713"/>
          </a:xfrm>
        </p:grpSpPr>
        <p:graphicFrame>
          <p:nvGraphicFramePr>
            <p:cNvPr id="23561" name="Object 12">
              <a:extLst>
                <a:ext uri="{FF2B5EF4-FFF2-40B4-BE49-F238E27FC236}">
                  <a16:creationId xmlns:a16="http://schemas.microsoft.com/office/drawing/2014/main" id="{9C613769-D84B-9633-8211-E97B278F114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6548" y="3063677"/>
            <a:ext cx="323850" cy="365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203200" imgH="228600" progId="Equation.3">
                    <p:embed/>
                  </p:oleObj>
                </mc:Choice>
                <mc:Fallback>
                  <p:oleObj name="Equation" r:id="rId17" imgW="203200" imgH="22860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6548" y="3063677"/>
                          <a:ext cx="323850" cy="365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562" name="Object 13">
              <a:extLst>
                <a:ext uri="{FF2B5EF4-FFF2-40B4-BE49-F238E27FC236}">
                  <a16:creationId xmlns:a16="http://schemas.microsoft.com/office/drawing/2014/main" id="{5D7EDC6C-F213-9A19-235D-4775C91EDE5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24610" y="3089077"/>
            <a:ext cx="387350" cy="301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241300" imgH="190500" progId="Equation.3">
                    <p:embed/>
                  </p:oleObj>
                </mc:Choice>
                <mc:Fallback>
                  <p:oleObj name="Equation" r:id="rId18" imgW="241300" imgH="190500" progId="Equation.3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4610" y="3089077"/>
                          <a:ext cx="387350" cy="301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563" name="Object 14">
              <a:extLst>
                <a:ext uri="{FF2B5EF4-FFF2-40B4-BE49-F238E27FC236}">
                  <a16:creationId xmlns:a16="http://schemas.microsoft.com/office/drawing/2014/main" id="{B6DBFF00-A481-B88D-4091-967A0774C78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69048" y="1747639"/>
            <a:ext cx="344487" cy="38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215900" imgH="241300" progId="Equation.3">
                    <p:embed/>
                  </p:oleObj>
                </mc:Choice>
                <mc:Fallback>
                  <p:oleObj name="Equation" r:id="rId20" imgW="215900" imgH="241300" progId="Equation.3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69048" y="1747639"/>
                          <a:ext cx="344487" cy="384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564" name="Rectangle 18">
              <a:extLst>
                <a:ext uri="{FF2B5EF4-FFF2-40B4-BE49-F238E27FC236}">
                  <a16:creationId xmlns:a16="http://schemas.microsoft.com/office/drawing/2014/main" id="{4134B7F8-FC0C-A5BA-4214-E73B6BB99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1123" y="3644822"/>
              <a:ext cx="1655763" cy="36024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ko-KR" sz="2000" b="1" i="1"/>
                <a:t>T</a:t>
              </a:r>
              <a:r>
                <a:rPr lang="en-US" altLang="ko-KR" sz="2000"/>
                <a:t>: Tree</a:t>
              </a:r>
            </a:p>
          </p:txBody>
        </p:sp>
        <p:pic>
          <p:nvPicPr>
            <p:cNvPr id="23565" name="Picture 6">
              <a:extLst>
                <a:ext uri="{FF2B5EF4-FFF2-40B4-BE49-F238E27FC236}">
                  <a16:creationId xmlns:a16="http://schemas.microsoft.com/office/drawing/2014/main" id="{2B2B29EA-F1C1-2BB4-4AF9-3BF800805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429" y="1656351"/>
              <a:ext cx="3120569" cy="1893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ABCEF-F79E-A929-D532-217F61786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Note that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52308-B41A-5281-3622-C16CFB3626D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r>
              <a:rPr lang="en-TW" dirty="0"/>
              <a:t>These are flavor flow diagrams</a:t>
            </a:r>
          </a:p>
          <a:p>
            <a:endParaRPr lang="en-TW" dirty="0"/>
          </a:p>
          <a:p>
            <a:r>
              <a:rPr lang="en-TW" dirty="0"/>
              <a:t>Using the SU(3) method is a convenient way to obtain the flavor flow structure</a:t>
            </a:r>
          </a:p>
          <a:p>
            <a:endParaRPr lang="en-TW" dirty="0"/>
          </a:p>
          <a:p>
            <a:r>
              <a:rPr lang="en-TW" dirty="0"/>
              <a:t>Flavor flow diagrams can have SU(3) breaking effects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D51A2-537F-E366-EBBC-C967052D9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37587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54CA00FB-F593-ACD4-9E66-9D42C6DCFC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Charmless case</a:t>
            </a:r>
          </a:p>
        </p:txBody>
      </p:sp>
      <p:sp>
        <p:nvSpPr>
          <p:cNvPr id="24578" name="Text Placeholder 2">
            <a:extLst>
              <a:ext uri="{FF2B5EF4-FFF2-40B4-BE49-F238E27FC236}">
                <a16:creationId xmlns:a16="http://schemas.microsoft.com/office/drawing/2014/main" id="{752EB71E-EA08-42EE-347F-639601EC051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420938"/>
            <a:ext cx="4038600" cy="3709987"/>
          </a:xfrm>
        </p:spPr>
        <p:txBody>
          <a:bodyPr/>
          <a:lstStyle/>
          <a:p>
            <a:r>
              <a:rPr lang="en-US" altLang="ko-KR"/>
              <a:t>Tree operator</a:t>
            </a:r>
          </a:p>
          <a:p>
            <a:endParaRPr lang="en-US" altLang="ko-KR"/>
          </a:p>
          <a:p>
            <a:endParaRPr lang="en-US" altLang="ko-KR"/>
          </a:p>
          <a:p>
            <a:r>
              <a:rPr lang="en-US" altLang="ko-KR"/>
              <a:t>Penguin operator</a:t>
            </a:r>
          </a:p>
          <a:p>
            <a:endParaRPr lang="en-US" altLang="ko-KR"/>
          </a:p>
        </p:txBody>
      </p:sp>
      <p:sp>
        <p:nvSpPr>
          <p:cNvPr id="24579" name="Slide Number Placeholder 4">
            <a:extLst>
              <a:ext uri="{FF2B5EF4-FFF2-40B4-BE49-F238E27FC236}">
                <a16:creationId xmlns:a16="http://schemas.microsoft.com/office/drawing/2014/main" id="{8BFAC51C-3B0C-7AF3-251D-54E6DD288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E53E92D-1744-E34C-8A82-7F202A539F39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pic>
        <p:nvPicPr>
          <p:cNvPr id="24580" name="Content Placeholder 5">
            <a:extLst>
              <a:ext uri="{FF2B5EF4-FFF2-40B4-BE49-F238E27FC236}">
                <a16:creationId xmlns:a16="http://schemas.microsoft.com/office/drawing/2014/main" id="{2A284E69-FE3D-A7AC-9A5F-D8E7EA5FB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55" b="-9113"/>
          <a:stretch>
            <a:fillRect/>
          </a:stretch>
        </p:blipFill>
        <p:spPr bwMode="auto">
          <a:xfrm>
            <a:off x="1258888" y="1270000"/>
            <a:ext cx="72961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1" name="Object 6">
            <a:extLst>
              <a:ext uri="{FF2B5EF4-FFF2-40B4-BE49-F238E27FC236}">
                <a16:creationId xmlns:a16="http://schemas.microsoft.com/office/drawing/2014/main" id="{7552F0D2-C0E7-C06D-0DFD-B56B65C337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87538" y="3284538"/>
          <a:ext cx="4772025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87600" imgH="254000" progId="Equation.3">
                  <p:embed/>
                </p:oleObj>
              </mc:Choice>
              <mc:Fallback>
                <p:oleObj name="Equation" r:id="rId3" imgW="2387600" imgH="254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7538" y="3284538"/>
                        <a:ext cx="4772025" cy="50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2" name="Object 8">
            <a:extLst>
              <a:ext uri="{FF2B5EF4-FFF2-40B4-BE49-F238E27FC236}">
                <a16:creationId xmlns:a16="http://schemas.microsoft.com/office/drawing/2014/main" id="{B61F8162-155C-E59E-DFFA-285C91AF8B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98663" y="5092700"/>
          <a:ext cx="4695825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49500" imgH="241300" progId="Equation.3">
                  <p:embed/>
                </p:oleObj>
              </mc:Choice>
              <mc:Fallback>
                <p:oleObj name="Equation" r:id="rId5" imgW="2349500" imgH="2413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8663" y="5092700"/>
                        <a:ext cx="4695825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F5FEDDA3-2CC3-E1C9-722D-2A86E54442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139825"/>
          </a:xfrm>
        </p:spPr>
        <p:txBody>
          <a:bodyPr/>
          <a:lstStyle/>
          <a:p>
            <a:r>
              <a:rPr lang="en-US" altLang="ko-KR" sz="3600"/>
              <a:t>Another example: Charmless B to PP decays</a:t>
            </a:r>
          </a:p>
        </p:txBody>
      </p:sp>
      <p:sp>
        <p:nvSpPr>
          <p:cNvPr id="25602" name="Text Placeholder 2">
            <a:extLst>
              <a:ext uri="{FF2B5EF4-FFF2-40B4-BE49-F238E27FC236}">
                <a16:creationId xmlns:a16="http://schemas.microsoft.com/office/drawing/2014/main" id="{C6EB4418-ABA6-F194-4668-159B52B8DBB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41438"/>
            <a:ext cx="8218488" cy="4530725"/>
          </a:xfrm>
        </p:spPr>
        <p:txBody>
          <a:bodyPr/>
          <a:lstStyle/>
          <a:p>
            <a:r>
              <a:rPr lang="en-US" altLang="ko-KR" sz="2400"/>
              <a:t>Similarly</a:t>
            </a:r>
          </a:p>
          <a:p>
            <a:endParaRPr lang="en-US" altLang="ko-KR" sz="2400"/>
          </a:p>
          <a:p>
            <a:endParaRPr lang="en-US" altLang="ko-KR" sz="2400"/>
          </a:p>
          <a:p>
            <a:endParaRPr lang="en-US" altLang="ko-KR" sz="2400"/>
          </a:p>
          <a:p>
            <a:pPr>
              <a:buFont typeface="Wingdings" pitchFamily="2" charset="2"/>
              <a:buNone/>
            </a:pPr>
            <a:r>
              <a:rPr lang="en-US" altLang="ko-KR" sz="2400"/>
              <a:t>    reproduces well-known topological amplitudes for </a:t>
            </a:r>
            <a:r>
              <a:rPr lang="en-US" altLang="ko-KR" sz="2400" i="1"/>
              <a:t>B</a:t>
            </a:r>
            <a:r>
              <a:rPr lang="en-US" altLang="ko-KR" sz="2400"/>
              <a:t> to   </a:t>
            </a:r>
          </a:p>
          <a:p>
            <a:pPr>
              <a:buFont typeface="Wingdings" pitchFamily="2" charset="2"/>
              <a:buNone/>
            </a:pPr>
            <a:r>
              <a:rPr lang="en-US" altLang="ko-KR" sz="2400"/>
              <a:t>    pseudoscalar-pseudoscalar modes</a:t>
            </a:r>
          </a:p>
          <a:p>
            <a:r>
              <a:rPr lang="en-US" altLang="ko-KR" sz="2400"/>
              <a:t>Electroweak penguin can be incorporated similarly</a:t>
            </a:r>
          </a:p>
          <a:p>
            <a:endParaRPr lang="en-US" altLang="ko-KR"/>
          </a:p>
          <a:p>
            <a:endParaRPr lang="en-US" altLang="ko-KR"/>
          </a:p>
          <a:p>
            <a:endParaRPr lang="en-US" altLang="ko-KR"/>
          </a:p>
        </p:txBody>
      </p:sp>
      <p:sp>
        <p:nvSpPr>
          <p:cNvPr id="25603" name="Slide Number Placeholder 4">
            <a:extLst>
              <a:ext uri="{FF2B5EF4-FFF2-40B4-BE49-F238E27FC236}">
                <a16:creationId xmlns:a16="http://schemas.microsoft.com/office/drawing/2014/main" id="{EF502991-E6C6-2178-244C-B03B94B66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9C2C3E4-3CA6-E249-95A5-B0208CBA1A35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pic>
        <p:nvPicPr>
          <p:cNvPr id="25604" name="Picture 6">
            <a:extLst>
              <a:ext uri="{FF2B5EF4-FFF2-40B4-BE49-F238E27FC236}">
                <a16:creationId xmlns:a16="http://schemas.microsoft.com/office/drawing/2014/main" id="{0C6567AE-37D9-9998-5EA0-836157173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989138"/>
            <a:ext cx="817245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>
            <a:extLst>
              <a:ext uri="{FF2B5EF4-FFF2-40B4-BE49-F238E27FC236}">
                <a16:creationId xmlns:a16="http://schemas.microsoft.com/office/drawing/2014/main" id="{64843240-B470-AFED-8D46-8A99A4914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797425"/>
            <a:ext cx="68738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Placeholder 2">
            <a:extLst>
              <a:ext uri="{FF2B5EF4-FFF2-40B4-BE49-F238E27FC236}">
                <a16:creationId xmlns:a16="http://schemas.microsoft.com/office/drawing/2014/main" id="{F8862E5C-B41A-38C0-1E1A-F5CCA409ABC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ko-KR"/>
          </a:p>
        </p:txBody>
      </p:sp>
      <p:pic>
        <p:nvPicPr>
          <p:cNvPr id="26626" name="Content Placeholder 5">
            <a:extLst>
              <a:ext uri="{FF2B5EF4-FFF2-40B4-BE49-F238E27FC236}">
                <a16:creationId xmlns:a16="http://schemas.microsoft.com/office/drawing/2014/main" id="{3742A321-18BF-25CE-7FED-41B745C28EC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341313"/>
            <a:ext cx="3024187" cy="1833562"/>
          </a:xfrm>
        </p:spPr>
      </p:pic>
      <p:sp>
        <p:nvSpPr>
          <p:cNvPr id="26627" name="Slide Number Placeholder 4">
            <a:extLst>
              <a:ext uri="{FF2B5EF4-FFF2-40B4-BE49-F238E27FC236}">
                <a16:creationId xmlns:a16="http://schemas.microsoft.com/office/drawing/2014/main" id="{1DAA05FD-1ADE-AAE4-4777-4776994A8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C53B611-C018-7A45-8CB4-A49919BC1929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pic>
        <p:nvPicPr>
          <p:cNvPr id="26628" name="Picture 6">
            <a:extLst>
              <a:ext uri="{FF2B5EF4-FFF2-40B4-BE49-F238E27FC236}">
                <a16:creationId xmlns:a16="http://schemas.microsoft.com/office/drawing/2014/main" id="{291141D5-D774-6775-017B-BD7617471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805488"/>
            <a:ext cx="7850188" cy="1004887"/>
          </a:xfrm>
          <a:prstGeom prst="rect">
            <a:avLst/>
          </a:prstGeom>
          <a:solidFill>
            <a:srgbClr val="CC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6629" name="Picture 6">
            <a:extLst>
              <a:ext uri="{FF2B5EF4-FFF2-40B4-BE49-F238E27FC236}">
                <a16:creationId xmlns:a16="http://schemas.microsoft.com/office/drawing/2014/main" id="{EB10FAD0-461A-D1FD-8B09-7B5E7CC34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598488"/>
            <a:ext cx="2879725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>
            <a:extLst>
              <a:ext uri="{FF2B5EF4-FFF2-40B4-BE49-F238E27FC236}">
                <a16:creationId xmlns:a16="http://schemas.microsoft.com/office/drawing/2014/main" id="{E69348D8-0A71-F744-05CD-3CD56C777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465388"/>
            <a:ext cx="2962275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>
            <a:extLst>
              <a:ext uri="{FF2B5EF4-FFF2-40B4-BE49-F238E27FC236}">
                <a16:creationId xmlns:a16="http://schemas.microsoft.com/office/drawing/2014/main" id="{904E0558-2905-A993-E871-76C6003021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4119563"/>
            <a:ext cx="302895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9">
            <a:extLst>
              <a:ext uri="{FF2B5EF4-FFF2-40B4-BE49-F238E27FC236}">
                <a16:creationId xmlns:a16="http://schemas.microsoft.com/office/drawing/2014/main" id="{60AE240B-FED6-C0DF-E0C5-CC34EF3484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2420938"/>
            <a:ext cx="2998787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0">
            <a:extLst>
              <a:ext uri="{FF2B5EF4-FFF2-40B4-BE49-F238E27FC236}">
                <a16:creationId xmlns:a16="http://schemas.microsoft.com/office/drawing/2014/main" id="{674D88C6-33E0-3F64-21AC-B0613384DD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197350"/>
            <a:ext cx="3084512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Rectangle 11">
            <a:extLst>
              <a:ext uri="{FF2B5EF4-FFF2-40B4-BE49-F238E27FC236}">
                <a16:creationId xmlns:a16="http://schemas.microsoft.com/office/drawing/2014/main" id="{0DE87DFD-4E3F-84C0-3C51-718D083D8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692150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800" b="1" i="1"/>
              <a:t>T</a:t>
            </a:r>
          </a:p>
        </p:txBody>
      </p:sp>
      <p:sp>
        <p:nvSpPr>
          <p:cNvPr id="26635" name="Rectangle 13">
            <a:extLst>
              <a:ext uri="{FF2B5EF4-FFF2-40B4-BE49-F238E27FC236}">
                <a16:creationId xmlns:a16="http://schemas.microsoft.com/office/drawing/2014/main" id="{F970358C-6993-F33A-BB18-BEEB9F302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565400"/>
            <a:ext cx="360363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800" b="1" i="1"/>
              <a:t>E</a:t>
            </a:r>
          </a:p>
        </p:txBody>
      </p:sp>
      <p:sp>
        <p:nvSpPr>
          <p:cNvPr id="26636" name="Rectangle 14">
            <a:extLst>
              <a:ext uri="{FF2B5EF4-FFF2-40B4-BE49-F238E27FC236}">
                <a16:creationId xmlns:a16="http://schemas.microsoft.com/office/drawing/2014/main" id="{D39259D1-0563-1E02-03F9-D1574277B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692150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800" b="1" i="1"/>
              <a:t>C</a:t>
            </a:r>
          </a:p>
        </p:txBody>
      </p:sp>
      <p:sp>
        <p:nvSpPr>
          <p:cNvPr id="26637" name="Rectangle 15">
            <a:extLst>
              <a:ext uri="{FF2B5EF4-FFF2-40B4-BE49-F238E27FC236}">
                <a16:creationId xmlns:a16="http://schemas.microsoft.com/office/drawing/2014/main" id="{91D3AC9F-1934-2D33-D6D4-357BCCADE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2565400"/>
            <a:ext cx="360362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800" b="1" i="1"/>
              <a:t>A</a:t>
            </a:r>
          </a:p>
        </p:txBody>
      </p:sp>
      <p:sp>
        <p:nvSpPr>
          <p:cNvPr id="26638" name="Rectangle 16">
            <a:extLst>
              <a:ext uri="{FF2B5EF4-FFF2-40B4-BE49-F238E27FC236}">
                <a16:creationId xmlns:a16="http://schemas.microsoft.com/office/drawing/2014/main" id="{850A4D7C-2AC4-3D92-4B0E-06A044448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43706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800" b="1" i="1"/>
              <a:t>P</a:t>
            </a:r>
          </a:p>
        </p:txBody>
      </p:sp>
      <p:sp>
        <p:nvSpPr>
          <p:cNvPr id="26639" name="Rectangle 17">
            <a:extLst>
              <a:ext uri="{FF2B5EF4-FFF2-40B4-BE49-F238E27FC236}">
                <a16:creationId xmlns:a16="http://schemas.microsoft.com/office/drawing/2014/main" id="{A69BE77B-DE2E-0A83-B402-00180C563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4437063"/>
            <a:ext cx="503237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800" b="1" i="1"/>
              <a:t>PA</a:t>
            </a:r>
          </a:p>
        </p:txBody>
      </p:sp>
      <p:sp>
        <p:nvSpPr>
          <p:cNvPr id="26640" name="Title 1">
            <a:extLst>
              <a:ext uri="{FF2B5EF4-FFF2-40B4-BE49-F238E27FC236}">
                <a16:creationId xmlns:a16="http://schemas.microsoft.com/office/drawing/2014/main" id="{0913D3AC-11A9-01E3-1ECC-3AEC768F6E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4288"/>
            <a:ext cx="8229600" cy="1139826"/>
          </a:xfrm>
        </p:spPr>
        <p:txBody>
          <a:bodyPr/>
          <a:lstStyle/>
          <a:p>
            <a:r>
              <a:rPr lang="en-US" altLang="ko-KR"/>
              <a:t>Similarly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B8E83918-628B-CCD8-F285-B46FE6568E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578850" cy="1139825"/>
          </a:xfrm>
        </p:spPr>
        <p:txBody>
          <a:bodyPr/>
          <a:lstStyle/>
          <a:p>
            <a:r>
              <a:rPr lang="en-US" altLang="ko-KR" sz="3800"/>
              <a:t>B to decuplet anti-decuplet baryonic decays</a:t>
            </a:r>
          </a:p>
        </p:txBody>
      </p:sp>
      <p:sp>
        <p:nvSpPr>
          <p:cNvPr id="27650" name="Text Placeholder 2">
            <a:extLst>
              <a:ext uri="{FF2B5EF4-FFF2-40B4-BE49-F238E27FC236}">
                <a16:creationId xmlns:a16="http://schemas.microsoft.com/office/drawing/2014/main" id="{0CEE236B-E02B-5B9E-4171-8F22841C136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41438"/>
            <a:ext cx="8291513" cy="4530725"/>
          </a:xfrm>
        </p:spPr>
        <p:txBody>
          <a:bodyPr/>
          <a:lstStyle/>
          <a:p>
            <a:r>
              <a:rPr lang="en-US" altLang="ko-KR"/>
              <a:t>We start from the tree amplitude</a:t>
            </a:r>
          </a:p>
        </p:txBody>
      </p:sp>
      <p:pic>
        <p:nvPicPr>
          <p:cNvPr id="27651" name="Content Placeholder 5">
            <a:extLst>
              <a:ext uri="{FF2B5EF4-FFF2-40B4-BE49-F238E27FC236}">
                <a16:creationId xmlns:a16="http://schemas.microsoft.com/office/drawing/2014/main" id="{235B1A77-B1CD-97B0-6D2C-380192F0C95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2066925"/>
            <a:ext cx="4038600" cy="2070100"/>
          </a:xfrm>
        </p:spPr>
      </p:pic>
      <p:sp>
        <p:nvSpPr>
          <p:cNvPr id="27652" name="Slide Number Placeholder 4">
            <a:extLst>
              <a:ext uri="{FF2B5EF4-FFF2-40B4-BE49-F238E27FC236}">
                <a16:creationId xmlns:a16="http://schemas.microsoft.com/office/drawing/2014/main" id="{EF79F85C-8E6D-3A39-D97B-1B203A91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F706B44-992D-DC47-903E-26A19FAB0034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graphicFrame>
        <p:nvGraphicFramePr>
          <p:cNvPr id="27653" name="Object 6">
            <a:extLst>
              <a:ext uri="{FF2B5EF4-FFF2-40B4-BE49-F238E27FC236}">
                <a16:creationId xmlns:a16="http://schemas.microsoft.com/office/drawing/2014/main" id="{69ED3156-A3F3-1E5B-5DA7-15A06D4165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8175" y="6303963"/>
          <a:ext cx="4772025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87600" imgH="254000" progId="Equation.3">
                  <p:embed/>
                </p:oleObj>
              </mc:Choice>
              <mc:Fallback>
                <p:oleObj name="Equation" r:id="rId3" imgW="2387600" imgH="254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6303963"/>
                        <a:ext cx="4772025" cy="50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4" name="Object 7">
            <a:extLst>
              <a:ext uri="{FF2B5EF4-FFF2-40B4-BE49-F238E27FC236}">
                <a16:creationId xmlns:a16="http://schemas.microsoft.com/office/drawing/2014/main" id="{5786881F-6611-D58A-AA1B-5D4F9114C6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3713" y="2924175"/>
          <a:ext cx="4318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3200" imgH="228600" progId="Equation.3">
                  <p:embed/>
                </p:oleObj>
              </mc:Choice>
              <mc:Fallback>
                <p:oleObj name="Equation" r:id="rId5" imgW="2032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2924175"/>
                        <a:ext cx="4318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5" name="Object 13">
            <a:extLst>
              <a:ext uri="{FF2B5EF4-FFF2-40B4-BE49-F238E27FC236}">
                <a16:creationId xmlns:a16="http://schemas.microsoft.com/office/drawing/2014/main" id="{26B7204F-C352-464B-C163-5B09ED6DF5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6813" y="3500438"/>
          <a:ext cx="598487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79400" imgH="190500" progId="Equation.3">
                  <p:embed/>
                </p:oleObj>
              </mc:Choice>
              <mc:Fallback>
                <p:oleObj name="Equation" r:id="rId7" imgW="279400" imgH="1905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6813" y="3500438"/>
                        <a:ext cx="598487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6" name="Object 14">
            <a:extLst>
              <a:ext uri="{FF2B5EF4-FFF2-40B4-BE49-F238E27FC236}">
                <a16:creationId xmlns:a16="http://schemas.microsoft.com/office/drawing/2014/main" id="{79307F3B-DD30-AFDE-4D36-B4E62FE3BF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32525" y="2295525"/>
          <a:ext cx="541338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54000" imgH="215900" progId="Equation.3">
                  <p:embed/>
                </p:oleObj>
              </mc:Choice>
              <mc:Fallback>
                <p:oleObj name="Equation" r:id="rId9" imgW="254000" imgH="2159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2525" y="2295525"/>
                        <a:ext cx="541338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7" name="Picture 10">
            <a:extLst>
              <a:ext uri="{FF2B5EF4-FFF2-40B4-BE49-F238E27FC236}">
                <a16:creationId xmlns:a16="http://schemas.microsoft.com/office/drawing/2014/main" id="{C59C67B1-BB0C-9386-D98B-4D4C81C88D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5084763"/>
            <a:ext cx="9051925" cy="1008062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658" name="Object 3">
            <a:extLst>
              <a:ext uri="{FF2B5EF4-FFF2-40B4-BE49-F238E27FC236}">
                <a16:creationId xmlns:a16="http://schemas.microsoft.com/office/drawing/2014/main" id="{3FC2C581-B100-0804-DA86-3AC9C67A57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71775" y="4508500"/>
          <a:ext cx="294005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841500" imgH="241300" progId="Equation.3">
                  <p:embed/>
                </p:oleObj>
              </mc:Choice>
              <mc:Fallback>
                <p:oleObj name="Equation" r:id="rId12" imgW="1841500" imgH="241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4508500"/>
                        <a:ext cx="2940050" cy="385763"/>
                      </a:xfrm>
                      <a:prstGeom prst="rect">
                        <a:avLst/>
                      </a:prstGeom>
                      <a:solidFill>
                        <a:srgbClr val="66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9" name="Rectangle 3">
            <a:extLst>
              <a:ext uri="{FF2B5EF4-FFF2-40B4-BE49-F238E27FC236}">
                <a16:creationId xmlns:a16="http://schemas.microsoft.com/office/drawing/2014/main" id="{D309BA2D-C02A-FDA3-223E-6BF29E7EE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5084763"/>
            <a:ext cx="2303462" cy="504825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graphicFrame>
        <p:nvGraphicFramePr>
          <p:cNvPr id="27661" name="Object 6">
            <a:extLst>
              <a:ext uri="{FF2B5EF4-FFF2-40B4-BE49-F238E27FC236}">
                <a16:creationId xmlns:a16="http://schemas.microsoft.com/office/drawing/2014/main" id="{55ED86AC-22D7-2648-A78A-7C4392205F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70300" y="2636838"/>
          <a:ext cx="508000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54000" imgH="254000" progId="Equation.3">
                  <p:embed/>
                </p:oleObj>
              </mc:Choice>
              <mc:Fallback>
                <p:oleObj name="Equation" r:id="rId14" imgW="254000" imgH="254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0300" y="2636838"/>
                        <a:ext cx="508000" cy="50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E05C8AB4-2959-B448-3E92-6E5F2B8FD4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39825"/>
          </a:xfrm>
        </p:spPr>
        <p:txBody>
          <a:bodyPr/>
          <a:lstStyle/>
          <a:p>
            <a:r>
              <a:rPr lang="en-US" altLang="ko-KR"/>
              <a:t>Similarly</a:t>
            </a:r>
          </a:p>
        </p:txBody>
      </p:sp>
      <p:sp>
        <p:nvSpPr>
          <p:cNvPr id="28674" name="Text Placeholder 2">
            <a:extLst>
              <a:ext uri="{FF2B5EF4-FFF2-40B4-BE49-F238E27FC236}">
                <a16:creationId xmlns:a16="http://schemas.microsoft.com/office/drawing/2014/main" id="{E3C4988A-0013-9A82-D86B-6896F1E46BF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ko-KR"/>
          </a:p>
        </p:txBody>
      </p:sp>
      <p:pic>
        <p:nvPicPr>
          <p:cNvPr id="28675" name="Content Placeholder 5">
            <a:extLst>
              <a:ext uri="{FF2B5EF4-FFF2-40B4-BE49-F238E27FC236}">
                <a16:creationId xmlns:a16="http://schemas.microsoft.com/office/drawing/2014/main" id="{F070BBA1-DDE1-D090-D5B5-4555D93C00E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514350"/>
            <a:ext cx="3024187" cy="1487488"/>
          </a:xfrm>
        </p:spPr>
      </p:pic>
      <p:sp>
        <p:nvSpPr>
          <p:cNvPr id="28676" name="Slide Number Placeholder 4">
            <a:extLst>
              <a:ext uri="{FF2B5EF4-FFF2-40B4-BE49-F238E27FC236}">
                <a16:creationId xmlns:a16="http://schemas.microsoft.com/office/drawing/2014/main" id="{D7DB50DA-FB8A-E894-ED98-DF5650225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A1135FC-E5ED-1A46-BB13-7C0B338ED83E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pic>
        <p:nvPicPr>
          <p:cNvPr id="28677" name="Picture 6">
            <a:extLst>
              <a:ext uri="{FF2B5EF4-FFF2-40B4-BE49-F238E27FC236}">
                <a16:creationId xmlns:a16="http://schemas.microsoft.com/office/drawing/2014/main" id="{80DAA273-5086-0D0A-C781-E34FB64A8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549275"/>
            <a:ext cx="286702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>
            <a:extLst>
              <a:ext uri="{FF2B5EF4-FFF2-40B4-BE49-F238E27FC236}">
                <a16:creationId xmlns:a16="http://schemas.microsoft.com/office/drawing/2014/main" id="{D9763834-1228-1F16-23C2-B617AB4B2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2420938"/>
            <a:ext cx="29083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>
            <a:extLst>
              <a:ext uri="{FF2B5EF4-FFF2-40B4-BE49-F238E27FC236}">
                <a16:creationId xmlns:a16="http://schemas.microsoft.com/office/drawing/2014/main" id="{F7906326-47C2-E581-591E-AD69C711E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4076700"/>
            <a:ext cx="29591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9">
            <a:extLst>
              <a:ext uri="{FF2B5EF4-FFF2-40B4-BE49-F238E27FC236}">
                <a16:creationId xmlns:a16="http://schemas.microsoft.com/office/drawing/2014/main" id="{0C360D65-20F6-4AB7-362F-E2AE90E25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2435225"/>
            <a:ext cx="2998787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10">
            <a:extLst>
              <a:ext uri="{FF2B5EF4-FFF2-40B4-BE49-F238E27FC236}">
                <a16:creationId xmlns:a16="http://schemas.microsoft.com/office/drawing/2014/main" id="{194D0AC4-207C-8808-979E-01112C3BFF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4148138"/>
            <a:ext cx="3074988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Rectangle 11">
            <a:extLst>
              <a:ext uri="{FF2B5EF4-FFF2-40B4-BE49-F238E27FC236}">
                <a16:creationId xmlns:a16="http://schemas.microsoft.com/office/drawing/2014/main" id="{88BB05A2-3D76-6259-798B-EE9F37E32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692150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800" b="1" i="1"/>
              <a:t>T</a:t>
            </a:r>
          </a:p>
        </p:txBody>
      </p:sp>
      <p:sp>
        <p:nvSpPr>
          <p:cNvPr id="28683" name="Rectangle 13">
            <a:extLst>
              <a:ext uri="{FF2B5EF4-FFF2-40B4-BE49-F238E27FC236}">
                <a16:creationId xmlns:a16="http://schemas.microsoft.com/office/drawing/2014/main" id="{A821F7E4-896C-D995-8AF0-33735AF50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565400"/>
            <a:ext cx="360363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800" b="1" i="1"/>
              <a:t>E</a:t>
            </a:r>
          </a:p>
        </p:txBody>
      </p:sp>
      <p:sp>
        <p:nvSpPr>
          <p:cNvPr id="28684" name="Rectangle 14">
            <a:extLst>
              <a:ext uri="{FF2B5EF4-FFF2-40B4-BE49-F238E27FC236}">
                <a16:creationId xmlns:a16="http://schemas.microsoft.com/office/drawing/2014/main" id="{08F78865-5235-8DB9-CBF3-21CDF8CDF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692150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800" b="1" i="1"/>
              <a:t>P</a:t>
            </a:r>
          </a:p>
        </p:txBody>
      </p:sp>
      <p:sp>
        <p:nvSpPr>
          <p:cNvPr id="28685" name="Rectangle 15">
            <a:extLst>
              <a:ext uri="{FF2B5EF4-FFF2-40B4-BE49-F238E27FC236}">
                <a16:creationId xmlns:a16="http://schemas.microsoft.com/office/drawing/2014/main" id="{CD0F000D-F37B-48D3-5FBF-03824C018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2565400"/>
            <a:ext cx="360362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800" b="1" i="1"/>
              <a:t>A</a:t>
            </a:r>
          </a:p>
        </p:txBody>
      </p:sp>
      <p:sp>
        <p:nvSpPr>
          <p:cNvPr id="28686" name="Rectangle 16">
            <a:extLst>
              <a:ext uri="{FF2B5EF4-FFF2-40B4-BE49-F238E27FC236}">
                <a16:creationId xmlns:a16="http://schemas.microsoft.com/office/drawing/2014/main" id="{2C6BAA92-4FE6-F610-1EAA-358683DCA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437063"/>
            <a:ext cx="504825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800" b="1" i="1"/>
              <a:t>PA</a:t>
            </a:r>
          </a:p>
        </p:txBody>
      </p:sp>
      <p:sp>
        <p:nvSpPr>
          <p:cNvPr id="28687" name="Rectangle 17">
            <a:extLst>
              <a:ext uri="{FF2B5EF4-FFF2-40B4-BE49-F238E27FC236}">
                <a16:creationId xmlns:a16="http://schemas.microsoft.com/office/drawing/2014/main" id="{09CEB2CC-565D-4278-A5EF-160693EEB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437063"/>
            <a:ext cx="647700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800" b="1" i="1"/>
              <a:t>P</a:t>
            </a:r>
            <a:r>
              <a:rPr lang="en-US" altLang="ko-KR" sz="1800" b="1" i="1" baseline="-25000"/>
              <a:t>EW</a:t>
            </a:r>
          </a:p>
        </p:txBody>
      </p:sp>
      <p:pic>
        <p:nvPicPr>
          <p:cNvPr id="28688" name="Picture 18">
            <a:extLst>
              <a:ext uri="{FF2B5EF4-FFF2-40B4-BE49-F238E27FC236}">
                <a16:creationId xmlns:a16="http://schemas.microsoft.com/office/drawing/2014/main" id="{769EC35C-F37A-0B4A-5AB6-99239C320E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5805488"/>
            <a:ext cx="8397875" cy="936625"/>
          </a:xfrm>
          <a:prstGeom prst="rect">
            <a:avLst/>
          </a:prstGeom>
          <a:solidFill>
            <a:srgbClr val="66FF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graphicFrame>
        <p:nvGraphicFramePr>
          <p:cNvPr id="28689" name="Object 18">
            <a:extLst>
              <a:ext uri="{FF2B5EF4-FFF2-40B4-BE49-F238E27FC236}">
                <a16:creationId xmlns:a16="http://schemas.microsoft.com/office/drawing/2014/main" id="{B36513B0-13A9-D79B-9E02-D96AABC5FE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67438" y="115888"/>
          <a:ext cx="2941637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41500" imgH="241300" progId="Equation.3">
                  <p:embed/>
                </p:oleObj>
              </mc:Choice>
              <mc:Fallback>
                <p:oleObj name="Equation" r:id="rId9" imgW="1841500" imgH="2413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7438" y="115888"/>
                        <a:ext cx="2941637" cy="385762"/>
                      </a:xfrm>
                      <a:prstGeom prst="rect">
                        <a:avLst/>
                      </a:prstGeom>
                      <a:solidFill>
                        <a:srgbClr val="66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9B25B34F-9A43-B352-6B19-16BBEFFDA1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Modes with (anti)octet final state</a:t>
            </a:r>
          </a:p>
        </p:txBody>
      </p:sp>
      <p:sp>
        <p:nvSpPr>
          <p:cNvPr id="29698" name="Text Placeholder 2">
            <a:extLst>
              <a:ext uri="{FF2B5EF4-FFF2-40B4-BE49-F238E27FC236}">
                <a16:creationId xmlns:a16="http://schemas.microsoft.com/office/drawing/2014/main" id="{C14B85EF-92A1-C36C-45B8-F508EB0BF61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8413"/>
            <a:ext cx="7859713" cy="4530725"/>
          </a:xfrm>
        </p:spPr>
        <p:txBody>
          <a:bodyPr/>
          <a:lstStyle/>
          <a:p>
            <a:r>
              <a:rPr lang="en-US" altLang="ko-KR"/>
              <a:t>The octet field is</a:t>
            </a:r>
          </a:p>
          <a:p>
            <a:endParaRPr lang="en-US" altLang="ko-KR"/>
          </a:p>
          <a:p>
            <a:endParaRPr lang="en-US" altLang="ko-KR"/>
          </a:p>
          <a:p>
            <a:pPr>
              <a:buFont typeface="Wingdings" pitchFamily="2" charset="2"/>
              <a:buNone/>
            </a:pPr>
            <a:endParaRPr lang="en-US" altLang="ko-KR"/>
          </a:p>
          <a:p>
            <a:r>
              <a:rPr lang="en-US" altLang="ko-KR"/>
              <a:t>It suggests that</a:t>
            </a:r>
          </a:p>
          <a:p>
            <a:endParaRPr lang="en-US" altLang="ko-KR"/>
          </a:p>
          <a:p>
            <a:r>
              <a:rPr lang="en-US" altLang="ko-KR"/>
              <a:t>They are not independent (2 indep. terms) </a:t>
            </a:r>
          </a:p>
          <a:p>
            <a:endParaRPr lang="en-US" altLang="ko-KR"/>
          </a:p>
          <a:p>
            <a:endParaRPr lang="en-US" altLang="ko-KR"/>
          </a:p>
          <a:p>
            <a:endParaRPr lang="en-US" altLang="ko-KR"/>
          </a:p>
          <a:p>
            <a:endParaRPr lang="en-US" altLang="ko-KR"/>
          </a:p>
          <a:p>
            <a:endParaRPr lang="en-US" altLang="ko-KR"/>
          </a:p>
        </p:txBody>
      </p:sp>
      <p:pic>
        <p:nvPicPr>
          <p:cNvPr id="29699" name="Content Placeholder 5">
            <a:extLst>
              <a:ext uri="{FF2B5EF4-FFF2-40B4-BE49-F238E27FC236}">
                <a16:creationId xmlns:a16="http://schemas.microsoft.com/office/drawing/2014/main" id="{89780612-9A98-23BA-75A5-7C2BBA44D70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" b="-159"/>
          <a:stretch>
            <a:fillRect/>
          </a:stretch>
        </p:blipFill>
        <p:spPr>
          <a:xfrm>
            <a:off x="395288" y="1916113"/>
            <a:ext cx="4038600" cy="1528762"/>
          </a:xfrm>
        </p:spPr>
      </p:pic>
      <p:sp>
        <p:nvSpPr>
          <p:cNvPr id="29700" name="Slide Number Placeholder 4">
            <a:extLst>
              <a:ext uri="{FF2B5EF4-FFF2-40B4-BE49-F238E27FC236}">
                <a16:creationId xmlns:a16="http://schemas.microsoft.com/office/drawing/2014/main" id="{2E5D9CF5-97E8-9066-EDFB-C532C4081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0972A94-9634-A54F-A2E5-DD34FC6B1CFA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graphicFrame>
        <p:nvGraphicFramePr>
          <p:cNvPr id="29701" name="Object 6">
            <a:extLst>
              <a:ext uri="{FF2B5EF4-FFF2-40B4-BE49-F238E27FC236}">
                <a16:creationId xmlns:a16="http://schemas.microsoft.com/office/drawing/2014/main" id="{A2019D10-BD65-81F8-CEA7-67C4716C2D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3800" y="2636838"/>
          <a:ext cx="3157538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17700" imgH="393700" progId="Equation.3">
                  <p:embed/>
                </p:oleObj>
              </mc:Choice>
              <mc:Fallback>
                <p:oleObj name="Equation" r:id="rId3" imgW="1917700" imgH="393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2636838"/>
                        <a:ext cx="3157538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2" name="Picture 7">
            <a:extLst>
              <a:ext uri="{FF2B5EF4-FFF2-40B4-BE49-F238E27FC236}">
                <a16:creationId xmlns:a16="http://schemas.microsoft.com/office/drawing/2014/main" id="{4E01F685-5F0D-4D69-4166-E7658FEBC2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573463"/>
            <a:ext cx="4527550" cy="965200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>
            <a:extLst>
              <a:ext uri="{FF2B5EF4-FFF2-40B4-BE49-F238E27FC236}">
                <a16:creationId xmlns:a16="http://schemas.microsoft.com/office/drawing/2014/main" id="{6FE392B1-1C04-7232-256B-8F3BAF98D9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300663"/>
            <a:ext cx="85248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Content Placeholder 5">
            <a:extLst>
              <a:ext uri="{FF2B5EF4-FFF2-40B4-BE49-F238E27FC236}">
                <a16:creationId xmlns:a16="http://schemas.microsoft.com/office/drawing/2014/main" id="{EACC4431-4FBE-AB7A-81F3-CE5E8B3C1E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933450"/>
            <a:ext cx="3024187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471FBCE6-4215-53CE-8B60-AB6D3F709B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507413" cy="1139825"/>
          </a:xfrm>
        </p:spPr>
        <p:txBody>
          <a:bodyPr/>
          <a:lstStyle/>
          <a:p>
            <a:r>
              <a:rPr lang="en-US" altLang="ko-KR" sz="4000"/>
              <a:t>Effective Hamiltonian for              decays </a:t>
            </a:r>
          </a:p>
        </p:txBody>
      </p:sp>
      <p:sp>
        <p:nvSpPr>
          <p:cNvPr id="30722" name="Text Placeholder 2">
            <a:extLst>
              <a:ext uri="{FF2B5EF4-FFF2-40B4-BE49-F238E27FC236}">
                <a16:creationId xmlns:a16="http://schemas.microsoft.com/office/drawing/2014/main" id="{B1D2DE08-5777-C43B-B603-D149D6C82D6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18488" cy="4530725"/>
          </a:xfrm>
        </p:spPr>
        <p:txBody>
          <a:bodyPr/>
          <a:lstStyle/>
          <a:p>
            <a:r>
              <a:rPr lang="en-US" altLang="ko-KR"/>
              <a:t>Replacing          in the                 hamiltonian by</a:t>
            </a:r>
          </a:p>
          <a:p>
            <a:endParaRPr lang="en-US" altLang="ko-KR"/>
          </a:p>
          <a:p>
            <a:endParaRPr lang="en-US" altLang="ko-KR"/>
          </a:p>
          <a:p>
            <a:endParaRPr lang="en-US" altLang="ko-KR"/>
          </a:p>
          <a:p>
            <a:endParaRPr lang="en-US" altLang="ko-KR"/>
          </a:p>
          <a:p>
            <a:r>
              <a:rPr lang="en-US" altLang="ko-KR"/>
              <a:t>There are 2 </a:t>
            </a:r>
            <a:r>
              <a:rPr lang="en-US" altLang="ko-KR" i="1"/>
              <a:t>T</a:t>
            </a:r>
            <a:r>
              <a:rPr lang="en-US" altLang="ko-KR"/>
              <a:t>, 1 </a:t>
            </a:r>
            <a:r>
              <a:rPr lang="en-US" altLang="ko-KR" i="1"/>
              <a:t>P</a:t>
            </a:r>
            <a:r>
              <a:rPr lang="en-US" altLang="ko-KR"/>
              <a:t>, 2 </a:t>
            </a:r>
            <a:r>
              <a:rPr lang="en-US" altLang="ko-KR" i="1"/>
              <a:t>Pew</a:t>
            </a:r>
            <a:r>
              <a:rPr lang="en-US" altLang="ko-KR"/>
              <a:t>, 1 </a:t>
            </a:r>
            <a:r>
              <a:rPr lang="en-US" altLang="ko-KR" i="1"/>
              <a:t>E</a:t>
            </a:r>
            <a:r>
              <a:rPr lang="en-US" altLang="ko-KR"/>
              <a:t>, 1 </a:t>
            </a:r>
            <a:r>
              <a:rPr lang="en-US" altLang="ko-KR" i="1"/>
              <a:t>A</a:t>
            </a:r>
            <a:r>
              <a:rPr lang="en-US" altLang="ko-KR"/>
              <a:t>, 0 </a:t>
            </a:r>
            <a:r>
              <a:rPr lang="en-US" altLang="ko-KR" i="1"/>
              <a:t>PA</a:t>
            </a:r>
          </a:p>
          <a:p>
            <a:r>
              <a:rPr lang="en-US" altLang="ko-KR"/>
              <a:t>Prefactors are assigned for later purpose</a:t>
            </a:r>
          </a:p>
        </p:txBody>
      </p:sp>
      <p:pic>
        <p:nvPicPr>
          <p:cNvPr id="30723" name="Content Placeholder 5">
            <a:extLst>
              <a:ext uri="{FF2B5EF4-FFF2-40B4-BE49-F238E27FC236}">
                <a16:creationId xmlns:a16="http://schemas.microsoft.com/office/drawing/2014/main" id="{C7C6713B-C535-5516-EC4F-97B1D784C70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96" b="1428"/>
          <a:stretch>
            <a:fillRect/>
          </a:stretch>
        </p:blipFill>
        <p:spPr>
          <a:xfrm>
            <a:off x="107950" y="2962275"/>
            <a:ext cx="8928100" cy="1403350"/>
          </a:xfrm>
          <a:solidFill>
            <a:srgbClr val="66FFFF"/>
          </a:solidFill>
        </p:spPr>
      </p:pic>
      <p:sp>
        <p:nvSpPr>
          <p:cNvPr id="30724" name="Slide Number Placeholder 4">
            <a:extLst>
              <a:ext uri="{FF2B5EF4-FFF2-40B4-BE49-F238E27FC236}">
                <a16:creationId xmlns:a16="http://schemas.microsoft.com/office/drawing/2014/main" id="{22020949-A62B-432B-E5BB-66A855144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A589AC7-6D42-AA4F-86B2-B6BDABF361D6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pic>
        <p:nvPicPr>
          <p:cNvPr id="30725" name="Picture 6">
            <a:extLst>
              <a:ext uri="{FF2B5EF4-FFF2-40B4-BE49-F238E27FC236}">
                <a16:creationId xmlns:a16="http://schemas.microsoft.com/office/drawing/2014/main" id="{22838FE3-8E0B-7BE9-C6C2-8CDD750F2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681163"/>
            <a:ext cx="639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7">
            <a:extLst>
              <a:ext uri="{FF2B5EF4-FFF2-40B4-BE49-F238E27FC236}">
                <a16:creationId xmlns:a16="http://schemas.microsoft.com/office/drawing/2014/main" id="{C5CD47F1-E971-791A-77BD-9A4AC7CA6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700213"/>
            <a:ext cx="14557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8">
            <a:extLst>
              <a:ext uri="{FF2B5EF4-FFF2-40B4-BE49-F238E27FC236}">
                <a16:creationId xmlns:a16="http://schemas.microsoft.com/office/drawing/2014/main" id="{73E6BD9E-D5AB-8AF3-1C5E-D1C261C30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133600"/>
            <a:ext cx="5761038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9">
            <a:extLst>
              <a:ext uri="{FF2B5EF4-FFF2-40B4-BE49-F238E27FC236}">
                <a16:creationId xmlns:a16="http://schemas.microsoft.com/office/drawing/2014/main" id="{F1973D28-D17D-2E3A-050B-1FDDE882E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75" y="404813"/>
            <a:ext cx="166211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CCFF506F-7B4C-92DE-1F4F-B170433AC3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Similarly, for              ,              decays</a:t>
            </a:r>
          </a:p>
        </p:txBody>
      </p:sp>
      <p:sp>
        <p:nvSpPr>
          <p:cNvPr id="31746" name="Text Placeholder 2">
            <a:extLst>
              <a:ext uri="{FF2B5EF4-FFF2-40B4-BE49-F238E27FC236}">
                <a16:creationId xmlns:a16="http://schemas.microsoft.com/office/drawing/2014/main" id="{4D6C73C8-8403-0FBA-82F5-C33BA23FC85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25538"/>
            <a:ext cx="4038600" cy="5005387"/>
          </a:xfrm>
        </p:spPr>
        <p:txBody>
          <a:bodyPr/>
          <a:lstStyle/>
          <a:p>
            <a:r>
              <a:rPr lang="en-US" altLang="ko-KR"/>
              <a:t>We have</a:t>
            </a:r>
          </a:p>
        </p:txBody>
      </p:sp>
      <p:pic>
        <p:nvPicPr>
          <p:cNvPr id="31747" name="Content Placeholder 5">
            <a:extLst>
              <a:ext uri="{FF2B5EF4-FFF2-40B4-BE49-F238E27FC236}">
                <a16:creationId xmlns:a16="http://schemas.microsoft.com/office/drawing/2014/main" id="{8B732701-D534-9B9D-500F-0BBD6310478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7" b="2904"/>
          <a:stretch>
            <a:fillRect/>
          </a:stretch>
        </p:blipFill>
        <p:spPr>
          <a:xfrm>
            <a:off x="3348038" y="430213"/>
            <a:ext cx="1800225" cy="550862"/>
          </a:xfrm>
        </p:spPr>
      </p:pic>
      <p:sp>
        <p:nvSpPr>
          <p:cNvPr id="31748" name="Slide Number Placeholder 4">
            <a:extLst>
              <a:ext uri="{FF2B5EF4-FFF2-40B4-BE49-F238E27FC236}">
                <a16:creationId xmlns:a16="http://schemas.microsoft.com/office/drawing/2014/main" id="{89AC1322-3B78-A7F7-E853-8903231C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5C9E999-7A04-6A42-89B6-0EA5A003044F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pic>
        <p:nvPicPr>
          <p:cNvPr id="31749" name="Picture 7">
            <a:extLst>
              <a:ext uri="{FF2B5EF4-FFF2-40B4-BE49-F238E27FC236}">
                <a16:creationId xmlns:a16="http://schemas.microsoft.com/office/drawing/2014/main" id="{24C3C2FA-D123-E472-7573-A6586FB05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404813"/>
            <a:ext cx="173672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>
            <a:extLst>
              <a:ext uri="{FF2B5EF4-FFF2-40B4-BE49-F238E27FC236}">
                <a16:creationId xmlns:a16="http://schemas.microsoft.com/office/drawing/2014/main" id="{75C519CD-EE99-4914-C698-0EACF4F03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8097837" cy="1223962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9">
            <a:extLst>
              <a:ext uri="{FF2B5EF4-FFF2-40B4-BE49-F238E27FC236}">
                <a16:creationId xmlns:a16="http://schemas.microsoft.com/office/drawing/2014/main" id="{48483C18-EED1-F6C4-5AA2-F4AED51DA2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3141663"/>
            <a:ext cx="6208712" cy="2938462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6">
            <a:extLst>
              <a:ext uri="{FF2B5EF4-FFF2-40B4-BE49-F238E27FC236}">
                <a16:creationId xmlns:a16="http://schemas.microsoft.com/office/drawing/2014/main" id="{B4F725C3-6FD8-C244-EF67-1D3AFBF72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DE96A86-6EFA-B547-8C02-DACC22CCCA79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64DA3374-5BAF-5E88-4771-4D263B37E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11" name="Rectangle 3">
                <a:extLst>
                  <a:ext uri="{FF2B5EF4-FFF2-40B4-BE49-F238E27FC236}">
                    <a16:creationId xmlns:a16="http://schemas.microsoft.com/office/drawing/2014/main" id="{E97078C2-0ED2-7611-8F6A-72106CAE4C42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125538"/>
                <a:ext cx="8075613" cy="4895850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 dirty="0">
                    <a:sym typeface="Symbol" pitchFamily="2" charset="2"/>
                  </a:rPr>
                  <a:t>In 2013 </a:t>
                </a:r>
                <a:r>
                  <a:rPr lang="en-US" altLang="zh-TW" sz="2400" dirty="0" err="1">
                    <a:sym typeface="Symbol" pitchFamily="2" charset="2"/>
                  </a:rPr>
                  <a:t>LHCb</a:t>
                </a:r>
                <a:r>
                  <a:rPr lang="en-US" altLang="zh-TW" sz="2400" dirty="0">
                    <a:sym typeface="Symbol" pitchFamily="2" charset="2"/>
                  </a:rPr>
                  <a:t>  found the evidence of               mode:</a:t>
                </a:r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eaLnBrk="1" hangingPunct="1"/>
                <a:r>
                  <a:rPr lang="en-US" altLang="zh-TW" sz="2400" dirty="0"/>
                  <a:t>They also obtained </a:t>
                </a:r>
              </a:p>
              <a:p>
                <a:pPr eaLnBrk="1" hangingPunct="1">
                  <a:buFont typeface="Wingdings" pitchFamily="2" charset="2"/>
                  <a:buNone/>
                </a:pPr>
                <a:endParaRPr lang="en-US" altLang="zh-TW" sz="2400" dirty="0"/>
              </a:p>
              <a:p>
                <a:pPr eaLnBrk="1" hangingPunct="1"/>
                <a:r>
                  <a:rPr lang="en-US" altLang="zh-TW" sz="2400" dirty="0">
                    <a:sym typeface="Symbol" pitchFamily="2" charset="2"/>
                  </a:rPr>
                  <a:t>The                rate is several orders smaller than theoretical predictions: </a:t>
                </a:r>
              </a:p>
              <a:p>
                <a:pPr eaLnBrk="1" hangingPunct="1"/>
                <a:endParaRPr lang="en-US" altLang="zh-TW" sz="2400" dirty="0">
                  <a:sym typeface="Symbol" pitchFamily="2" charset="2"/>
                </a:endParaRPr>
              </a:p>
              <a:p>
                <a:pPr eaLnBrk="1" hangingPunct="1"/>
                <a:endParaRPr lang="en-US" altLang="zh-TW" sz="2400" dirty="0">
                  <a:sym typeface="Symbol" pitchFamily="2" charset="2"/>
                </a:endParaRPr>
              </a:p>
              <a:p>
                <a:pPr eaLnBrk="1" hangingPunct="1"/>
                <a:r>
                  <a:rPr lang="en-US" altLang="zh-TW" sz="2400" dirty="0">
                    <a:sym typeface="Symbol" pitchFamily="2" charset="2"/>
                  </a:rPr>
                  <a:t>Present theoretical tools are quite limited in giving absolute rates on charmless two-body baryonic modes</a:t>
                </a:r>
              </a:p>
              <a:p>
                <a:pPr eaLnBrk="1" hangingPunct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𝐵𝑟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(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𝐵</m:t>
                        </m:r>
                      </m:e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−</m:t>
                        </m:r>
                      </m:sup>
                    </m:sSup>
                    <m:r>
                      <a:rPr lang="en-US" altLang="zh-TW" sz="2400" b="0" i="1" smtClean="0">
                        <a:latin typeface="Cambria Math" panose="02040503050406030204" pitchFamily="18" charset="0"/>
                        <a:sym typeface="Symbol" pitchFamily="2" charset="2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  <a:sym typeface="Symbol" pitchFamily="2" charset="2"/>
                      </a:rPr>
                      <m:t>Λ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sym typeface="Symbol" pitchFamily="2" charset="2"/>
                      </a:rPr>
                      <m:t>  </m:t>
                    </m:r>
                    <m:acc>
                      <m:accPr>
                        <m:chr m:val="̅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acc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𝑝</m:t>
                        </m:r>
                      </m:e>
                    </m:acc>
                    <m:r>
                      <a:rPr lang="en-US" altLang="zh-TW" sz="2400" b="0" i="1" smtClean="0">
                        <a:latin typeface="Cambria Math" panose="02040503050406030204" pitchFamily="18" charset="0"/>
                        <a:sym typeface="Symbol" pitchFamily="2" charset="2"/>
                      </a:rPr>
                      <m:t>)=</m:t>
                    </m:r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</m:ctrlPr>
                          </m:sSub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2.4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−0.8</m:t>
                            </m:r>
                          </m:sub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+1.0</m:t>
                            </m:r>
                          </m:sup>
                        </m:sSub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±0.3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  <a:sym typeface="Symbol" pitchFamily="2" charset="2"/>
                      </a:rPr>
                      <m:t>×</m:t>
                    </m:r>
                    <m:sSup>
                      <m:sSup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10</m:t>
                        </m:r>
                      </m:e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en-US" altLang="zh-TW" sz="2400" dirty="0">
                    <a:sym typeface="Symbol" pitchFamily="2" charset="2"/>
                  </a:rPr>
                  <a:t> was reported by </a:t>
                </a:r>
                <a:r>
                  <a:rPr lang="en-US" altLang="zh-TW" sz="2400" dirty="0" err="1">
                    <a:sym typeface="Symbol" pitchFamily="2" charset="2"/>
                  </a:rPr>
                  <a:t>LHCb</a:t>
                </a:r>
                <a:r>
                  <a:rPr lang="en-US" altLang="zh-TW" sz="2400" dirty="0">
                    <a:sym typeface="Symbol" pitchFamily="2" charset="2"/>
                  </a:rPr>
                  <a:t> in 2017 </a:t>
                </a:r>
                <a:r>
                  <a:rPr lang="en-US" altLang="zh-TW" sz="2400" dirty="0">
                    <a:solidFill>
                      <a:schemeClr val="bg1"/>
                    </a:solidFill>
                    <a:sym typeface="Symbol" pitchFamily="2" charset="2"/>
                  </a:rPr>
                  <a:t>(1-6 magnitude improvements are expected in future) </a:t>
                </a:r>
                <a:r>
                  <a:rPr lang="en-US" altLang="zh-TW" sz="2400" dirty="0">
                    <a:sym typeface="Symbol" pitchFamily="2" charset="2"/>
                  </a:rPr>
                  <a:t> </a:t>
                </a:r>
                <a:endParaRPr lang="en-US" altLang="zh-TW" sz="2400" dirty="0">
                  <a:latin typeface="Symbol" pitchFamily="2" charset="2"/>
                  <a:sym typeface="Symbol" pitchFamily="2" charset="2"/>
                </a:endParaRPr>
              </a:p>
            </p:txBody>
          </p:sp>
        </mc:Choice>
        <mc:Fallback xmlns="">
          <p:sp>
            <p:nvSpPr>
              <p:cNvPr id="17411" name="Rectangle 3">
                <a:extLst>
                  <a:ext uri="{FF2B5EF4-FFF2-40B4-BE49-F238E27FC236}">
                    <a16:creationId xmlns:a16="http://schemas.microsoft.com/office/drawing/2014/main" id="{E97078C2-0ED2-7611-8F6A-72106CAE4C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125538"/>
                <a:ext cx="8075613" cy="4895850"/>
              </a:xfrm>
              <a:blipFill>
                <a:blip r:embed="rId2"/>
                <a:stretch>
                  <a:fillRect l="-314" t="-1034" b="-1369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412" name="Object 11">
            <a:extLst>
              <a:ext uri="{FF2B5EF4-FFF2-40B4-BE49-F238E27FC236}">
                <a16:creationId xmlns:a16="http://schemas.microsoft.com/office/drawing/2014/main" id="{6A5664D3-B6E2-8EC5-0BC1-00CA64488E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22500" y="1531938"/>
          <a:ext cx="43307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46300" imgH="279400" progId="Equation.3">
                  <p:embed/>
                </p:oleObj>
              </mc:Choice>
              <mc:Fallback>
                <p:oleObj name="Equation" r:id="rId3" imgW="2146300" imgH="2794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00" y="1531938"/>
                        <a:ext cx="4330700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1">
            <a:extLst>
              <a:ext uri="{FF2B5EF4-FFF2-40B4-BE49-F238E27FC236}">
                <a16:creationId xmlns:a16="http://schemas.microsoft.com/office/drawing/2014/main" id="{911193D3-E2DB-427B-880D-C621F398CE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3600" y="1125538"/>
          <a:ext cx="1092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09600" imgH="241300" progId="Equation.3">
                  <p:embed/>
                </p:oleObj>
              </mc:Choice>
              <mc:Fallback>
                <p:oleObj name="Equation" r:id="rId5" imgW="609600" imgH="2413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125538"/>
                        <a:ext cx="10922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11">
            <a:extLst>
              <a:ext uri="{FF2B5EF4-FFF2-40B4-BE49-F238E27FC236}">
                <a16:creationId xmlns:a16="http://schemas.microsoft.com/office/drawing/2014/main" id="{86A42FAA-9C65-3F3E-4FB4-0603037815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4981963"/>
              </p:ext>
            </p:extLst>
          </p:nvPr>
        </p:nvGraphicFramePr>
        <p:xfrm>
          <a:off x="2730500" y="2374117"/>
          <a:ext cx="43053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33600" imgH="254000" progId="Equation.3">
                  <p:embed/>
                </p:oleObj>
              </mc:Choice>
              <mc:Fallback>
                <p:oleObj name="Equation" r:id="rId7" imgW="2133600" imgH="2540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0" y="2374117"/>
                        <a:ext cx="4305300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5" name="Object 8">
            <a:extLst>
              <a:ext uri="{FF2B5EF4-FFF2-40B4-BE49-F238E27FC236}">
                <a16:creationId xmlns:a16="http://schemas.microsoft.com/office/drawing/2014/main" id="{EAE166BF-4147-8C27-B0C9-4F70364A1B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061641"/>
              </p:ext>
            </p:extLst>
          </p:nvPr>
        </p:nvGraphicFramePr>
        <p:xfrm>
          <a:off x="1536133" y="2904332"/>
          <a:ext cx="1173163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09600" imgH="241300" progId="Equation.3">
                  <p:embed/>
                </p:oleObj>
              </mc:Choice>
              <mc:Fallback>
                <p:oleObj name="Equation" r:id="rId9" imgW="609600" imgH="2413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6133" y="2904332"/>
                        <a:ext cx="1173163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D2B9088-2DF7-9259-E7F8-A034D155B0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76873"/>
              </p:ext>
            </p:extLst>
          </p:nvPr>
        </p:nvGraphicFramePr>
        <p:xfrm>
          <a:off x="1020763" y="3784203"/>
          <a:ext cx="6599237" cy="742950"/>
        </p:xfrm>
        <a:graphic>
          <a:graphicData uri="http://schemas.openxmlformats.org/drawingml/2006/table">
            <a:tbl>
              <a:tblPr/>
              <a:tblGrid>
                <a:gridCol w="2303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9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新細明體" charset="0"/>
                        <a:cs typeface="新細明體" charset="0"/>
                      </a:endParaRPr>
                    </a:p>
                  </a:txBody>
                  <a:tcPr marL="91429" marR="91429"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CZ(1990)</a:t>
                      </a:r>
                    </a:p>
                  </a:txBody>
                  <a:tcPr marL="91429" marR="91429"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Jarfi(1990)</a:t>
                      </a:r>
                    </a:p>
                  </a:txBody>
                  <a:tcPr marL="91429" marR="91429"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CY(2002)</a:t>
                      </a:r>
                    </a:p>
                  </a:txBody>
                  <a:tcPr marL="91429" marR="91429"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新細明體" charset="0"/>
                        <a:cs typeface="新細明體" charset="0"/>
                      </a:endParaRPr>
                    </a:p>
                  </a:txBody>
                  <a:tcPr marL="91429" marR="91429"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1.2x10</a:t>
                      </a:r>
                      <a:r>
                        <a:rPr kumimoji="0" lang="en-US" altLang="ko-KR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-6</a:t>
                      </a:r>
                    </a:p>
                  </a:txBody>
                  <a:tcPr marL="91429" marR="91429"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7.0x10</a:t>
                      </a:r>
                      <a:r>
                        <a:rPr kumimoji="0" lang="en-US" altLang="ko-KR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-6</a:t>
                      </a:r>
                    </a:p>
                  </a:txBody>
                  <a:tcPr marL="91429" marR="91429"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1.1x10</a:t>
                      </a:r>
                      <a:r>
                        <a:rPr kumimoji="0" lang="en-US" altLang="ko-KR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-7</a:t>
                      </a:r>
                    </a:p>
                  </a:txBody>
                  <a:tcPr marL="91429" marR="91429"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433" name="Object 12">
            <a:extLst>
              <a:ext uri="{FF2B5EF4-FFF2-40B4-BE49-F238E27FC236}">
                <a16:creationId xmlns:a16="http://schemas.microsoft.com/office/drawing/2014/main" id="{51B3B3F0-F2D0-5E9A-BC89-C5182C0440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6504511"/>
              </p:ext>
            </p:extLst>
          </p:nvPr>
        </p:nvGraphicFramePr>
        <p:xfrm>
          <a:off x="1536133" y="4135041"/>
          <a:ext cx="1417638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76300" imgH="241300" progId="Equation.3">
                  <p:embed/>
                </p:oleObj>
              </mc:Choice>
              <mc:Fallback>
                <p:oleObj name="Equation" r:id="rId11" imgW="876300" imgH="2413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6133" y="4135041"/>
                        <a:ext cx="1417638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CB1CF6D9-2B86-ABF8-4D46-422859CC1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A short summary</a:t>
            </a:r>
          </a:p>
        </p:txBody>
      </p:sp>
      <p:sp>
        <p:nvSpPr>
          <p:cNvPr id="32770" name="Text Placeholder 2">
            <a:extLst>
              <a:ext uri="{FF2B5EF4-FFF2-40B4-BE49-F238E27FC236}">
                <a16:creationId xmlns:a16="http://schemas.microsoft.com/office/drawing/2014/main" id="{ED112BB2-8B2B-A8A0-5613-3BA04F52A24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373688"/>
            <a:ext cx="8218488" cy="757237"/>
          </a:xfrm>
        </p:spPr>
        <p:txBody>
          <a:bodyPr/>
          <a:lstStyle/>
          <a:p>
            <a:r>
              <a:rPr lang="en-US" altLang="ko-KR"/>
              <a:t>More than 160 modes</a:t>
            </a:r>
          </a:p>
        </p:txBody>
      </p:sp>
      <p:sp>
        <p:nvSpPr>
          <p:cNvPr id="32771" name="Slide Number Placeholder 4">
            <a:extLst>
              <a:ext uri="{FF2B5EF4-FFF2-40B4-BE49-F238E27FC236}">
                <a16:creationId xmlns:a16="http://schemas.microsoft.com/office/drawing/2014/main" id="{DFDFAD9F-D284-5291-68E0-F8CF8956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CAA528D-6230-A848-BD19-98BDA8D959E7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17CAC22-24FA-2D0B-6CB5-729065994D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291805"/>
              </p:ext>
            </p:extLst>
          </p:nvPr>
        </p:nvGraphicFramePr>
        <p:xfrm>
          <a:off x="395288" y="1916113"/>
          <a:ext cx="8353425" cy="3098800"/>
        </p:xfrm>
        <a:graphic>
          <a:graphicData uri="http://schemas.openxmlformats.org/drawingml/2006/table">
            <a:tbl>
              <a:tblPr/>
              <a:tblGrid>
                <a:gridCol w="1044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4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2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4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4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2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4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45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modes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# of modes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ymbol" charset="0"/>
                          <a:ea typeface="新細明體" charset="0"/>
                          <a:cs typeface="新細明體" charset="0"/>
                        </a:rPr>
                        <a:t>D</a:t>
                      </a:r>
                      <a:r>
                        <a:rPr kumimoji="0" lang="en-US" altLang="ko-KR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S</a:t>
                      </a: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=0(1)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# of </a:t>
                      </a:r>
                      <a:r>
                        <a:rPr kumimoji="0" lang="en-US" altLang="ko-KR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T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# of  </a:t>
                      </a:r>
                      <a:r>
                        <a:rPr kumimoji="0" lang="en-US" altLang="ko-KR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P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# of </a:t>
                      </a:r>
                      <a:r>
                        <a:rPr kumimoji="0" lang="en-US" altLang="ko-KR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Pew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# of  </a:t>
                      </a:r>
                      <a:r>
                        <a:rPr kumimoji="0" lang="en-US" altLang="ko-KR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E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# of </a:t>
                      </a:r>
                      <a:r>
                        <a:rPr kumimoji="0" lang="en-US" altLang="ko-KR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A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# of  </a:t>
                      </a:r>
                      <a:r>
                        <a:rPr kumimoji="0" lang="en-US" altLang="ko-KR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PA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D</a:t>
                      </a: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bar </a:t>
                      </a:r>
                      <a:r>
                        <a:rPr kumimoji="0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D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22(22)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1(1)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1(1)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1(1)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1(1)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1(1)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1(1)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D</a:t>
                      </a: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bar </a:t>
                      </a:r>
                      <a:r>
                        <a:rPr kumimoji="0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20(20)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2(2)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1(1)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2(2)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1(1)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1(1)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0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</a:t>
                      </a: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bar </a:t>
                      </a:r>
                      <a:r>
                        <a:rPr kumimoji="0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D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20(20)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2(2)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1(1)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2(2)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1(1)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1(1)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0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</a:t>
                      </a: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bar </a:t>
                      </a:r>
                      <a:r>
                        <a:rPr kumimoji="0" lang="en-US" altLang="ko-KR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22(22)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4(4)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2(2)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4(4)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2(2)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2(2)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FC7330E5-09EF-28C8-871B-3EAAB4F5A4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39825"/>
          </a:xfrm>
        </p:spPr>
        <p:txBody>
          <a:bodyPr/>
          <a:lstStyle/>
          <a:p>
            <a:r>
              <a:rPr lang="en-US" altLang="ko-KR"/>
              <a:t>Some sample amplitudes:</a:t>
            </a:r>
          </a:p>
        </p:txBody>
      </p:sp>
      <p:sp>
        <p:nvSpPr>
          <p:cNvPr id="33794" name="Text Placeholder 2">
            <a:extLst>
              <a:ext uri="{FF2B5EF4-FFF2-40B4-BE49-F238E27FC236}">
                <a16:creationId xmlns:a16="http://schemas.microsoft.com/office/drawing/2014/main" id="{10B6BC38-C450-80EE-344B-6B66CC324CA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124075" y="1600200"/>
            <a:ext cx="4038600" cy="4530725"/>
          </a:xfrm>
        </p:spPr>
        <p:txBody>
          <a:bodyPr/>
          <a:lstStyle/>
          <a:p>
            <a:endParaRPr lang="en-US" altLang="ko-KR"/>
          </a:p>
        </p:txBody>
      </p:sp>
      <p:pic>
        <p:nvPicPr>
          <p:cNvPr id="33795" name="Content Placeholder 5">
            <a:extLst>
              <a:ext uri="{FF2B5EF4-FFF2-40B4-BE49-F238E27FC236}">
                <a16:creationId xmlns:a16="http://schemas.microsoft.com/office/drawing/2014/main" id="{9B01856C-4643-C253-FB99-E90AC3ECBAC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3" b="-273"/>
          <a:stretch>
            <a:fillRect/>
          </a:stretch>
        </p:blipFill>
        <p:spPr>
          <a:xfrm>
            <a:off x="1241425" y="908050"/>
            <a:ext cx="6570663" cy="576263"/>
          </a:xfrm>
          <a:solidFill>
            <a:srgbClr val="66FFFF"/>
          </a:solidFill>
        </p:spPr>
      </p:pic>
      <p:sp>
        <p:nvSpPr>
          <p:cNvPr id="33796" name="Slide Number Placeholder 4">
            <a:extLst>
              <a:ext uri="{FF2B5EF4-FFF2-40B4-BE49-F238E27FC236}">
                <a16:creationId xmlns:a16="http://schemas.microsoft.com/office/drawing/2014/main" id="{9C3F8FB4-B214-3EA8-5FB1-2B6896BB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F58F202-B5F3-6743-ACAA-74EB69EDAB6F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pic>
        <p:nvPicPr>
          <p:cNvPr id="33797" name="Picture 6">
            <a:extLst>
              <a:ext uri="{FF2B5EF4-FFF2-40B4-BE49-F238E27FC236}">
                <a16:creationId xmlns:a16="http://schemas.microsoft.com/office/drawing/2014/main" id="{429820E8-7542-1044-0229-B4178B8B7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84313"/>
            <a:ext cx="6724650" cy="520700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>
            <a:extLst>
              <a:ext uri="{FF2B5EF4-FFF2-40B4-BE49-F238E27FC236}">
                <a16:creationId xmlns:a16="http://schemas.microsoft.com/office/drawing/2014/main" id="{3C99BF6A-B63C-DC8C-D377-64D88A80D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89138"/>
            <a:ext cx="7707312" cy="693737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8">
            <a:extLst>
              <a:ext uri="{FF2B5EF4-FFF2-40B4-BE49-F238E27FC236}">
                <a16:creationId xmlns:a16="http://schemas.microsoft.com/office/drawing/2014/main" id="{3258DE25-0B97-AB04-431B-FB39276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636838"/>
            <a:ext cx="6551612" cy="636587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9">
            <a:extLst>
              <a:ext uri="{FF2B5EF4-FFF2-40B4-BE49-F238E27FC236}">
                <a16:creationId xmlns:a16="http://schemas.microsoft.com/office/drawing/2014/main" id="{18615098-8E44-F96C-82D8-079F242F9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4437063"/>
            <a:ext cx="7764463" cy="654050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0">
            <a:extLst>
              <a:ext uri="{FF2B5EF4-FFF2-40B4-BE49-F238E27FC236}">
                <a16:creationId xmlns:a16="http://schemas.microsoft.com/office/drawing/2014/main" id="{BBEE27E6-F799-32B3-C97F-B4DC9E99D6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5084763"/>
            <a:ext cx="8555037" cy="1193800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1">
            <a:extLst>
              <a:ext uri="{FF2B5EF4-FFF2-40B4-BE49-F238E27FC236}">
                <a16:creationId xmlns:a16="http://schemas.microsoft.com/office/drawing/2014/main" id="{E8C84735-E761-DC1F-782E-41164875B8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6237288"/>
            <a:ext cx="4238625" cy="423862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2">
            <a:extLst>
              <a:ext uri="{FF2B5EF4-FFF2-40B4-BE49-F238E27FC236}">
                <a16:creationId xmlns:a16="http://schemas.microsoft.com/office/drawing/2014/main" id="{F6FF32BA-4C27-354A-7D62-F69D670C6A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3213100"/>
            <a:ext cx="7591425" cy="617538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3">
            <a:extLst>
              <a:ext uri="{FF2B5EF4-FFF2-40B4-BE49-F238E27FC236}">
                <a16:creationId xmlns:a16="http://schemas.microsoft.com/office/drawing/2014/main" id="{CFBD2602-6837-D9D1-0B41-D4B7BC1243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789363"/>
            <a:ext cx="5337175" cy="693737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5" name="Rectangle 13">
            <a:extLst>
              <a:ext uri="{FF2B5EF4-FFF2-40B4-BE49-F238E27FC236}">
                <a16:creationId xmlns:a16="http://schemas.microsoft.com/office/drawing/2014/main" id="{0057259B-B720-B4D3-244C-3242C90F5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6165850"/>
            <a:ext cx="205105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200"/>
              <a:t>…  see PRD89.056003</a:t>
            </a:r>
          </a:p>
        </p:txBody>
      </p:sp>
      <p:sp>
        <p:nvSpPr>
          <p:cNvPr id="33807" name="Right Arrow 6">
            <a:extLst>
              <a:ext uri="{FF2B5EF4-FFF2-40B4-BE49-F238E27FC236}">
                <a16:creationId xmlns:a16="http://schemas.microsoft.com/office/drawing/2014/main" id="{7734E0DF-649D-DD26-1509-7601A3F96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652963"/>
            <a:ext cx="217488" cy="2889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33808" name="Right Arrow 16">
            <a:extLst>
              <a:ext uri="{FF2B5EF4-FFF2-40B4-BE49-F238E27FC236}">
                <a16:creationId xmlns:a16="http://schemas.microsoft.com/office/drawing/2014/main" id="{AC95A802-7A15-C537-8FAF-004DCBB4E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6308725"/>
            <a:ext cx="215900" cy="2889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BCB41-9420-7DF4-BCEC-57CA733D6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Recent update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8297EEB-79DD-8EFC-EBD8-69C59405EA7F}"/>
                  </a:ext>
                </a:extLst>
              </p:cNvPr>
              <p:cNvSpPr>
                <a:spLocks noGrp="1"/>
              </p:cNvSpPr>
              <p:nvPr>
                <p:ph type="body" sz="half" idx="1"/>
              </p:nvPr>
            </p:nvSpPr>
            <p:spPr>
              <a:xfrm>
                <a:off x="457200" y="1600200"/>
                <a:ext cx="8229600" cy="4530725"/>
              </a:xfrm>
            </p:spPr>
            <p:txBody>
              <a:bodyPr/>
              <a:lstStyle/>
              <a:p>
                <a:r>
                  <a:rPr lang="en-TW" dirty="0"/>
                  <a:t>Include Penguin Exchange (</a:t>
                </a:r>
                <a:r>
                  <a:rPr lang="en-TW" i="1" dirty="0"/>
                  <a:t>PE</a:t>
                </a:r>
                <a:r>
                  <a:rPr lang="en-TW" dirty="0"/>
                  <a:t>) diagram</a:t>
                </a:r>
              </a:p>
              <a:p>
                <a:endParaRPr lang="en-TW" dirty="0"/>
              </a:p>
              <a:p>
                <a:endParaRPr lang="en-TW" dirty="0"/>
              </a:p>
              <a:p>
                <a:endParaRPr lang="en-TW" dirty="0"/>
              </a:p>
              <a:p>
                <a:pPr marL="0" indent="0">
                  <a:buNone/>
                </a:pPr>
                <a:endParaRPr lang="en-TW" dirty="0"/>
              </a:p>
              <a:p>
                <a:r>
                  <a:rPr lang="en-TW" dirty="0"/>
                  <a:t>Basically, the results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TW" dirty="0"/>
              </a:p>
              <a:p>
                <a:endParaRPr lang="en-TW" sz="1400" dirty="0"/>
              </a:p>
              <a:p>
                <a:r>
                  <a:rPr lang="en-TW" dirty="0"/>
                  <a:t>But </a:t>
                </a:r>
                <a:r>
                  <a:rPr lang="en-TW" i="1" dirty="0"/>
                  <a:t>PE</a:t>
                </a:r>
                <a:r>
                  <a:rPr lang="en-TW" dirty="0"/>
                  <a:t> can be calculated using factorization approach</a:t>
                </a:r>
              </a:p>
              <a:p>
                <a:pPr marL="0" indent="0">
                  <a:buNone/>
                </a:pPr>
                <a:endParaRPr lang="en-TW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8297EEB-79DD-8EFC-EBD8-69C59405E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600200"/>
                <a:ext cx="8229600" cy="4530725"/>
              </a:xfrm>
              <a:blipFill>
                <a:blip r:embed="rId2"/>
                <a:stretch>
                  <a:fillRect l="-617" t="-1681"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D6A829E-F122-F735-E0ED-827FC48FDF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699792" y="2132856"/>
            <a:ext cx="3975100" cy="1968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4FD754-F06F-AF03-3C83-53ADD2531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8576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D5DA1-1908-8470-B9FA-B480B9106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For example,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8D8B1-B9DE-87F9-D538-2DFE56F32806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E310E-9A94-C712-9DFF-22654A0095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5E225D-0F46-AD66-B90B-72665939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122E557D-8770-3E1C-0B0D-682D42FC5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19" y="1143350"/>
            <a:ext cx="7764463" cy="654050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5158773E-E725-EE3C-6116-1DB9BFF0D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17" y="3268662"/>
            <a:ext cx="8555037" cy="1193800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15D1C6-FC40-88C2-C5E1-D7301F02A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283176"/>
            <a:ext cx="8574779" cy="576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11EB38-2D53-8E48-A47D-E20F6AE7D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4645024"/>
            <a:ext cx="6629330" cy="14120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D4E4C6-96CD-B7FD-F868-A4B514D9D0E4}"/>
              </a:ext>
            </a:extLst>
          </p:cNvPr>
          <p:cNvSpPr txBox="1"/>
          <p:nvPr/>
        </p:nvSpPr>
        <p:spPr>
          <a:xfrm>
            <a:off x="4283968" y="2283176"/>
            <a:ext cx="720080" cy="5766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TW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2A4E36-6EE2-E408-2517-487119F3F3EC}"/>
              </a:ext>
            </a:extLst>
          </p:cNvPr>
          <p:cNvSpPr txBox="1"/>
          <p:nvPr/>
        </p:nvSpPr>
        <p:spPr>
          <a:xfrm>
            <a:off x="5947420" y="4532311"/>
            <a:ext cx="1864940" cy="5766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3078439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E05C8AB4-2959-B448-3E92-6E5F2B8FD4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229600" cy="1139825"/>
          </a:xfrm>
        </p:spPr>
        <p:txBody>
          <a:bodyPr/>
          <a:lstStyle/>
          <a:p>
            <a:r>
              <a:rPr lang="en-US" altLang="ko-KR" dirty="0"/>
              <a:t>P and PE have same flavor flow structure</a:t>
            </a:r>
          </a:p>
        </p:txBody>
      </p:sp>
      <p:sp>
        <p:nvSpPr>
          <p:cNvPr id="28674" name="Text Placeholder 2">
            <a:extLst>
              <a:ext uri="{FF2B5EF4-FFF2-40B4-BE49-F238E27FC236}">
                <a16:creationId xmlns:a16="http://schemas.microsoft.com/office/drawing/2014/main" id="{E3C4988A-0013-9A82-D86B-6896F1E46BF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28676" name="Slide Number Placeholder 4">
            <a:extLst>
              <a:ext uri="{FF2B5EF4-FFF2-40B4-BE49-F238E27FC236}">
                <a16:creationId xmlns:a16="http://schemas.microsoft.com/office/drawing/2014/main" id="{D7DB50DA-FB8A-E894-ED98-DF5650225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A1135FC-E5ED-1A46-BB13-7C0B338ED83E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pic>
        <p:nvPicPr>
          <p:cNvPr id="28677" name="Picture 6">
            <a:extLst>
              <a:ext uri="{FF2B5EF4-FFF2-40B4-BE49-F238E27FC236}">
                <a16:creationId xmlns:a16="http://schemas.microsoft.com/office/drawing/2014/main" id="{80DAA273-5086-0D0A-C781-E34FB64A8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19" y="2593776"/>
            <a:ext cx="3452161" cy="169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9">
            <a:extLst>
              <a:ext uri="{FF2B5EF4-FFF2-40B4-BE49-F238E27FC236}">
                <a16:creationId xmlns:a16="http://schemas.microsoft.com/office/drawing/2014/main" id="{0C360D65-20F6-4AB7-362F-E2AE90E25A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5364088" y="2564904"/>
            <a:ext cx="3460881" cy="171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Rectangle 14">
            <a:extLst>
              <a:ext uri="{FF2B5EF4-FFF2-40B4-BE49-F238E27FC236}">
                <a16:creationId xmlns:a16="http://schemas.microsoft.com/office/drawing/2014/main" id="{08F78865-5235-8DB9-CBF3-21CDF8CDF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736651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800" b="1" i="1"/>
              <a:t>P</a:t>
            </a:r>
          </a:p>
        </p:txBody>
      </p:sp>
      <p:sp>
        <p:nvSpPr>
          <p:cNvPr id="28685" name="Rectangle 15">
            <a:extLst>
              <a:ext uri="{FF2B5EF4-FFF2-40B4-BE49-F238E27FC236}">
                <a16:creationId xmlns:a16="http://schemas.microsoft.com/office/drawing/2014/main" id="{CD0F000D-F37B-48D3-5FBF-03824C018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2565400"/>
            <a:ext cx="530941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800" b="1" i="1" dirty="0"/>
              <a:t>PE</a:t>
            </a:r>
          </a:p>
        </p:txBody>
      </p:sp>
    </p:spTree>
    <p:extLst>
      <p:ext uri="{BB962C8B-B14F-4D97-AF65-F5344CB8AC3E}">
        <p14:creationId xmlns:p14="http://schemas.microsoft.com/office/powerpoint/2010/main" val="3878299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D64E2-3649-2996-10D5-D23DA9605BE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TW" dirty="0"/>
              <a:t> typical factorization amplitude is given by</a:t>
            </a:r>
          </a:p>
          <a:p>
            <a:endParaRPr lang="en-TW" dirty="0"/>
          </a:p>
          <a:p>
            <a:endParaRPr lang="en-TW" dirty="0"/>
          </a:p>
          <a:p>
            <a:endParaRPr lang="en-TW" dirty="0"/>
          </a:p>
          <a:p>
            <a:endParaRPr lang="en-TW" dirty="0"/>
          </a:p>
          <a:p>
            <a:r>
              <a:rPr lang="en-US" dirty="0"/>
              <a:t>With </a:t>
            </a:r>
            <a:endParaRPr lang="en-TW" dirty="0"/>
          </a:p>
          <a:p>
            <a:pPr marL="0" indent="0">
              <a:buNone/>
            </a:pPr>
            <a:endParaRPr lang="en-TW" dirty="0"/>
          </a:p>
          <a:p>
            <a:endParaRPr lang="en-TW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7E129-7702-817A-240E-1D72BD64E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Factorization calculation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88B4F8-54B5-0E23-DB19-D3C17C192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83" y="2348880"/>
            <a:ext cx="7987049" cy="194421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AB77D6-BECF-0926-5B75-767D91BCF0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02EFE-F5C7-3EC4-143B-E5A606021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8F9820-45C9-A974-3EDD-4DB53C4FC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937" y="4293096"/>
            <a:ext cx="4286166" cy="710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84169C-4432-A6FE-9DC9-20FECC379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528" y="5157192"/>
            <a:ext cx="2407584" cy="97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69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A617B-1314-45AA-AD85-EEF126C24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More explicitly…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9A81B8-5D87-3CEB-D16B-CDB2C54C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163" y="4057826"/>
            <a:ext cx="5664200" cy="140952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FD40F-D567-8F34-FA58-E57666311AF3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61F068-17A1-A1B8-3906-74B6B20D5C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0C7949-9689-8CC3-C0CC-B76734068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7F7E9A-6F26-D9CD-0263-6147297B3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1772816"/>
            <a:ext cx="6776124" cy="989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1BE340-A85E-C9CF-A422-8FCE4F1BA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200" y="2706168"/>
            <a:ext cx="5664200" cy="138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54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9BBC5-06E3-4267-D2E9-7C1566189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Relating factorization amp. with 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79AE3-02EC-17D2-7162-09B7CEA20ED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052736"/>
            <a:ext cx="8075240" cy="5078189"/>
          </a:xfrm>
        </p:spPr>
        <p:txBody>
          <a:bodyPr/>
          <a:lstStyle/>
          <a:p>
            <a:r>
              <a:rPr lang="en-US" dirty="0"/>
              <a:t>Matching the amplitudes with diagrams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</a:t>
            </a:r>
            <a:r>
              <a:rPr lang="en-TW" dirty="0"/>
              <a:t> are some Clebsch-Gordan coefficients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5AA42-B71D-FB3A-0EDF-286F399CC7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417121-3346-FA8D-CBAB-11BF7BB48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939D2A-8641-58F9-F4A4-2AFE87754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146" y="2165601"/>
            <a:ext cx="7468108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94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Placeholder 2">
            <a:extLst>
              <a:ext uri="{FF2B5EF4-FFF2-40B4-BE49-F238E27FC236}">
                <a16:creationId xmlns:a16="http://schemas.microsoft.com/office/drawing/2014/main" id="{E3C4988A-0013-9A82-D86B-6896F1E46BF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28676" name="Slide Number Placeholder 4">
            <a:extLst>
              <a:ext uri="{FF2B5EF4-FFF2-40B4-BE49-F238E27FC236}">
                <a16:creationId xmlns:a16="http://schemas.microsoft.com/office/drawing/2014/main" id="{D7DB50DA-FB8A-E894-ED98-DF5650225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A1135FC-E5ED-1A46-BB13-7C0B338ED83E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pic>
        <p:nvPicPr>
          <p:cNvPr id="28677" name="Picture 6">
            <a:extLst>
              <a:ext uri="{FF2B5EF4-FFF2-40B4-BE49-F238E27FC236}">
                <a16:creationId xmlns:a16="http://schemas.microsoft.com/office/drawing/2014/main" id="{80DAA273-5086-0D0A-C781-E34FB64A8B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379080" y="4321968"/>
            <a:ext cx="2849891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>
            <a:extLst>
              <a:ext uri="{FF2B5EF4-FFF2-40B4-BE49-F238E27FC236}">
                <a16:creationId xmlns:a16="http://schemas.microsoft.com/office/drawing/2014/main" id="{D9763834-1228-1F16-23C2-B617AB4B2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108" y="1988840"/>
            <a:ext cx="29083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>
            <a:extLst>
              <a:ext uri="{FF2B5EF4-FFF2-40B4-BE49-F238E27FC236}">
                <a16:creationId xmlns:a16="http://schemas.microsoft.com/office/drawing/2014/main" id="{F7906326-47C2-E581-591E-AD69C711E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4076700"/>
            <a:ext cx="29591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9">
            <a:extLst>
              <a:ext uri="{FF2B5EF4-FFF2-40B4-BE49-F238E27FC236}">
                <a16:creationId xmlns:a16="http://schemas.microsoft.com/office/drawing/2014/main" id="{0C360D65-20F6-4AB7-362F-E2AE90E25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33" y="1988840"/>
            <a:ext cx="2998787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Rectangle 13">
            <a:extLst>
              <a:ext uri="{FF2B5EF4-FFF2-40B4-BE49-F238E27FC236}">
                <a16:creationId xmlns:a16="http://schemas.microsoft.com/office/drawing/2014/main" id="{A821F7E4-896C-D995-8AF0-33735AF50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858" y="2133302"/>
            <a:ext cx="360363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800" b="1" i="1"/>
              <a:t>E</a:t>
            </a:r>
          </a:p>
        </p:txBody>
      </p:sp>
      <p:sp>
        <p:nvSpPr>
          <p:cNvPr id="28684" name="Rectangle 14">
            <a:extLst>
              <a:ext uri="{FF2B5EF4-FFF2-40B4-BE49-F238E27FC236}">
                <a16:creationId xmlns:a16="http://schemas.microsoft.com/office/drawing/2014/main" id="{08F78865-5235-8DB9-CBF3-21CDF8CDF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4437112"/>
            <a:ext cx="51974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800" b="1" i="1" dirty="0"/>
              <a:t>PE</a:t>
            </a:r>
          </a:p>
        </p:txBody>
      </p:sp>
      <p:sp>
        <p:nvSpPr>
          <p:cNvPr id="28685" name="Rectangle 15">
            <a:extLst>
              <a:ext uri="{FF2B5EF4-FFF2-40B4-BE49-F238E27FC236}">
                <a16:creationId xmlns:a16="http://schemas.microsoft.com/office/drawing/2014/main" id="{CD0F000D-F37B-48D3-5FBF-03824C018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908" y="2119015"/>
            <a:ext cx="360362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800" b="1" i="1" dirty="0"/>
              <a:t>A</a:t>
            </a:r>
          </a:p>
        </p:txBody>
      </p:sp>
      <p:sp>
        <p:nvSpPr>
          <p:cNvPr id="28686" name="Rectangle 16">
            <a:extLst>
              <a:ext uri="{FF2B5EF4-FFF2-40B4-BE49-F238E27FC236}">
                <a16:creationId xmlns:a16="http://schemas.microsoft.com/office/drawing/2014/main" id="{2C6BAA92-4FE6-F610-1EAA-358683DCA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437063"/>
            <a:ext cx="504825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800" b="1" i="1"/>
              <a:t>PA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E6E3B3-19C1-995D-A6FF-497B1BBFF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39825"/>
          </a:xfrm>
        </p:spPr>
        <p:txBody>
          <a:bodyPr/>
          <a:lstStyle/>
          <a:p>
            <a:r>
              <a:rPr lang="en-TW" dirty="0"/>
              <a:t>Flavor flow diagrams</a:t>
            </a:r>
          </a:p>
        </p:txBody>
      </p:sp>
    </p:spTree>
    <p:extLst>
      <p:ext uri="{BB962C8B-B14F-4D97-AF65-F5344CB8AC3E}">
        <p14:creationId xmlns:p14="http://schemas.microsoft.com/office/powerpoint/2010/main" val="579756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64146-4ECB-2FBD-0C48-44C15650B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EOM and asymptotic relations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33954-BF99-F5F1-8136-58F63F87A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204864"/>
            <a:ext cx="6805203" cy="146950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55F35-AD1F-E258-AC49-3BA71ED3DC1D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TW" dirty="0"/>
              <a:t>EOM</a:t>
            </a:r>
          </a:p>
          <a:p>
            <a:endParaRPr lang="en-TW" dirty="0"/>
          </a:p>
          <a:p>
            <a:pPr marL="0" indent="0">
              <a:buNone/>
            </a:pPr>
            <a:endParaRPr lang="en-TW" dirty="0"/>
          </a:p>
          <a:p>
            <a:pPr marL="0" indent="0">
              <a:buNone/>
            </a:pPr>
            <a:endParaRPr lang="en-TW" sz="2000" dirty="0"/>
          </a:p>
          <a:p>
            <a:r>
              <a:rPr lang="en-TW" dirty="0"/>
              <a:t>Asymptotic relations</a:t>
            </a:r>
          </a:p>
          <a:p>
            <a:endParaRPr lang="en-TW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B2B77-3247-CC56-C85B-212564526E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DE890-19EE-C7FA-D702-25E6365AA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98E80-18BF-5002-C880-F18942B44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4293096"/>
            <a:ext cx="3788855" cy="185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79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6A43612E-0943-CAFD-5BC7-C3A248753C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Current experimental status:</a:t>
            </a:r>
          </a:p>
        </p:txBody>
      </p:sp>
      <p:sp>
        <p:nvSpPr>
          <p:cNvPr id="18434" name="Slide Number Placeholder 4">
            <a:extLst>
              <a:ext uri="{FF2B5EF4-FFF2-40B4-BE49-F238E27FC236}">
                <a16:creationId xmlns:a16="http://schemas.microsoft.com/office/drawing/2014/main" id="{F3F9894A-973F-7CDD-D704-A581BA9A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D9EE69D-30CD-664F-B4A1-71331D1C7968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sp>
        <p:nvSpPr>
          <p:cNvPr id="18435" name="Text Placeholder 5">
            <a:extLst>
              <a:ext uri="{FF2B5EF4-FFF2-40B4-BE49-F238E27FC236}">
                <a16:creationId xmlns:a16="http://schemas.microsoft.com/office/drawing/2014/main" id="{E97CFEF9-E2D0-7783-AFAC-84E77DBF77C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46571" y="6171580"/>
            <a:ext cx="8289925" cy="785812"/>
          </a:xfrm>
        </p:spPr>
        <p:txBody>
          <a:bodyPr/>
          <a:lstStyle/>
          <a:p>
            <a:r>
              <a:rPr lang="en-US" altLang="ko-KR" sz="2400" dirty="0"/>
              <a:t>More to come, it is interesting to study these modes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D77B1B-5F9C-A592-F70A-C01D7234B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36194"/>
            <a:ext cx="7590609" cy="515710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DE6E8-1634-D99D-6100-2E64BC38D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We obtain </a:t>
            </a:r>
            <a:r>
              <a:rPr lang="en-TW" i="1" dirty="0"/>
              <a:t>A</a:t>
            </a:r>
            <a:r>
              <a:rPr lang="en-TW" dirty="0"/>
              <a:t>, </a:t>
            </a:r>
            <a:r>
              <a:rPr lang="en-TW" i="1" dirty="0"/>
              <a:t>A</a:t>
            </a:r>
            <a:r>
              <a:rPr lang="en-TW" i="1" baseline="30000" dirty="0"/>
              <a:t>c</a:t>
            </a:r>
            <a:r>
              <a:rPr lang="en-TW" dirty="0"/>
              <a:t>, </a:t>
            </a:r>
            <a:r>
              <a:rPr lang="en-TW" i="1" dirty="0"/>
              <a:t>E</a:t>
            </a:r>
            <a:r>
              <a:rPr lang="en-TW" dirty="0"/>
              <a:t>, </a:t>
            </a:r>
            <a:r>
              <a:rPr lang="en-TW" i="1" dirty="0"/>
              <a:t>PE</a:t>
            </a:r>
            <a:r>
              <a:rPr lang="en-TW" dirty="0"/>
              <a:t> and </a:t>
            </a:r>
            <a:r>
              <a:rPr lang="en-TW" i="1" dirty="0"/>
              <a:t>PA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42095-28DD-1A0B-9867-5BF0DCC02AD6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3C414-20C8-230F-1605-FCE700D4AF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0402F-398B-3A2D-4DE3-C44562AA5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AD0AD-D753-E9C0-C034-ADA46E5DC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737" y="1916832"/>
            <a:ext cx="678702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47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CD4-7EB7-D41F-2C49-75BB76AC1B8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r>
              <a:rPr lang="en-TW" dirty="0"/>
              <a:t>Matching the matrix element with the one obtained in </a:t>
            </a:r>
            <a:r>
              <a:rPr lang="en-US" altLang="ko-KR" sz="3200" dirty="0">
                <a:solidFill>
                  <a:srgbClr val="006633"/>
                </a:solidFill>
              </a:rPr>
              <a:t>Chua, Hou 03</a:t>
            </a:r>
            <a:endParaRPr lang="en-TW" dirty="0"/>
          </a:p>
          <a:p>
            <a:endParaRPr lang="en-TW" sz="2400" dirty="0"/>
          </a:p>
          <a:p>
            <a:r>
              <a:rPr lang="en-US" dirty="0"/>
              <a:t>Obtain</a:t>
            </a:r>
          </a:p>
          <a:p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r>
              <a:rPr lang="en-TW" dirty="0"/>
              <a:t>The sizes agree with those obtained using a bag model calculation </a:t>
            </a:r>
            <a:r>
              <a:rPr lang="en-TW" dirty="0">
                <a:solidFill>
                  <a:schemeClr val="accent2"/>
                </a:solidFill>
              </a:rPr>
              <a:t>(Jin, Lui, Geng 21)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32B9D1-62DD-6357-F414-C679816A4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Form factor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E54233-0DB4-B287-E32D-0AD62713C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750" y="5589240"/>
            <a:ext cx="4194466" cy="57606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C0FF6A-EE76-5972-1059-EEDB91C5E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9DC2E-F6D1-958D-DD25-634DB723E7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70"/>
          <a:stretch/>
        </p:blipFill>
        <p:spPr>
          <a:xfrm>
            <a:off x="1479550" y="3573016"/>
            <a:ext cx="6939954" cy="12614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0552A2-CE2F-15E1-BB05-F20015B71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2482118"/>
            <a:ext cx="3510701" cy="705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D4E210-7D07-700E-68B2-04908D188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9527" y="2564904"/>
            <a:ext cx="2532932" cy="57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36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66E262E3-7EF3-ABDB-71DD-1FBFF96336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1139825"/>
          </a:xfrm>
        </p:spPr>
        <p:txBody>
          <a:bodyPr/>
          <a:lstStyle/>
          <a:p>
            <a:r>
              <a:rPr lang="en-US" altLang="ko-KR"/>
              <a:t>Asymptotic Relations: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866" name="Text Placeholder 2">
                <a:extLst>
                  <a:ext uri="{FF2B5EF4-FFF2-40B4-BE49-F238E27FC236}">
                    <a16:creationId xmlns:a16="http://schemas.microsoft.com/office/drawing/2014/main" id="{E9CBD045-45F8-A5D8-E0F6-AFE5B032CCE9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412875"/>
                <a:ext cx="8686800" cy="4718050"/>
              </a:xfrm>
            </p:spPr>
            <p:txBody>
              <a:bodyPr/>
              <a:lstStyle/>
              <a:p>
                <a:r>
                  <a:rPr lang="en-US" altLang="ko-KR" dirty="0"/>
                  <a:t>As in (Brodsky, Lepage, Zaidi 81), octet, decuplet systems are related asymptotically</a:t>
                </a:r>
              </a:p>
              <a:p>
                <a:endParaRPr lang="en-US" altLang="ko-KR" dirty="0"/>
              </a:p>
              <a:p>
                <a:r>
                  <a:rPr lang="en-US" altLang="ko-KR" dirty="0"/>
                  <a:t>Support by                                           ~1.6x10</a:t>
                </a:r>
                <a:r>
                  <a:rPr lang="en-US" altLang="ko-KR" baseline="30000" dirty="0"/>
                  <a:t>-6</a:t>
                </a:r>
                <a:r>
                  <a:rPr lang="en-US" altLang="ko-KR" dirty="0"/>
                  <a:t>  </a:t>
                </a:r>
                <a:r>
                  <a:rPr lang="en-US" altLang="ko-KR" sz="2800" dirty="0">
                    <a:solidFill>
                      <a:srgbClr val="006633"/>
                    </a:solidFill>
                  </a:rPr>
                  <a:t>(CKC, Hou 03; Belle [Wang et al.] 03)</a:t>
                </a:r>
              </a:p>
              <a:p>
                <a:endParaRPr lang="en-US" altLang="ko-KR" sz="2800" dirty="0">
                  <a:solidFill>
                    <a:srgbClr val="006633"/>
                  </a:solidFill>
                </a:endParaRPr>
              </a:p>
              <a:p>
                <a:pPr marL="0" indent="0">
                  <a:buNone/>
                </a:pPr>
                <a:endParaRPr lang="en-US" altLang="ko-KR" sz="2800" dirty="0">
                  <a:solidFill>
                    <a:srgbClr val="006633"/>
                  </a:solidFill>
                </a:endParaRPr>
              </a:p>
              <a:p>
                <a:r>
                  <a:rPr lang="en-US" altLang="ko-KR" sz="2800" dirty="0"/>
                  <a:t>Agree with recent Belle result.               </a:t>
                </a:r>
                <a14:m>
                  <m:oMath xmlns:m="http://schemas.openxmlformats.org/officeDocument/2006/math"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𝐵𝑟</m:t>
                    </m:r>
                    <m:d>
                      <m:dPr>
                        <m:ctrlPr>
                          <a:rPr lang="en-US" altLang="ko-KR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ko-KR" sz="2800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acc>
                          <m:accPr>
                            <m:chr m:val="̅"/>
                            <m:ctrlP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sSup>
                          <m:sSupPr>
                            <m:ctrlP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US" altLang="ko-KR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  <m:t>1.17</m:t>
                            </m:r>
                          </m:e>
                          <m:sub>
                            <m: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  <m:t>−0.40</m:t>
                            </m:r>
                          </m:sub>
                          <m:sup>
                            <m: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  <m:t>+0.43</m:t>
                            </m:r>
                          </m:sup>
                        </m:sSubSup>
                        <m:r>
                          <a:rPr lang="en-US" altLang="ko-KR" sz="2800" b="0" i="1" smtClean="0">
                            <a:latin typeface="Cambria Math" panose="02040503050406030204" pitchFamily="18" charset="0"/>
                          </a:rPr>
                          <m:t>±0.07</m:t>
                        </m:r>
                      </m:e>
                    </m:d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ko-KR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28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endParaRPr lang="en-US" altLang="ko-KR" dirty="0"/>
              </a:p>
            </p:txBody>
          </p:sp>
        </mc:Choice>
        <mc:Fallback xmlns="">
          <p:sp>
            <p:nvSpPr>
              <p:cNvPr id="36866" name="Text Placeholder 2">
                <a:extLst>
                  <a:ext uri="{FF2B5EF4-FFF2-40B4-BE49-F238E27FC236}">
                    <a16:creationId xmlns:a16="http://schemas.microsoft.com/office/drawing/2014/main" id="{E9CBD045-45F8-A5D8-E0F6-AFE5B032CC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412875"/>
                <a:ext cx="8686800" cy="4718050"/>
              </a:xfrm>
              <a:blipFill>
                <a:blip r:embed="rId2"/>
                <a:stretch>
                  <a:fillRect l="-585" t="-161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867" name="Content Placeholder 5">
            <a:extLst>
              <a:ext uri="{FF2B5EF4-FFF2-40B4-BE49-F238E27FC236}">
                <a16:creationId xmlns:a16="http://schemas.microsoft.com/office/drawing/2014/main" id="{AE1B4FF4-8445-A0A5-7EF7-7FB1A0B8EEF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01" b="-5125"/>
          <a:stretch>
            <a:fillRect/>
          </a:stretch>
        </p:blipFill>
        <p:spPr>
          <a:xfrm>
            <a:off x="2771800" y="3068638"/>
            <a:ext cx="4405313" cy="414337"/>
          </a:xfrm>
        </p:spPr>
      </p:pic>
      <p:sp>
        <p:nvSpPr>
          <p:cNvPr id="36868" name="Slide Number Placeholder 4">
            <a:extLst>
              <a:ext uri="{FF2B5EF4-FFF2-40B4-BE49-F238E27FC236}">
                <a16:creationId xmlns:a16="http://schemas.microsoft.com/office/drawing/2014/main" id="{37F224B1-EF8A-362A-E560-25F243A61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720F383-FEC2-0541-AC75-28243191D74E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kumimoji="0" lang="en-US" altLang="zh-TW" sz="1200" dirty="0">
              <a:latin typeface="Garamond" panose="02020404030301010803" pitchFamily="18" charset="0"/>
            </a:endParaRPr>
          </a:p>
        </p:txBody>
      </p:sp>
      <p:graphicFrame>
        <p:nvGraphicFramePr>
          <p:cNvPr id="36869" name="Object 10">
            <a:extLst>
              <a:ext uri="{FF2B5EF4-FFF2-40B4-BE49-F238E27FC236}">
                <a16:creationId xmlns:a16="http://schemas.microsoft.com/office/drawing/2014/main" id="{DC368B32-F1F5-1798-FBED-C571650785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3410160"/>
              </p:ext>
            </p:extLst>
          </p:nvPr>
        </p:nvGraphicFramePr>
        <p:xfrm>
          <a:off x="2771775" y="4077072"/>
          <a:ext cx="3452813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30400" imgH="482600" progId="Equation.3">
                  <p:embed/>
                </p:oleObj>
              </mc:Choice>
              <mc:Fallback>
                <p:oleObj name="Equation" r:id="rId4" imgW="1930400" imgH="4826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4077072"/>
                        <a:ext cx="3452813" cy="863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D548DF94-34FD-8779-AF31-CD1611BB13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ko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90" name="Text Placeholder 2">
                <a:extLst>
                  <a:ext uri="{FF2B5EF4-FFF2-40B4-BE49-F238E27FC236}">
                    <a16:creationId xmlns:a16="http://schemas.microsoft.com/office/drawing/2014/main" id="{51415955-3048-D358-7552-C35BA591A977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2133600"/>
                <a:ext cx="8218488" cy="4530725"/>
              </a:xfrm>
            </p:spPr>
            <p:txBody>
              <a:bodyPr/>
              <a:lstStyle/>
              <a:p>
                <a:r>
                  <a:rPr lang="en-US" altLang="ko-KR" sz="2000" dirty="0"/>
                  <a:t>Make use of </a:t>
                </a:r>
                <a:r>
                  <a:rPr lang="en-US" altLang="ko-KR" sz="2000" i="1" dirty="0" err="1"/>
                  <a:t>m</a:t>
                </a:r>
                <a:r>
                  <a:rPr lang="en-US" altLang="ko-KR" sz="2000" i="1" baseline="-25000" dirty="0" err="1"/>
                  <a:t>B</a:t>
                </a:r>
                <a:r>
                  <a:rPr lang="en-US" altLang="ko-KR" sz="2000" dirty="0"/>
                  <a:t> is large and the weak int. is a chiral theory</a:t>
                </a:r>
              </a:p>
              <a:p>
                <a:endParaRPr lang="en-US" altLang="ko-KR" sz="2000" dirty="0"/>
              </a:p>
              <a:p>
                <a:endParaRPr lang="en-US" altLang="ko-KR" sz="2000" dirty="0"/>
              </a:p>
              <a:p>
                <a:endParaRPr lang="en-US" altLang="ko-KR" sz="2000" dirty="0"/>
              </a:p>
              <a:p>
                <a:r>
                  <a:rPr lang="en-US" altLang="ko-KR" sz="2000" dirty="0"/>
                  <a:t>And the previous asymptotic relations</a:t>
                </a:r>
              </a:p>
              <a:p>
                <a:r>
                  <a:rPr lang="en-US" altLang="ko-KR" sz="2000" dirty="0"/>
                  <a:t>Estimate:</a:t>
                </a:r>
              </a:p>
              <a:p>
                <a:endParaRPr lang="en-US" altLang="ko-KR" sz="2000" dirty="0"/>
              </a:p>
              <a:p>
                <a:endParaRPr lang="en-US" altLang="ko-KR" sz="2000" dirty="0"/>
              </a:p>
              <a:p>
                <a:endParaRPr lang="en-US" altLang="ko-KR" sz="2000" dirty="0"/>
              </a:p>
              <a:p>
                <a:r>
                  <a:rPr lang="en-US" altLang="ko-KR" sz="2000" dirty="0"/>
                  <a:t>Use the measured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20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latin typeface="Cambria Math" panose="02040503050406030204" pitchFamily="18" charset="0"/>
                      </a:rPr>
                      <m:t>Λ</m:t>
                    </m:r>
                    <m:acc>
                      <m:accPr>
                        <m:chr m:val="̅"/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ko-KR" sz="2000" dirty="0"/>
                  <a:t>  rates to extract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altLang="ko-KR" sz="2000" dirty="0">
                    <a:latin typeface="Symbol" pitchFamily="2" charset="2"/>
                  </a:rPr>
                  <a:t> </a:t>
                </a:r>
                <a:r>
                  <a:rPr lang="en-US" altLang="ko-KR" sz="2000" dirty="0"/>
                  <a:t>and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endParaRPr lang="en-US" altLang="ko-KR" dirty="0"/>
              </a:p>
              <a:p>
                <a:endParaRPr lang="en-US" altLang="ko-KR" dirty="0"/>
              </a:p>
            </p:txBody>
          </p:sp>
        </mc:Choice>
        <mc:Fallback xmlns="">
          <p:sp>
            <p:nvSpPr>
              <p:cNvPr id="37890" name="Text Placeholder 2">
                <a:extLst>
                  <a:ext uri="{FF2B5EF4-FFF2-40B4-BE49-F238E27FC236}">
                    <a16:creationId xmlns:a16="http://schemas.microsoft.com/office/drawing/2014/main" id="{51415955-3048-D358-7552-C35BA591A9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2133600"/>
                <a:ext cx="8218488" cy="4530725"/>
              </a:xfrm>
              <a:blipFill>
                <a:blip r:embed="rId2"/>
                <a:stretch>
                  <a:fillRect t="-84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891" name="Slide Number Placeholder 4">
            <a:extLst>
              <a:ext uri="{FF2B5EF4-FFF2-40B4-BE49-F238E27FC236}">
                <a16:creationId xmlns:a16="http://schemas.microsoft.com/office/drawing/2014/main" id="{D14DE046-F508-9EB2-3145-AAF57DD19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203FFB5-E59B-9841-8BED-70C5C4B45A5D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pic>
        <p:nvPicPr>
          <p:cNvPr id="37892" name="Picture 6" descr="eT.pdf">
            <a:extLst>
              <a:ext uri="{FF2B5EF4-FFF2-40B4-BE49-F238E27FC236}">
                <a16:creationId xmlns:a16="http://schemas.microsoft.com/office/drawing/2014/main" id="{37910242-E8A9-F8C8-E8B2-D67619B16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15925"/>
            <a:ext cx="2808288" cy="1717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7">
            <a:extLst>
              <a:ext uri="{FF2B5EF4-FFF2-40B4-BE49-F238E27FC236}">
                <a16:creationId xmlns:a16="http://schemas.microsoft.com/office/drawing/2014/main" id="{BCDABB05-A1E2-6A5C-E75D-1005D323E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04813"/>
            <a:ext cx="2924175" cy="1728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8">
            <a:extLst>
              <a:ext uri="{FF2B5EF4-FFF2-40B4-BE49-F238E27FC236}">
                <a16:creationId xmlns:a16="http://schemas.microsoft.com/office/drawing/2014/main" id="{4CC77B7A-07AA-2A48-AC03-B7417CE29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04813"/>
            <a:ext cx="2924175" cy="1728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9">
            <a:extLst>
              <a:ext uri="{FF2B5EF4-FFF2-40B4-BE49-F238E27FC236}">
                <a16:creationId xmlns:a16="http://schemas.microsoft.com/office/drawing/2014/main" id="{F975E42E-6EBA-D322-E36C-7045368A1C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87"/>
          <a:stretch/>
        </p:blipFill>
        <p:spPr bwMode="auto">
          <a:xfrm>
            <a:off x="1403350" y="2492896"/>
            <a:ext cx="6481763" cy="1151632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4">
            <a:extLst>
              <a:ext uri="{FF2B5EF4-FFF2-40B4-BE49-F238E27FC236}">
                <a16:creationId xmlns:a16="http://schemas.microsoft.com/office/drawing/2014/main" id="{247EDF04-8F7F-3E96-E993-E3F44475DD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076700"/>
            <a:ext cx="4267200" cy="1296988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F8248-790B-6981-E445-745AE1B96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Numerical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226FD-2779-2375-46CB-5F367B06451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r>
              <a:rPr lang="en-TW" dirty="0"/>
              <a:t>Sizes of TA</a:t>
            </a:r>
          </a:p>
          <a:p>
            <a:endParaRPr lang="en-TW" dirty="0"/>
          </a:p>
          <a:p>
            <a:endParaRPr lang="en-TW" dirty="0"/>
          </a:p>
          <a:p>
            <a:endParaRPr lang="en-TW" dirty="0"/>
          </a:p>
          <a:p>
            <a:endParaRPr lang="en-TW" dirty="0"/>
          </a:p>
          <a:p>
            <a:r>
              <a:rPr lang="en-TW" dirty="0"/>
              <a:t>The </a:t>
            </a:r>
            <a:r>
              <a:rPr lang="en-TW" i="1" dirty="0"/>
              <a:t>P</a:t>
            </a:r>
            <a:r>
              <a:rPr lang="en-TW" dirty="0"/>
              <a:t>/</a:t>
            </a:r>
            <a:r>
              <a:rPr lang="en-TW" i="1" dirty="0"/>
              <a:t>T</a:t>
            </a:r>
            <a:r>
              <a:rPr lang="en-TW" dirty="0"/>
              <a:t> ratio is as expected</a:t>
            </a:r>
          </a:p>
          <a:p>
            <a:r>
              <a:rPr lang="en-TW" i="1" dirty="0"/>
              <a:t>PE</a:t>
            </a:r>
            <a:r>
              <a:rPr lang="en-TW" dirty="0"/>
              <a:t> are sizable, about 30% of </a:t>
            </a:r>
            <a:r>
              <a:rPr lang="en-TW" i="1" dirty="0"/>
              <a:t>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70DA46-FED0-1EBC-2C62-41EC76CE0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34</a:t>
            </a:fld>
            <a:endParaRPr lang="en-US" altLang="zh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EBD9D-61ED-D7EC-00C6-3C3EE0960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371179"/>
            <a:ext cx="5637336" cy="697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E073D7-E74B-6D10-AA60-450C96D84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246578"/>
            <a:ext cx="7275123" cy="83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57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C7E87-C535-6F56-BB70-33F06CEAA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A, E and PA are highly suppressed (chiral suppression)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2324B-BC00-5E20-3019-35122CA39C53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78CD0A-C101-7360-70C2-C71567302F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C0F06F-82F2-C062-0E21-B245EE48D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35</a:t>
            </a:fld>
            <a:endParaRPr lang="en-US" altLang="zh-TW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2FE52D-26C6-A7B8-CA7F-C1CD1504B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25" y="3316437"/>
            <a:ext cx="6007100" cy="297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BEDD80-99B9-D7A8-8D45-9CB0AD7C1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687587"/>
            <a:ext cx="3441700" cy="1358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15E9E9-219C-3862-F2DB-9186D5321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319" y="1679958"/>
            <a:ext cx="34036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28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F90D3-6B1F-EE65-7F3C-43CFF9D5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Baryons are grouped according to their detectability.</a:t>
            </a:r>
            <a:br>
              <a:rPr lang="en-US" dirty="0"/>
            </a:br>
            <a:endParaRPr lang="en-TW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60712-9F4A-5ED7-D9BB-6A5A48639073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367DF-CEDD-14DB-3C7E-68A490AF00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4ADF03-9D67-A907-DD85-3DA46C6EF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36</a:t>
            </a:fld>
            <a:endParaRPr lang="en-US" altLang="zh-T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5484AF-8F09-14B5-903D-B080DBACA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095500"/>
            <a:ext cx="8302806" cy="370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64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344A8CCC-8C7C-6C30-01D4-AE5A3C29B1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47107" name="Text Placeholder 2">
            <a:extLst>
              <a:ext uri="{FF2B5EF4-FFF2-40B4-BE49-F238E27FC236}">
                <a16:creationId xmlns:a16="http://schemas.microsoft.com/office/drawing/2014/main" id="{893EA67B-1791-7BE1-191B-E31B73773E4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42988" y="6270625"/>
            <a:ext cx="7596187" cy="398463"/>
          </a:xfrm>
        </p:spPr>
        <p:txBody>
          <a:bodyPr/>
          <a:lstStyle/>
          <a:p>
            <a:r>
              <a:rPr lang="en-US" altLang="ko-KR" dirty="0"/>
              <a:t>Not surprised to be the 1</a:t>
            </a:r>
            <a:r>
              <a:rPr lang="en-US" altLang="ko-KR" baseline="30000" dirty="0"/>
              <a:t>st</a:t>
            </a:r>
            <a:r>
              <a:rPr lang="en-US" altLang="ko-KR" dirty="0"/>
              <a:t> detected one </a:t>
            </a:r>
          </a:p>
        </p:txBody>
      </p:sp>
      <p:sp>
        <p:nvSpPr>
          <p:cNvPr id="47108" name="Slide Number Placeholder 4">
            <a:extLst>
              <a:ext uri="{FF2B5EF4-FFF2-40B4-BE49-F238E27FC236}">
                <a16:creationId xmlns:a16="http://schemas.microsoft.com/office/drawing/2014/main" id="{1E5DF9E5-DD67-38B6-1BD9-95936E0F1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7F81DEE-5C41-9E4F-BA46-B16D163FD384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pic>
        <p:nvPicPr>
          <p:cNvPr id="47109" name="Picture 6">
            <a:extLst>
              <a:ext uri="{FF2B5EF4-FFF2-40B4-BE49-F238E27FC236}">
                <a16:creationId xmlns:a16="http://schemas.microsoft.com/office/drawing/2014/main" id="{5A381C2B-E199-C193-6F94-96E8FD0EA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404813"/>
            <a:ext cx="4110038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Rectangle 6">
            <a:extLst>
              <a:ext uri="{FF2B5EF4-FFF2-40B4-BE49-F238E27FC236}">
                <a16:creationId xmlns:a16="http://schemas.microsoft.com/office/drawing/2014/main" id="{44A6D887-CC87-8C60-5EC3-21D77E7BE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3933056"/>
            <a:ext cx="4176464" cy="432048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9A84B18-13A1-33AD-0123-CA7B59B29619}"/>
                  </a:ext>
                </a:extLst>
              </p:cNvPr>
              <p:cNvSpPr txBox="1"/>
              <p:nvPr/>
            </p:nvSpPr>
            <p:spPr>
              <a:xfrm>
                <a:off x="5220072" y="5949280"/>
                <a:ext cx="3528392" cy="36933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TW" dirty="0"/>
                  <a:t> most accessible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9A84B18-13A1-33AD-0123-CA7B59B29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5949280"/>
                <a:ext cx="3528392" cy="369332"/>
              </a:xfrm>
              <a:prstGeom prst="rect">
                <a:avLst/>
              </a:prstGeom>
              <a:blipFill>
                <a:blip r:embed="rId4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D029531-8866-9FE8-12C6-0A656FCC8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033818"/>
            <a:ext cx="8444512" cy="491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25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75DC80-2808-6D57-D9E3-777258B89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64" y="1021404"/>
            <a:ext cx="8229600" cy="4815192"/>
          </a:xfrm>
          <a:prstGeom prst="rect">
            <a:avLst/>
          </a:prstGeom>
        </p:spPr>
      </p:pic>
      <p:sp>
        <p:nvSpPr>
          <p:cNvPr id="48130" name="Title 1">
            <a:extLst>
              <a:ext uri="{FF2B5EF4-FFF2-40B4-BE49-F238E27FC236}">
                <a16:creationId xmlns:a16="http://schemas.microsoft.com/office/drawing/2014/main" id="{8E596C20-A068-BAE0-9731-28098794D2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48131" name="Text Placeholder 2">
            <a:extLst>
              <a:ext uri="{FF2B5EF4-FFF2-40B4-BE49-F238E27FC236}">
                <a16:creationId xmlns:a16="http://schemas.microsoft.com/office/drawing/2014/main" id="{6864DA64-55CA-813A-5F37-BDD6CC6A09F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732463"/>
            <a:ext cx="4038600" cy="398462"/>
          </a:xfrm>
        </p:spPr>
        <p:txBody>
          <a:bodyPr/>
          <a:lstStyle/>
          <a:p>
            <a:endParaRPr lang="en-US" altLang="ko-KR"/>
          </a:p>
        </p:txBody>
      </p:sp>
      <p:sp>
        <p:nvSpPr>
          <p:cNvPr id="48132" name="Slide Number Placeholder 4">
            <a:extLst>
              <a:ext uri="{FF2B5EF4-FFF2-40B4-BE49-F238E27FC236}">
                <a16:creationId xmlns:a16="http://schemas.microsoft.com/office/drawing/2014/main" id="{F0F88A72-F388-C4D3-A121-4CF5796C8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6F528D1-B441-9344-854D-C61719795D4F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pic>
        <p:nvPicPr>
          <p:cNvPr id="48133" name="Picture 6">
            <a:extLst>
              <a:ext uri="{FF2B5EF4-FFF2-40B4-BE49-F238E27FC236}">
                <a16:creationId xmlns:a16="http://schemas.microsoft.com/office/drawing/2014/main" id="{0A6C79A3-DBAE-EDFE-48CC-6E3389A54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04813"/>
            <a:ext cx="38020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Rectangle 6">
            <a:extLst>
              <a:ext uri="{FF2B5EF4-FFF2-40B4-BE49-F238E27FC236}">
                <a16:creationId xmlns:a16="http://schemas.microsoft.com/office/drawing/2014/main" id="{562F2590-C75C-1E14-64DE-B561F6841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066" y="3428677"/>
            <a:ext cx="4045934" cy="360363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48135" name="Rectangle 8">
            <a:extLst>
              <a:ext uri="{FF2B5EF4-FFF2-40B4-BE49-F238E27FC236}">
                <a16:creationId xmlns:a16="http://schemas.microsoft.com/office/drawing/2014/main" id="{30E88E10-8DC3-9429-35D8-9E21FE960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3789040"/>
            <a:ext cx="3671888" cy="359717"/>
          </a:xfrm>
          <a:prstGeom prst="rect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C6862A-8850-79F4-4A92-F0C66759E3C6}"/>
                  </a:ext>
                </a:extLst>
              </p:cNvPr>
              <p:cNvSpPr txBox="1"/>
              <p:nvPr/>
            </p:nvSpPr>
            <p:spPr>
              <a:xfrm>
                <a:off x="3851920" y="5805264"/>
                <a:ext cx="4968552" cy="64633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/>
                  <a:t> most accessible, 2nd detected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TW" dirty="0"/>
                  <a:t> is </a:t>
                </a:r>
                <a:r>
                  <a:rPr lang="en-TW" i="1" dirty="0"/>
                  <a:t>E</a:t>
                </a:r>
                <a:r>
                  <a:rPr lang="en-TW" dirty="0"/>
                  <a:t> and </a:t>
                </a:r>
                <a:r>
                  <a:rPr lang="en-TW" i="1" dirty="0"/>
                  <a:t>PA</a:t>
                </a:r>
                <a:r>
                  <a:rPr lang="en-TW" dirty="0"/>
                  <a:t> mode, highly suppressed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C6862A-8850-79F4-4A92-F0C66759E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5805264"/>
                <a:ext cx="4968552" cy="646331"/>
              </a:xfrm>
              <a:prstGeom prst="rect">
                <a:avLst/>
              </a:prstGeom>
              <a:blipFill>
                <a:blip r:embed="rId4"/>
                <a:stretch>
                  <a:fillRect t="-1923" b="-1538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21846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17E0FE-819C-0FD1-C4D7-173F2EDA3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15" y="1196752"/>
            <a:ext cx="8215141" cy="4412804"/>
          </a:xfrm>
          <a:prstGeom prst="rect">
            <a:avLst/>
          </a:prstGeom>
        </p:spPr>
      </p:pic>
      <p:sp>
        <p:nvSpPr>
          <p:cNvPr id="43010" name="Title 1">
            <a:extLst>
              <a:ext uri="{FF2B5EF4-FFF2-40B4-BE49-F238E27FC236}">
                <a16:creationId xmlns:a16="http://schemas.microsoft.com/office/drawing/2014/main" id="{E9E2B77A-76E3-B096-5064-3D294D0A3E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43011" name="Slide Number Placeholder 4">
            <a:extLst>
              <a:ext uri="{FF2B5EF4-FFF2-40B4-BE49-F238E27FC236}">
                <a16:creationId xmlns:a16="http://schemas.microsoft.com/office/drawing/2014/main" id="{B07C8FF6-3EFA-FB66-7BD9-67BD4891E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9235B1E-1893-1D4C-977B-11B164CED8AF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pic>
        <p:nvPicPr>
          <p:cNvPr id="43012" name="Picture 3">
            <a:extLst>
              <a:ext uri="{FF2B5EF4-FFF2-40B4-BE49-F238E27FC236}">
                <a16:creationId xmlns:a16="http://schemas.microsoft.com/office/drawing/2014/main" id="{42C435A4-0B4F-4EC7-73B9-860962120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404813"/>
            <a:ext cx="35702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 Placeholder 3">
            <a:extLst>
              <a:ext uri="{FF2B5EF4-FFF2-40B4-BE49-F238E27FC236}">
                <a16:creationId xmlns:a16="http://schemas.microsoft.com/office/drawing/2014/main" id="{2A9A8147-55E0-D77A-81EB-0BBDD2525C7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589588"/>
            <a:ext cx="7571184" cy="541337"/>
          </a:xfrm>
        </p:spPr>
        <p:txBody>
          <a:bodyPr/>
          <a:lstStyle/>
          <a:p>
            <a:r>
              <a:rPr lang="en-US" altLang="ko-KR" dirty="0"/>
              <a:t>2 unsuppressed detectable modes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802B9CA-680C-6E78-4B5A-BD0CC4774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721124"/>
            <a:ext cx="3883720" cy="360363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64954A4B-23BF-329A-EC9E-00A3BB19A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6712" y="1721124"/>
            <a:ext cx="3883720" cy="360363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</p:spTree>
    <p:extLst>
      <p:ext uri="{BB962C8B-B14F-4D97-AF65-F5344CB8AC3E}">
        <p14:creationId xmlns:p14="http://schemas.microsoft.com/office/powerpoint/2010/main" val="903332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2DFA3-33C1-04F2-2827-5788BCC56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In fact, more B to come…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08FFC-E88C-409C-0C99-AB865B3F370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5224338"/>
            <a:ext cx="7715200" cy="906587"/>
          </a:xfrm>
        </p:spPr>
        <p:txBody>
          <a:bodyPr/>
          <a:lstStyle/>
          <a:p>
            <a:r>
              <a:rPr lang="en-TW" dirty="0"/>
              <a:t>Taken from </a:t>
            </a:r>
            <a:r>
              <a:rPr lang="en-US" dirty="0"/>
              <a:t>arXiv:2101.08326 </a:t>
            </a:r>
            <a:endParaRPr lang="en-TW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33BB5-6A15-5799-8996-86F87E4120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35C98C-AD58-65E2-8E3C-2FE05190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91EE2A-E3BC-511D-0EBE-DCF458B01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88840"/>
            <a:ext cx="873957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002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F0F93C-FA3F-1A17-AB03-35B955E4B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24023"/>
            <a:ext cx="8229600" cy="4409954"/>
          </a:xfrm>
          <a:prstGeom prst="rect">
            <a:avLst/>
          </a:prstGeom>
        </p:spPr>
      </p:pic>
      <p:sp>
        <p:nvSpPr>
          <p:cNvPr id="44034" name="Title 1">
            <a:extLst>
              <a:ext uri="{FF2B5EF4-FFF2-40B4-BE49-F238E27FC236}">
                <a16:creationId xmlns:a16="http://schemas.microsoft.com/office/drawing/2014/main" id="{E8F7AF5E-2736-BBC8-F92B-59D6D5D862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44035" name="Text Placeholder 2">
            <a:extLst>
              <a:ext uri="{FF2B5EF4-FFF2-40B4-BE49-F238E27FC236}">
                <a16:creationId xmlns:a16="http://schemas.microsoft.com/office/drawing/2014/main" id="{27047B89-A087-0A85-093A-E0C62DAA40B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622925"/>
            <a:ext cx="6851650" cy="398463"/>
          </a:xfrm>
        </p:spPr>
        <p:txBody>
          <a:bodyPr/>
          <a:lstStyle/>
          <a:p>
            <a:r>
              <a:rPr lang="en-US" altLang="ko-KR"/>
              <a:t>1 unsuppressed detectable mode</a:t>
            </a:r>
          </a:p>
        </p:txBody>
      </p:sp>
      <p:sp>
        <p:nvSpPr>
          <p:cNvPr id="44036" name="Slide Number Placeholder 4">
            <a:extLst>
              <a:ext uri="{FF2B5EF4-FFF2-40B4-BE49-F238E27FC236}">
                <a16:creationId xmlns:a16="http://schemas.microsoft.com/office/drawing/2014/main" id="{2C269B51-DC64-28AA-AB7E-644044444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3298E36-D246-9A49-815E-6B58F0F11FA5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pic>
        <p:nvPicPr>
          <p:cNvPr id="44037" name="Picture 3">
            <a:extLst>
              <a:ext uri="{FF2B5EF4-FFF2-40B4-BE49-F238E27FC236}">
                <a16:creationId xmlns:a16="http://schemas.microsoft.com/office/drawing/2014/main" id="{1BD46FA5-DB15-BE40-F3E8-A2C0A6F0B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1"/>
          <a:stretch>
            <a:fillRect/>
          </a:stretch>
        </p:blipFill>
        <p:spPr bwMode="auto">
          <a:xfrm>
            <a:off x="2289175" y="404813"/>
            <a:ext cx="41544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6">
            <a:extLst>
              <a:ext uri="{FF2B5EF4-FFF2-40B4-BE49-F238E27FC236}">
                <a16:creationId xmlns:a16="http://schemas.microsoft.com/office/drawing/2014/main" id="{876A9876-2CD7-20D0-6C3A-219AA6207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537" y="3212976"/>
            <a:ext cx="3671887" cy="36036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</p:spTree>
    <p:extLst>
      <p:ext uri="{BB962C8B-B14F-4D97-AF65-F5344CB8AC3E}">
        <p14:creationId xmlns:p14="http://schemas.microsoft.com/office/powerpoint/2010/main" val="14707501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E986F9-1648-7A5B-4BF3-6F7E2CBA4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96752"/>
            <a:ext cx="8229600" cy="4411206"/>
          </a:xfrm>
          <a:prstGeom prst="rect">
            <a:avLst/>
          </a:prstGeom>
        </p:spPr>
      </p:pic>
      <p:sp>
        <p:nvSpPr>
          <p:cNvPr id="45058" name="Title 1">
            <a:extLst>
              <a:ext uri="{FF2B5EF4-FFF2-40B4-BE49-F238E27FC236}">
                <a16:creationId xmlns:a16="http://schemas.microsoft.com/office/drawing/2014/main" id="{BC91E565-3DE2-1B4E-9AAC-8A99AEA68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45059" name="Text Placeholder 2">
            <a:extLst>
              <a:ext uri="{FF2B5EF4-FFF2-40B4-BE49-F238E27FC236}">
                <a16:creationId xmlns:a16="http://schemas.microsoft.com/office/drawing/2014/main" id="{D62BE1F1-121D-23E6-5B18-E2559E2254A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589588"/>
            <a:ext cx="7786688" cy="398462"/>
          </a:xfrm>
        </p:spPr>
        <p:txBody>
          <a:bodyPr/>
          <a:lstStyle/>
          <a:p>
            <a:r>
              <a:rPr lang="en-US" altLang="ko-KR" dirty="0"/>
              <a:t>2 unsuppressed detectable modes</a:t>
            </a:r>
          </a:p>
        </p:txBody>
      </p:sp>
      <p:sp>
        <p:nvSpPr>
          <p:cNvPr id="45060" name="Slide Number Placeholder 4">
            <a:extLst>
              <a:ext uri="{FF2B5EF4-FFF2-40B4-BE49-F238E27FC236}">
                <a16:creationId xmlns:a16="http://schemas.microsoft.com/office/drawing/2014/main" id="{D2616613-6E91-DE90-0F06-BF86ECA09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BE23CB9-F1EC-1F45-8813-C3E592F9E716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pic>
        <p:nvPicPr>
          <p:cNvPr id="45061" name="Picture 6">
            <a:extLst>
              <a:ext uri="{FF2B5EF4-FFF2-40B4-BE49-F238E27FC236}">
                <a16:creationId xmlns:a16="http://schemas.microsoft.com/office/drawing/2014/main" id="{9BE27DBA-684C-884E-A225-349F94C32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04813"/>
            <a:ext cx="33131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Rectangle 6">
            <a:extLst>
              <a:ext uri="{FF2B5EF4-FFF2-40B4-BE49-F238E27FC236}">
                <a16:creationId xmlns:a16="http://schemas.microsoft.com/office/drawing/2014/main" id="{3DCC179D-4941-B54F-E101-6A01AB2F9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720469"/>
            <a:ext cx="3888804" cy="431105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45063" name="Rectangle 7">
            <a:extLst>
              <a:ext uri="{FF2B5EF4-FFF2-40B4-BE49-F238E27FC236}">
                <a16:creationId xmlns:a16="http://schemas.microsoft.com/office/drawing/2014/main" id="{390B25F5-A1C2-922D-960A-4BDD28E83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536" y="3591412"/>
            <a:ext cx="3671888" cy="36036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</p:spTree>
    <p:extLst>
      <p:ext uri="{BB962C8B-B14F-4D97-AF65-F5344CB8AC3E}">
        <p14:creationId xmlns:p14="http://schemas.microsoft.com/office/powerpoint/2010/main" val="33163069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39B491-7AAA-E7BA-2190-9818D9702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277740"/>
            <a:ext cx="8229600" cy="4455516"/>
          </a:xfrm>
          <a:prstGeom prst="rect">
            <a:avLst/>
          </a:prstGeom>
        </p:spPr>
      </p:pic>
      <p:sp>
        <p:nvSpPr>
          <p:cNvPr id="46082" name="Title 1">
            <a:extLst>
              <a:ext uri="{FF2B5EF4-FFF2-40B4-BE49-F238E27FC236}">
                <a16:creationId xmlns:a16="http://schemas.microsoft.com/office/drawing/2014/main" id="{8005A12A-5847-0798-FFCD-C15212EF9B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46083" name="Text Placeholder 2">
            <a:extLst>
              <a:ext uri="{FF2B5EF4-FFF2-40B4-BE49-F238E27FC236}">
                <a16:creationId xmlns:a16="http://schemas.microsoft.com/office/drawing/2014/main" id="{C6CA70E5-C695-1471-DB39-DDD03A017D1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589588"/>
            <a:ext cx="7499350" cy="398462"/>
          </a:xfrm>
        </p:spPr>
        <p:txBody>
          <a:bodyPr/>
          <a:lstStyle/>
          <a:p>
            <a:r>
              <a:rPr lang="en-US" altLang="ko-KR"/>
              <a:t>3 unsuppressed detectable modes</a:t>
            </a:r>
          </a:p>
        </p:txBody>
      </p:sp>
      <p:sp>
        <p:nvSpPr>
          <p:cNvPr id="46084" name="Slide Number Placeholder 4">
            <a:extLst>
              <a:ext uri="{FF2B5EF4-FFF2-40B4-BE49-F238E27FC236}">
                <a16:creationId xmlns:a16="http://schemas.microsoft.com/office/drawing/2014/main" id="{D3D253B9-BDF4-4261-540D-A89C9588E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6914ADC-4A28-C243-B5AE-5CBF7947DC13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pic>
        <p:nvPicPr>
          <p:cNvPr id="46085" name="Picture 6">
            <a:extLst>
              <a:ext uri="{FF2B5EF4-FFF2-40B4-BE49-F238E27FC236}">
                <a16:creationId xmlns:a16="http://schemas.microsoft.com/office/drawing/2014/main" id="{8D6F1DDD-B634-1A4E-0CEA-9FECFE757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04813"/>
            <a:ext cx="48974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6">
            <a:extLst>
              <a:ext uri="{FF2B5EF4-FFF2-40B4-BE49-F238E27FC236}">
                <a16:creationId xmlns:a16="http://schemas.microsoft.com/office/drawing/2014/main" id="{7DED4AD6-C362-2442-F8EB-E6CBBF5B8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75" y="1773238"/>
            <a:ext cx="3673475" cy="36036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46087" name="Rectangle 7">
            <a:extLst>
              <a:ext uri="{FF2B5EF4-FFF2-40B4-BE49-F238E27FC236}">
                <a16:creationId xmlns:a16="http://schemas.microsoft.com/office/drawing/2014/main" id="{9F16B4BE-C39F-E65E-93D0-6733A5305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75" y="3286125"/>
            <a:ext cx="3673475" cy="358775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46088" name="Rectangle 8">
            <a:extLst>
              <a:ext uri="{FF2B5EF4-FFF2-40B4-BE49-F238E27FC236}">
                <a16:creationId xmlns:a16="http://schemas.microsoft.com/office/drawing/2014/main" id="{EAFED713-0F60-B377-A15F-5E1FDB3FE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75" y="3644900"/>
            <a:ext cx="3673475" cy="360363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</p:spTree>
    <p:extLst>
      <p:ext uri="{BB962C8B-B14F-4D97-AF65-F5344CB8AC3E}">
        <p14:creationId xmlns:p14="http://schemas.microsoft.com/office/powerpoint/2010/main" val="3914091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65A111-DB19-0B22-99D3-CC930D2D3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80728"/>
            <a:ext cx="8229600" cy="4822440"/>
          </a:xfrm>
          <a:prstGeom prst="rect">
            <a:avLst/>
          </a:prstGeom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41B7143F-399E-F7CF-82BC-A52C744515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Results</a:t>
            </a:r>
          </a:p>
        </p:txBody>
      </p:sp>
      <p:sp>
        <p:nvSpPr>
          <p:cNvPr id="40963" name="Text Placeholder 2">
            <a:extLst>
              <a:ext uri="{FF2B5EF4-FFF2-40B4-BE49-F238E27FC236}">
                <a16:creationId xmlns:a16="http://schemas.microsoft.com/office/drawing/2014/main" id="{E2A9DE3D-3158-0BD5-72B1-982D001516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622925"/>
            <a:ext cx="8075613" cy="614363"/>
          </a:xfrm>
        </p:spPr>
        <p:txBody>
          <a:bodyPr/>
          <a:lstStyle/>
          <a:p>
            <a:r>
              <a:rPr lang="en-US" altLang="ko-KR"/>
              <a:t>2 modes can cascadely decay to all charge final states with unsuppressed rate…</a:t>
            </a:r>
          </a:p>
        </p:txBody>
      </p:sp>
      <p:pic>
        <p:nvPicPr>
          <p:cNvPr id="40964" name="Content Placeholder 5">
            <a:extLst>
              <a:ext uri="{FF2B5EF4-FFF2-40B4-BE49-F238E27FC236}">
                <a16:creationId xmlns:a16="http://schemas.microsoft.com/office/drawing/2014/main" id="{4ED0F366-334F-AA55-8293-E5A5756903E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4" b="-2156"/>
          <a:stretch>
            <a:fillRect/>
          </a:stretch>
        </p:blipFill>
        <p:spPr>
          <a:xfrm>
            <a:off x="2549525" y="404813"/>
            <a:ext cx="3751263" cy="584200"/>
          </a:xfrm>
        </p:spPr>
      </p:pic>
      <p:sp>
        <p:nvSpPr>
          <p:cNvPr id="40965" name="Slide Number Placeholder 4">
            <a:extLst>
              <a:ext uri="{FF2B5EF4-FFF2-40B4-BE49-F238E27FC236}">
                <a16:creationId xmlns:a16="http://schemas.microsoft.com/office/drawing/2014/main" id="{060BEBCE-9C2C-799E-05FC-19C964BC4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75B6813-2ECF-CD40-8619-0602FF6AC595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sp>
        <p:nvSpPr>
          <p:cNvPr id="40966" name="Rectangle 3">
            <a:extLst>
              <a:ext uri="{FF2B5EF4-FFF2-40B4-BE49-F238E27FC236}">
                <a16:creationId xmlns:a16="http://schemas.microsoft.com/office/drawing/2014/main" id="{66DC4BEB-9C7B-302D-C68C-E8A7F43D2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582393"/>
            <a:ext cx="3960440" cy="358775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40967" name="Rectangle 7">
            <a:extLst>
              <a:ext uri="{FF2B5EF4-FFF2-40B4-BE49-F238E27FC236}">
                <a16:creationId xmlns:a16="http://schemas.microsoft.com/office/drawing/2014/main" id="{332646E2-A5C2-1DE3-6F6F-CAFB0BD45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4582393"/>
            <a:ext cx="3960440" cy="358775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</p:spTree>
    <p:extLst>
      <p:ext uri="{BB962C8B-B14F-4D97-AF65-F5344CB8AC3E}">
        <p14:creationId xmlns:p14="http://schemas.microsoft.com/office/powerpoint/2010/main" val="39066028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E19B4B-1C09-CF15-EBBE-B7BBB1E7A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57" y="1031605"/>
            <a:ext cx="8229599" cy="4794787"/>
          </a:xfrm>
          <a:prstGeom prst="rect">
            <a:avLst/>
          </a:prstGeom>
        </p:spPr>
      </p:pic>
      <p:sp>
        <p:nvSpPr>
          <p:cNvPr id="41986" name="Title 1">
            <a:extLst>
              <a:ext uri="{FF2B5EF4-FFF2-40B4-BE49-F238E27FC236}">
                <a16:creationId xmlns:a16="http://schemas.microsoft.com/office/drawing/2014/main" id="{570C2737-C912-E4D3-5C52-768D565B8C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41987" name="Text Placeholder 2">
            <a:extLst>
              <a:ext uri="{FF2B5EF4-FFF2-40B4-BE49-F238E27FC236}">
                <a16:creationId xmlns:a16="http://schemas.microsoft.com/office/drawing/2014/main" id="{73A020D7-E08C-020C-8F33-16D1B734A05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5622950"/>
            <a:ext cx="7775575" cy="614362"/>
          </a:xfrm>
        </p:spPr>
        <p:txBody>
          <a:bodyPr/>
          <a:lstStyle/>
          <a:p>
            <a:r>
              <a:rPr lang="en-US" altLang="ko-KR" dirty="0"/>
              <a:t>7 unsuppressed detectable modes</a:t>
            </a:r>
          </a:p>
        </p:txBody>
      </p:sp>
      <p:pic>
        <p:nvPicPr>
          <p:cNvPr id="41988" name="Content Placeholder 7">
            <a:extLst>
              <a:ext uri="{FF2B5EF4-FFF2-40B4-BE49-F238E27FC236}">
                <a16:creationId xmlns:a16="http://schemas.microsoft.com/office/drawing/2014/main" id="{086E2E0F-A5AD-9028-9202-BA08FBA3429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23" b="723"/>
          <a:stretch>
            <a:fillRect/>
          </a:stretch>
        </p:blipFill>
        <p:spPr>
          <a:xfrm>
            <a:off x="2333625" y="404813"/>
            <a:ext cx="4038600" cy="571500"/>
          </a:xfrm>
        </p:spPr>
      </p:pic>
      <p:sp>
        <p:nvSpPr>
          <p:cNvPr id="41989" name="Slide Number Placeholder 4">
            <a:extLst>
              <a:ext uri="{FF2B5EF4-FFF2-40B4-BE49-F238E27FC236}">
                <a16:creationId xmlns:a16="http://schemas.microsoft.com/office/drawing/2014/main" id="{A38AF379-B2E6-6B86-6E97-6D9A866AA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CD2A938-A179-A148-8945-2852848782E1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id="{C9F726F4-F605-7F1E-5E69-1B1302767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3" y="1556792"/>
            <a:ext cx="4148139" cy="360363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1110A4A6-8025-2F3A-0E88-5A4275305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7" y="2349500"/>
            <a:ext cx="4169594" cy="358775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3D772509-E179-54CA-0C2E-6E4C7DEB9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3430588"/>
            <a:ext cx="4148137" cy="358775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41993" name="Rectangle 11">
            <a:extLst>
              <a:ext uri="{FF2B5EF4-FFF2-40B4-BE49-F238E27FC236}">
                <a16:creationId xmlns:a16="http://schemas.microsoft.com/office/drawing/2014/main" id="{62E44F9E-4D9C-C068-F396-4EDDCA96C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43" y="5300885"/>
            <a:ext cx="4179937" cy="360363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41994" name="Rectangle 13">
            <a:extLst>
              <a:ext uri="{FF2B5EF4-FFF2-40B4-BE49-F238E27FC236}">
                <a16:creationId xmlns:a16="http://schemas.microsoft.com/office/drawing/2014/main" id="{270D4009-F35B-B0A0-427B-AA1DDD8FD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5683" y="4940846"/>
            <a:ext cx="3988765" cy="36036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41995" name="Rectangle 14">
            <a:extLst>
              <a:ext uri="{FF2B5EF4-FFF2-40B4-BE49-F238E27FC236}">
                <a16:creationId xmlns:a16="http://schemas.microsoft.com/office/drawing/2014/main" id="{3FEC4BDF-9874-508D-8025-1213DAD99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5683" y="4510088"/>
            <a:ext cx="3988765" cy="358775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41996" name="Rectangle 15">
            <a:extLst>
              <a:ext uri="{FF2B5EF4-FFF2-40B4-BE49-F238E27FC236}">
                <a16:creationId xmlns:a16="http://schemas.microsoft.com/office/drawing/2014/main" id="{A4632961-A989-A398-74F2-89DC84B16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5683" y="3789363"/>
            <a:ext cx="3988765" cy="36036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</p:spTree>
    <p:extLst>
      <p:ext uri="{BB962C8B-B14F-4D97-AF65-F5344CB8AC3E}">
        <p14:creationId xmlns:p14="http://schemas.microsoft.com/office/powerpoint/2010/main" val="33148708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C3D71-6EE2-874D-43C2-07671CF46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CPs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D6C34-962F-8006-5276-AD4988EB8C85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8EF14-1CBA-541F-CBE8-A91414B602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F95D9-B692-219D-5AC3-895D034B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45</a:t>
            </a:fld>
            <a:endParaRPr lang="en-US" altLang="zh-TW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2A4D7-0E52-6771-FE3D-6160EA494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152400"/>
            <a:ext cx="60071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058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F717B-850F-6B15-A535-A3AE12709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DBF02-A9A5-6DB1-9CE9-4564C58393C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3A112-2D05-AAA1-388D-1502FD0A7F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5FAFF-1C93-EFDA-5B41-1706A07A2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46</a:t>
            </a:fld>
            <a:endParaRPr lang="en-US" altLang="zh-TW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25CDA1-C63B-9428-4328-3CB54DA5E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242912"/>
            <a:ext cx="59817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319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0831-CD4B-3B6D-0F06-AB35B6DB3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59691-AE12-E334-83EE-884E32479D35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E4FB0F-1BAF-6739-6C85-7DC66D101B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ECEBC-B4A5-F985-1FF7-2A7B07DC4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47</a:t>
            </a:fld>
            <a:endParaRPr lang="en-US" altLang="zh-TW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4A206-DA12-8D44-105A-186D1396B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188640"/>
            <a:ext cx="59944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764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13556-1BFC-9850-94B0-F6DB86A65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C548F-28DB-DB91-1C8A-CAC39D6910B7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A97DD-6654-B54E-ED71-B0B5EA1126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0422B-D835-8E26-257B-2E15D7D65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48</a:t>
            </a:fld>
            <a:endParaRPr lang="en-US" altLang="zh-TW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805DF2-A3D1-A00F-454E-12623D6D3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247476"/>
            <a:ext cx="60071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398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1A7B8B8-FD8B-92AE-7E60-BE71BA778AB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TW" dirty="0"/>
                  <a:t>CP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TW" dirty="0"/>
                  <a:t> pure penguin modes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1A7B8B8-FD8B-92AE-7E60-BE71BA778A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932" t="-1111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9C46D8D-6E3A-5303-44E2-F16E9D67972B}"/>
                  </a:ext>
                </a:extLst>
              </p:cNvPr>
              <p:cNvSpPr>
                <a:spLocks noGrp="1"/>
              </p:cNvSpPr>
              <p:nvPr>
                <p:ph type="body" sz="half" idx="1"/>
              </p:nvPr>
            </p:nvSpPr>
            <p:spPr>
              <a:xfrm>
                <a:off x="457200" y="1196752"/>
                <a:ext cx="8229600" cy="4934173"/>
              </a:xfrm>
            </p:spPr>
            <p:txBody>
              <a:bodyPr/>
              <a:lstStyle/>
              <a:p>
                <a:r>
                  <a:rPr lang="en-TW" dirty="0"/>
                  <a:t>Direct CP violation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TW" dirty="0"/>
                  <a:t> pure penguin modes are small</a:t>
                </a:r>
              </a:p>
              <a:p>
                <a:endParaRPr lang="en-TW" dirty="0"/>
              </a:p>
              <a:p>
                <a:endParaRPr lang="en-TW" dirty="0"/>
              </a:p>
              <a:p>
                <a:endParaRPr lang="en-TW" dirty="0"/>
              </a:p>
              <a:p>
                <a:endParaRPr lang="en-TW" dirty="0"/>
              </a:p>
              <a:p>
                <a:endParaRPr lang="en-TW" sz="2800" dirty="0"/>
              </a:p>
              <a:p>
                <a:endParaRPr lang="en-TW" sz="1100" dirty="0"/>
              </a:p>
              <a:p>
                <a:r>
                  <a:rPr lang="en-US" dirty="0"/>
                  <a:t>U</a:t>
                </a:r>
                <a:r>
                  <a:rPr lang="en-TW" dirty="0"/>
                  <a:t>-penguin CKM suppressed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9C46D8D-6E3A-5303-44E2-F16E9D6797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196752"/>
                <a:ext cx="8229600" cy="4934173"/>
              </a:xfrm>
              <a:blipFill>
                <a:blip r:embed="rId3"/>
                <a:stretch>
                  <a:fillRect l="-617" t="-154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DB048-91A5-38F5-FD0A-62107ED8CB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B1FB4B-F1FB-9D13-29C9-C9A2C7F0D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49</a:t>
            </a:fld>
            <a:endParaRPr lang="en-US" altLang="zh-TW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E3793A01-45A8-9F1E-9B4A-91A990602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444208" y="5596938"/>
            <a:ext cx="1297168" cy="64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DCD427-137F-5AD6-0AF2-60438D972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598" y="5535116"/>
            <a:ext cx="4336294" cy="6301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A47123-5BD5-DAE3-4A0C-4ADA3ADDEA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500" y="2147292"/>
            <a:ext cx="59690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30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7D527446-249C-AF99-9630-59EE476A3B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Our approach</a:t>
            </a:r>
          </a:p>
        </p:txBody>
      </p:sp>
      <p:sp>
        <p:nvSpPr>
          <p:cNvPr id="19458" name="Text Placeholder 2">
            <a:extLst>
              <a:ext uri="{FF2B5EF4-FFF2-40B4-BE49-F238E27FC236}">
                <a16:creationId xmlns:a16="http://schemas.microsoft.com/office/drawing/2014/main" id="{FF768F32-11B5-2669-4FC8-37C098BF3AC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96975"/>
            <a:ext cx="8218488" cy="4895850"/>
          </a:xfrm>
        </p:spPr>
        <p:txBody>
          <a:bodyPr/>
          <a:lstStyle/>
          <a:p>
            <a:r>
              <a:rPr lang="en-US" altLang="ko-KR" sz="2400" dirty="0"/>
              <a:t>Since the absolute rate is too hard to obtain, we use symmetry to get relative rates</a:t>
            </a:r>
          </a:p>
          <a:p>
            <a:r>
              <a:rPr lang="en-US" altLang="ko-KR" sz="2400" dirty="0"/>
              <a:t>We use the topological amplitude approach  </a:t>
            </a:r>
            <a:r>
              <a:rPr lang="en-US" altLang="ko-KR" sz="2000" dirty="0">
                <a:solidFill>
                  <a:srgbClr val="35742A"/>
                </a:solidFill>
              </a:rPr>
              <a:t>(Chau, Cheng 87; </a:t>
            </a:r>
            <a:r>
              <a:rPr lang="en-US" altLang="ko-KR" sz="2000" dirty="0" err="1">
                <a:solidFill>
                  <a:srgbClr val="35742A"/>
                </a:solidFill>
              </a:rPr>
              <a:t>Gronau</a:t>
            </a:r>
            <a:r>
              <a:rPr lang="en-US" altLang="ko-KR" sz="2000" dirty="0">
                <a:solidFill>
                  <a:srgbClr val="35742A"/>
                </a:solidFill>
              </a:rPr>
              <a:t>, Hernandez, London, Rosner 94)</a:t>
            </a:r>
          </a:p>
          <a:p>
            <a:pPr lvl="1"/>
            <a:r>
              <a:rPr lang="en-US" altLang="ko-KR" sz="2400" dirty="0"/>
              <a:t>It is highly related to SU(3) symmetry</a:t>
            </a:r>
          </a:p>
          <a:p>
            <a:pPr lvl="1"/>
            <a:r>
              <a:rPr lang="en-US" altLang="ko-KR" sz="2400" dirty="0"/>
              <a:t>It provide estimation on size (hierarchy) on TA</a:t>
            </a:r>
          </a:p>
          <a:p>
            <a:pPr lvl="1"/>
            <a:r>
              <a:rPr lang="en-US" altLang="ko-KR" sz="2400" dirty="0"/>
              <a:t>It does not rely on factorization</a:t>
            </a:r>
          </a:p>
          <a:p>
            <a:pPr lvl="1"/>
            <a:r>
              <a:rPr lang="en-US" altLang="ko-KR" sz="2400" dirty="0"/>
              <a:t>It may include FSI </a:t>
            </a:r>
            <a:r>
              <a:rPr lang="en-US" altLang="ko-KR" sz="2000" dirty="0">
                <a:solidFill>
                  <a:schemeClr val="tx2"/>
                </a:solidFill>
              </a:rPr>
              <a:t>(</a:t>
            </a:r>
            <a:r>
              <a:rPr lang="en-US" altLang="ko-KR" sz="2000" i="1" dirty="0">
                <a:solidFill>
                  <a:schemeClr val="tx2"/>
                </a:solidFill>
              </a:rPr>
              <a:t>B</a:t>
            </a:r>
            <a:r>
              <a:rPr lang="en-US" altLang="zh-TW" sz="2000" dirty="0">
                <a:solidFill>
                  <a:schemeClr val="tx2"/>
                </a:solidFill>
                <a:latin typeface="Symbol" pitchFamily="2" charset="2"/>
                <a:sym typeface="Symbol" pitchFamily="2" charset="2"/>
              </a:rPr>
              <a:t></a:t>
            </a:r>
            <a:r>
              <a:rPr lang="en-US" altLang="ko-KR" sz="2000" i="1" dirty="0">
                <a:solidFill>
                  <a:schemeClr val="tx2"/>
                </a:solidFill>
              </a:rPr>
              <a:t>DP</a:t>
            </a:r>
            <a:r>
              <a:rPr lang="en-US" altLang="ko-KR" sz="2000" dirty="0">
                <a:solidFill>
                  <a:schemeClr val="tx2"/>
                </a:solidFill>
              </a:rPr>
              <a:t> Chiang 01; Chiang, Rosner 02) </a:t>
            </a:r>
            <a:endParaRPr lang="en-US" altLang="ko-KR" sz="2400" dirty="0">
              <a:solidFill>
                <a:schemeClr val="tx2"/>
              </a:solidFill>
            </a:endParaRPr>
          </a:p>
          <a:p>
            <a:r>
              <a:rPr lang="en-US" altLang="ko-KR" sz="2400" dirty="0"/>
              <a:t>There are asymptotic relations in the large </a:t>
            </a:r>
            <a:r>
              <a:rPr lang="en-US" altLang="ko-KR" sz="2400" i="1" dirty="0" err="1"/>
              <a:t>m</a:t>
            </a:r>
            <a:r>
              <a:rPr lang="en-US" altLang="ko-KR" sz="2400" i="1" baseline="-25000" dirty="0" err="1"/>
              <a:t>B</a:t>
            </a:r>
            <a:r>
              <a:rPr lang="en-US" altLang="ko-KR" sz="2400" dirty="0"/>
              <a:t> limit </a:t>
            </a:r>
            <a:r>
              <a:rPr lang="en-US" altLang="ko-KR" sz="2000" dirty="0">
                <a:solidFill>
                  <a:srgbClr val="35742A"/>
                </a:solidFill>
              </a:rPr>
              <a:t>(Brodsky, Lepage, Zaidi 81; Chua, Hou, 03; Chua 03)</a:t>
            </a:r>
          </a:p>
          <a:p>
            <a:r>
              <a:rPr lang="en-US" altLang="ko-KR" sz="2400" dirty="0"/>
              <a:t>Use the measured              rate to predict other rates</a:t>
            </a:r>
          </a:p>
          <a:p>
            <a:r>
              <a:rPr lang="en-US" altLang="ko-KR" sz="2400" dirty="0"/>
              <a:t>Can be improved when more modes are observed</a:t>
            </a:r>
          </a:p>
          <a:p>
            <a:pPr>
              <a:buFont typeface="Wingdings" pitchFamily="2" charset="2"/>
              <a:buNone/>
            </a:pPr>
            <a:endParaRPr lang="en-US" altLang="ko-KR" sz="2800" dirty="0">
              <a:solidFill>
                <a:srgbClr val="35742A"/>
              </a:solidFill>
            </a:endParaRPr>
          </a:p>
        </p:txBody>
      </p:sp>
      <p:sp>
        <p:nvSpPr>
          <p:cNvPr id="19459" name="Slide Number Placeholder 4">
            <a:extLst>
              <a:ext uri="{FF2B5EF4-FFF2-40B4-BE49-F238E27FC236}">
                <a16:creationId xmlns:a16="http://schemas.microsoft.com/office/drawing/2014/main" id="{A6B22827-4C66-1227-0851-43C013013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BE2DEA4-8161-0A49-A9DF-443D35E40608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graphicFrame>
        <p:nvGraphicFramePr>
          <p:cNvPr id="19460" name="Object 1">
            <a:extLst>
              <a:ext uri="{FF2B5EF4-FFF2-40B4-BE49-F238E27FC236}">
                <a16:creationId xmlns:a16="http://schemas.microsoft.com/office/drawing/2014/main" id="{65D2B900-2438-954A-42A7-CD8BC8A523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92500" y="5205413"/>
          <a:ext cx="1008063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33400" imgH="241300" progId="Equation.3">
                  <p:embed/>
                </p:oleObj>
              </mc:Choice>
              <mc:Fallback>
                <p:oleObj name="Equation" r:id="rId2" imgW="533400" imgH="2413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5205413"/>
                        <a:ext cx="1008063" cy="45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35CD3-C1EF-18C6-6CAD-0748D02E7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Direct CP violations of pure exchange modes are vanishing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3C109-52A0-452E-8FE9-97FC36D402D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r>
              <a:rPr lang="en-TW" dirty="0"/>
              <a:t>These are null tests of the SM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011921-63A3-C66F-F725-715F8F4EA9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C60ECD-F959-15BA-9C2C-00F37C91A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50</a:t>
            </a:fld>
            <a:endParaRPr lang="en-US" altLang="zh-T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4BEA74-BC0C-6B0F-F218-C7D20E6CE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616200"/>
            <a:ext cx="7558942" cy="203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403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5A698-82A2-E412-61FF-A6B1ADF0E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EB43F-247B-B41C-339B-43DC4F04188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8FC7002-2460-4CF1-5ADA-9A94417E8E64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758880" y="1600200"/>
                <a:ext cx="2133600" cy="4530725"/>
              </a:xfrm>
            </p:spPr>
            <p:txBody>
              <a:bodyPr/>
              <a:lstStyle/>
              <a:p>
                <a:r>
                  <a:rPr lang="en-TW" sz="2400" dirty="0"/>
                  <a:t>Agree with all expt results</a:t>
                </a:r>
              </a:p>
              <a:p>
                <a:r>
                  <a:rPr lang="en-TW" sz="2400" dirty="0"/>
                  <a:t>JLG only have octet-anti-octet results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p>
                      </m:e>
                    </m:acc>
                  </m:oMath>
                </a14:m>
                <a:r>
                  <a:rPr lang="en-TW" sz="2400" dirty="0"/>
                  <a:t> is close to UL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8FC7002-2460-4CF1-5ADA-9A94417E8E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758880" y="1600200"/>
                <a:ext cx="2133600" cy="4530725"/>
              </a:xfrm>
              <a:blipFill>
                <a:blip r:embed="rId2"/>
                <a:stretch>
                  <a:fillRect l="-1183" t="-140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C5D941-F7EA-3512-9477-8EF39425E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51</a:t>
            </a:fld>
            <a:endParaRPr lang="en-US" altLang="zh-TW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7614CF-0ABF-530E-226F-356360CC3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4664"/>
            <a:ext cx="6203032" cy="617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186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C35E9C9-A6A5-856A-06C8-C759F740B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00" y="31576"/>
            <a:ext cx="5981700" cy="6781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DEB237-6304-BD65-355C-F294B7EF6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8FFD6-5DC6-54CD-F908-B1D34A5FB5AD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TW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CEE5C38-0F24-9089-06A3-ECD195492A8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553200" y="1600200"/>
                <a:ext cx="2133600" cy="4530725"/>
              </a:xfrm>
            </p:spPr>
            <p:txBody>
              <a:bodyPr/>
              <a:lstStyle/>
              <a:p>
                <a:r>
                  <a:rPr lang="en-TW" sz="2400" dirty="0"/>
                  <a:t>Enhancing </a:t>
                </a:r>
                <a:r>
                  <a:rPr lang="en-TW" sz="2400" i="1" dirty="0"/>
                  <a:t>E</a:t>
                </a:r>
                <a:r>
                  <a:rPr lang="en-TW" sz="2400" dirty="0"/>
                  <a:t> or </a:t>
                </a:r>
                <a:r>
                  <a:rPr lang="en-TW" sz="2400" i="1" dirty="0"/>
                  <a:t>PA</a:t>
                </a:r>
                <a:r>
                  <a:rPr lang="en-TW" sz="2400" dirty="0"/>
                  <a:t> to give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TW" sz="2400" dirty="0"/>
                  <a:t> rate</a:t>
                </a:r>
              </a:p>
              <a:p>
                <a:endParaRPr lang="en-TW" sz="2400" dirty="0"/>
              </a:p>
              <a:p>
                <a:r>
                  <a:rPr lang="en-TW" sz="2400" dirty="0"/>
                  <a:t>It is possible to have FSI affecting suppressed modes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CEE5C38-0F24-9089-06A3-ECD195492A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553200" y="1600200"/>
                <a:ext cx="2133600" cy="4530725"/>
              </a:xfrm>
              <a:blipFill>
                <a:blip r:embed="rId3"/>
                <a:stretch>
                  <a:fillRect l="-1190" t="-1401" r="-7143" b="-53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AA7E57-0833-95DB-C2A3-F40911FC9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52</a:t>
            </a:fld>
            <a:endParaRPr lang="en-US" altLang="zh-TW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9C6E9D-BC92-84E2-6CFB-CFF10870A419}"/>
              </a:ext>
            </a:extLst>
          </p:cNvPr>
          <p:cNvSpPr txBox="1"/>
          <p:nvPr/>
        </p:nvSpPr>
        <p:spPr>
          <a:xfrm>
            <a:off x="395536" y="5373216"/>
            <a:ext cx="316835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TW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ACA076-D601-C4DE-BEE4-650DE40468D1}"/>
              </a:ext>
            </a:extLst>
          </p:cNvPr>
          <p:cNvSpPr txBox="1"/>
          <p:nvPr/>
        </p:nvSpPr>
        <p:spPr>
          <a:xfrm>
            <a:off x="359532" y="3429000"/>
            <a:ext cx="3168352" cy="246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TW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A43FD4-34D6-6352-AA35-70EB0DDCEFDD}"/>
              </a:ext>
            </a:extLst>
          </p:cNvPr>
          <p:cNvSpPr txBox="1"/>
          <p:nvPr/>
        </p:nvSpPr>
        <p:spPr>
          <a:xfrm>
            <a:off x="395536" y="2636912"/>
            <a:ext cx="3096344" cy="2154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TW" sz="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99EBE9-B3F2-111E-82CA-8FF66EBAE31B}"/>
              </a:ext>
            </a:extLst>
          </p:cNvPr>
          <p:cNvSpPr txBox="1"/>
          <p:nvPr/>
        </p:nvSpPr>
        <p:spPr>
          <a:xfrm>
            <a:off x="395536" y="2348880"/>
            <a:ext cx="3096344" cy="2308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TW" sz="900" dirty="0"/>
          </a:p>
        </p:txBody>
      </p:sp>
    </p:spTree>
    <p:extLst>
      <p:ext uri="{BB962C8B-B14F-4D97-AF65-F5344CB8AC3E}">
        <p14:creationId xmlns:p14="http://schemas.microsoft.com/office/powerpoint/2010/main" val="17762289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210E3DF-2179-654A-468A-E35F7F2B733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ba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TW" dirty="0"/>
                  <a:t> Decays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210E3DF-2179-654A-468A-E35F7F2B73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235" t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F997F-EE5D-FD9E-3C69-7D210ED9C670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TW" dirty="0"/>
              <a:t>Experimental 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B906D-F192-A94A-D2C0-4BC59E2464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504D0-BD41-0C8E-A06F-C99292EC6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53</a:t>
            </a:fld>
            <a:endParaRPr lang="en-US" altLang="zh-T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28223B-73C1-D21B-6A87-73F6547F5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73" y="2305174"/>
            <a:ext cx="7796409" cy="35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194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0F7E4A6-0637-824E-4717-6768D49936B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7813"/>
                <a:ext cx="8686800" cy="113982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/>
                  <a:t>Differential rate (LHCb19)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0F7E4A6-0637-824E-4717-6768D49936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7813"/>
                <a:ext cx="8686800" cy="1139825"/>
              </a:xfrm>
              <a:blipFill>
                <a:blip r:embed="rId2"/>
                <a:stretch>
                  <a:fillRect l="-1170" t="-11111" r="-160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9B412DD-9D66-3A88-948E-5EA6FB90B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340768"/>
            <a:ext cx="5494764" cy="372937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14DC1-106A-D4BD-60B0-1F9187B533A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51520" y="5106535"/>
            <a:ext cx="4038600" cy="1045741"/>
          </a:xfrm>
        </p:spPr>
        <p:txBody>
          <a:bodyPr/>
          <a:lstStyle/>
          <a:p>
            <a:r>
              <a:rPr lang="en-TW" dirty="0"/>
              <a:t>Exibites threshold enhancement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CBE1C4-9424-F7F5-0ED3-7339B5A194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9568" y="5085184"/>
            <a:ext cx="5122912" cy="844755"/>
          </a:xfrm>
        </p:spPr>
        <p:txBody>
          <a:bodyPr/>
          <a:lstStyle/>
          <a:p>
            <a:r>
              <a:rPr lang="en-TW" sz="2800" dirty="0"/>
              <a:t>Shape agrees with Geng-Hsiao 11, QCD counting rule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16FE7-63D4-61AD-CD38-FE11B6E3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54</a:t>
            </a:fld>
            <a:endParaRPr lang="en-US" altLang="zh-TW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D8AD03-2D49-CB20-55F3-1BB5C94B6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616" y="4654519"/>
            <a:ext cx="26924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962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9D99B-B309-A895-6A7E-35B7D2F8042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7813"/>
                <a:ext cx="8939336" cy="113982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ba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/>
                  <a:t> Decay amplitudes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79D99B-B309-A895-6A7E-35B7D2F804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7813"/>
                <a:ext cx="8939336" cy="1139825"/>
              </a:xfrm>
              <a:blipFill>
                <a:blip r:embed="rId2"/>
                <a:stretch>
                  <a:fillRect l="-1136" t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9A0349B-9D38-CFEA-2A02-6D58AA93304A}"/>
                  </a:ext>
                </a:extLst>
              </p:cNvPr>
              <p:cNvSpPr>
                <a:spLocks noGrp="1"/>
              </p:cNvSpPr>
              <p:nvPr>
                <p:ph type="body" sz="half" idx="1"/>
              </p:nvPr>
            </p:nvSpPr>
            <p:spPr>
              <a:xfrm>
                <a:off x="457200" y="4437112"/>
                <a:ext cx="8003232" cy="169381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ba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TW" dirty="0"/>
                  <a:t> amplitudes are related by CKM and loop function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9A0349B-9D38-CFEA-2A02-6D58AA9330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4437112"/>
                <a:ext cx="8003232" cy="1693813"/>
              </a:xfrm>
              <a:blipFill>
                <a:blip r:embed="rId3"/>
                <a:stretch>
                  <a:fillRect l="-634" t="-149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32D867-CA48-CDD4-ECE3-087A0F743C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B7D02-DAB3-EE05-EB46-8A0C68580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55</a:t>
            </a:fld>
            <a:endParaRPr lang="en-US" altLang="zh-T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F272E5-FF2B-425A-0585-8D07E211B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65" y="2132856"/>
            <a:ext cx="8406899" cy="142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450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50AA6-7E1D-8F20-B567-D512CECDD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Topological amplitudes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08766-D402-F380-8BE4-E1E0BE586413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22A7E6-6FFA-FDBC-FDA7-2003D52086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26F1F-64EA-C86F-1099-EF6608F3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56</a:t>
            </a:fld>
            <a:endParaRPr lang="en-US" altLang="zh-T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CA970F-7DA1-4122-A961-AD29F63C0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175573"/>
            <a:ext cx="5472608" cy="49897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81E16A-98D5-E4EF-750C-0479FC24DE61}"/>
              </a:ext>
            </a:extLst>
          </p:cNvPr>
          <p:cNvSpPr txBox="1"/>
          <p:nvPr/>
        </p:nvSpPr>
        <p:spPr>
          <a:xfrm>
            <a:off x="683568" y="2348880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3200" dirty="0"/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AD9682-02D4-DDEC-6F74-7AC33F531545}"/>
              </a:ext>
            </a:extLst>
          </p:cNvPr>
          <p:cNvSpPr txBox="1"/>
          <p:nvPr/>
        </p:nvSpPr>
        <p:spPr>
          <a:xfrm>
            <a:off x="683568" y="4860449"/>
            <a:ext cx="855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3200" dirty="0"/>
              <a:t>PB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32C3B5-8775-0B05-5229-8312313943E3}"/>
              </a:ext>
            </a:extLst>
          </p:cNvPr>
          <p:cNvSpPr txBox="1"/>
          <p:nvPr/>
        </p:nvSpPr>
        <p:spPr>
          <a:xfrm>
            <a:off x="7894712" y="2348880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3200" dirty="0"/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0E289B-5532-DA83-6A7F-A0E5B0CD2D62}"/>
              </a:ext>
            </a:extLst>
          </p:cNvPr>
          <p:cNvSpPr txBox="1"/>
          <p:nvPr/>
        </p:nvSpPr>
        <p:spPr>
          <a:xfrm>
            <a:off x="7668344" y="4860449"/>
            <a:ext cx="1018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3200" dirty="0"/>
              <a:t>PBA</a:t>
            </a:r>
          </a:p>
        </p:txBody>
      </p:sp>
    </p:spTree>
    <p:extLst>
      <p:ext uri="{BB962C8B-B14F-4D97-AF65-F5344CB8AC3E}">
        <p14:creationId xmlns:p14="http://schemas.microsoft.com/office/powerpoint/2010/main" val="9336668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CB1CF6D9-2B86-ABF8-4D46-422859CC1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 short summary</a:t>
            </a:r>
          </a:p>
        </p:txBody>
      </p:sp>
      <p:sp>
        <p:nvSpPr>
          <p:cNvPr id="32770" name="Text Placeholder 2">
            <a:extLst>
              <a:ext uri="{FF2B5EF4-FFF2-40B4-BE49-F238E27FC236}">
                <a16:creationId xmlns:a16="http://schemas.microsoft.com/office/drawing/2014/main" id="{ED112BB2-8B2B-A8A0-5613-3BA04F52A24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373688"/>
            <a:ext cx="8218488" cy="757237"/>
          </a:xfrm>
        </p:spPr>
        <p:txBody>
          <a:bodyPr/>
          <a:lstStyle/>
          <a:p>
            <a:r>
              <a:rPr lang="en-US" altLang="ko-KR" dirty="0"/>
              <a:t>More than 150 modes</a:t>
            </a:r>
          </a:p>
        </p:txBody>
      </p:sp>
      <p:sp>
        <p:nvSpPr>
          <p:cNvPr id="32771" name="Slide Number Placeholder 4">
            <a:extLst>
              <a:ext uri="{FF2B5EF4-FFF2-40B4-BE49-F238E27FC236}">
                <a16:creationId xmlns:a16="http://schemas.microsoft.com/office/drawing/2014/main" id="{DFDFAD9F-D284-5291-68E0-F8CF8956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CAA528D-6230-A848-BD19-98BDA8D959E7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57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17CAC22-24FA-2D0B-6CB5-729065994D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782784"/>
              </p:ext>
            </p:extLst>
          </p:nvPr>
        </p:nvGraphicFramePr>
        <p:xfrm>
          <a:off x="179224" y="1691640"/>
          <a:ext cx="8774440" cy="3474720"/>
        </p:xfrm>
        <a:graphic>
          <a:graphicData uri="http://schemas.openxmlformats.org/drawingml/2006/table">
            <a:tbl>
              <a:tblPr/>
              <a:tblGrid>
                <a:gridCol w="1465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4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2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4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4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2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4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45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modes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# of modes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# of </a:t>
                      </a:r>
                      <a:r>
                        <a:rPr kumimoji="0" lang="en-US" altLang="ko-KR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T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# of  </a:t>
                      </a:r>
                      <a:r>
                        <a:rPr kumimoji="0" lang="en-US" altLang="ko-KR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A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modes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# of modes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# of </a:t>
                      </a:r>
                      <a:r>
                        <a:rPr kumimoji="0" lang="en-US" altLang="ko-KR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PB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# of  </a:t>
                      </a:r>
                      <a:r>
                        <a:rPr kumimoji="0" lang="en-US" altLang="ko-KR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PBA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D</a:t>
                      </a:r>
                      <a:r>
                        <a:rPr kumimoji="0" lang="en-US" altLang="ko-K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bar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 </a:t>
                      </a:r>
                      <a:r>
                        <a:rPr kumimoji="0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D l nu 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22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2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D</a:t>
                      </a:r>
                      <a:r>
                        <a:rPr kumimoji="0" lang="en-US" altLang="ko-K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bar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 </a:t>
                      </a:r>
                      <a:r>
                        <a:rPr kumimoji="0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D nu nu 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22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2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D</a:t>
                      </a:r>
                      <a:r>
                        <a:rPr kumimoji="0" lang="en-US" altLang="ko-K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bar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 </a:t>
                      </a:r>
                      <a:r>
                        <a:rPr kumimoji="0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 l nu 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17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0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D</a:t>
                      </a:r>
                      <a:r>
                        <a:rPr kumimoji="0" lang="en-US" altLang="ko-K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bar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 </a:t>
                      </a:r>
                      <a:r>
                        <a:rPr kumimoji="0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 nu nu 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17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0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</a:t>
                      </a:r>
                      <a:r>
                        <a:rPr kumimoji="0" lang="en-US" altLang="ko-K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bar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 </a:t>
                      </a:r>
                      <a:r>
                        <a:rPr kumimoji="0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D l nu 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18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0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</a:t>
                      </a:r>
                      <a:r>
                        <a:rPr kumimoji="0" lang="en-US" altLang="ko-K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bar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 </a:t>
                      </a:r>
                      <a:r>
                        <a:rPr kumimoji="0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D nu nu 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15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0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</a:t>
                      </a:r>
                      <a:r>
                        <a:rPr kumimoji="0" lang="en-US" altLang="ko-K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bar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 </a:t>
                      </a:r>
                      <a:r>
                        <a:rPr kumimoji="0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 l nu 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22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2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</a:t>
                      </a:r>
                      <a:r>
                        <a:rPr kumimoji="0" lang="en-US" altLang="ko-K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bar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 </a:t>
                      </a:r>
                      <a:r>
                        <a:rPr kumimoji="0" lang="en-US" altLang="ko-K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B nu nu 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20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2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0"/>
                          <a:cs typeface="新細明體" charset="0"/>
                        </a:rPr>
                        <a:t>1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A8B9437-0D3B-03C4-7D4B-19035C61C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040" y="5373216"/>
            <a:ext cx="3896048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kern="0" dirty="0"/>
              <a:t>Many relations</a:t>
            </a:r>
          </a:p>
        </p:txBody>
      </p:sp>
    </p:spTree>
    <p:extLst>
      <p:ext uri="{BB962C8B-B14F-4D97-AF65-F5344CB8AC3E}">
        <p14:creationId xmlns:p14="http://schemas.microsoft.com/office/powerpoint/2010/main" val="41101578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BE2BA9-0F28-58BD-6752-BE18A192466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TW" dirty="0"/>
                  <a:t>Example,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ba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TW" dirty="0"/>
                  <a:t> Decays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BE2BA9-0F28-58BD-6752-BE18A19246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932" t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E05F4-0F13-8D2F-B540-9E5993DF8314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BAAD9-59F0-DA09-5FA0-777CAC88AD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7C1B3-25D3-E067-57E2-6E689D2F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58</a:t>
            </a:fld>
            <a:endParaRPr lang="en-US" altLang="zh-T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AE7A3-D19B-BD11-8357-671307D40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47" y="1196752"/>
            <a:ext cx="803347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958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BE2BA9-0F28-58BD-6752-BE18A192466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TW" dirty="0"/>
                  <a:t>Example,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ba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TW" dirty="0"/>
                  <a:t> Decays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BE2BA9-0F28-58BD-6752-BE18A19246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932" t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E05F4-0F13-8D2F-B540-9E5993DF8314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BAAD9-59F0-DA09-5FA0-777CAC88AD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7C1B3-25D3-E067-57E2-6E689D2F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59</a:t>
            </a:fld>
            <a:endParaRPr lang="en-US" altLang="zh-TW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5324AA-A853-B87D-E442-C48055FB5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59" y="1268760"/>
            <a:ext cx="8609081" cy="4662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8B53CC-FFEE-C5E0-9A6B-CA9ADF0C1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632" y="5961989"/>
            <a:ext cx="4038600" cy="77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82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7D527446-249C-AF99-9630-59EE476A3B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Our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58" name="Text Placeholder 2">
                <a:extLst>
                  <a:ext uri="{FF2B5EF4-FFF2-40B4-BE49-F238E27FC236}">
                    <a16:creationId xmlns:a16="http://schemas.microsoft.com/office/drawing/2014/main" id="{FF768F32-11B5-2669-4FC8-37C098BF3AC6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268760"/>
                <a:ext cx="8218488" cy="4895850"/>
              </a:xfrm>
            </p:spPr>
            <p:txBody>
              <a:bodyPr/>
              <a:lstStyle/>
              <a:p>
                <a:r>
                  <a:rPr lang="en-US" altLang="ko-KR" sz="2400" dirty="0"/>
                  <a:t>Our prediction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𝐵𝑟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(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𝐵</m:t>
                        </m:r>
                      </m:e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−</m:t>
                        </m:r>
                      </m:sup>
                    </m:sSup>
                    <m:r>
                      <a:rPr lang="en-US" altLang="zh-TW" sz="2400" b="0" i="1" smtClean="0">
                        <a:latin typeface="Cambria Math" panose="02040503050406030204" pitchFamily="18" charset="0"/>
                        <a:sym typeface="Symbol" pitchFamily="2" charset="2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  <a:sym typeface="Symbol" pitchFamily="2" charset="2"/>
                      </a:rPr>
                      <m:t>Λ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sym typeface="Symbol" pitchFamily="2" charset="2"/>
                      </a:rPr>
                      <m:t>  </m:t>
                    </m:r>
                    <m:acc>
                      <m:accPr>
                        <m:chr m:val="̅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acc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𝑝</m:t>
                        </m:r>
                      </m:e>
                    </m:acc>
                    <m:r>
                      <a:rPr lang="en-US" altLang="zh-TW" sz="2400" b="0" i="1" smtClean="0">
                        <a:latin typeface="Cambria Math" panose="02040503050406030204" pitchFamily="18" charset="0"/>
                        <a:sym typeface="Symbol" pitchFamily="2" charset="2"/>
                      </a:rPr>
                      <m:t>)</m:t>
                    </m:r>
                  </m:oMath>
                </a14:m>
                <a:r>
                  <a:rPr lang="en-US" altLang="ko-KR" sz="2400" dirty="0"/>
                  <a:t> in 2014 agreed well with the measured rate reported in 2017</a:t>
                </a:r>
              </a:p>
              <a:p>
                <a:r>
                  <a:rPr lang="en-US" altLang="ko-KR" sz="2400" dirty="0"/>
                  <a:t>We also predicted a very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altLang="ko-KR" sz="2400" dirty="0"/>
                  <a:t>rate in 2014, where experimentally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𝐵𝑟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)≃2.8×</m:t>
                    </m:r>
                    <m:sSup>
                      <m:sSup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2400" dirty="0"/>
                  <a:t>was reported in 2013</a:t>
                </a:r>
              </a:p>
              <a:p>
                <a:r>
                  <a:rPr lang="en-US" altLang="ko-KR" sz="2400" dirty="0"/>
                  <a:t>But now it comes down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𝐵𝑟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)&lt;4.4×</m:t>
                    </m:r>
                    <m:sSup>
                      <m:sSup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endParaRPr lang="en-US" altLang="ko-KR" sz="2400" dirty="0"/>
              </a:p>
              <a:p>
                <a:r>
                  <a:rPr lang="en-US" altLang="ko-KR" sz="2400" dirty="0"/>
                  <a:t>We can now include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𝐵𝑟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(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𝐵</m:t>
                        </m:r>
                      </m:e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−</m:t>
                        </m:r>
                      </m:sup>
                    </m:sSup>
                    <m:r>
                      <a:rPr lang="en-US" altLang="zh-TW" sz="2400" b="0" i="1" smtClean="0">
                        <a:latin typeface="Cambria Math" panose="02040503050406030204" pitchFamily="18" charset="0"/>
                        <a:sym typeface="Symbol" pitchFamily="2" charset="2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  <a:sym typeface="Symbol" pitchFamily="2" charset="2"/>
                      </a:rPr>
                      <m:t>Λ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sym typeface="Symbol" pitchFamily="2" charset="2"/>
                      </a:rPr>
                      <m:t>  </m:t>
                    </m:r>
                    <m:acc>
                      <m:accPr>
                        <m:chr m:val="̅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acc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ko-KR" sz="2400" dirty="0"/>
                  <a:t>) as input.</a:t>
                </a:r>
              </a:p>
              <a:p>
                <a:r>
                  <a:rPr lang="en-US" altLang="ko-KR" sz="2400" dirty="0"/>
                  <a:t>Some factorization calculations on octet anti-octet modes are available </a:t>
                </a:r>
                <a:r>
                  <a:rPr lang="en-US" altLang="ko-KR" sz="2000" dirty="0">
                    <a:solidFill>
                      <a:schemeClr val="accent2"/>
                    </a:solidFill>
                  </a:rPr>
                  <a:t>(Hsiao, </a:t>
                </a:r>
                <a:r>
                  <a:rPr lang="en-US" altLang="ko-KR" sz="2000" dirty="0" err="1">
                    <a:solidFill>
                      <a:schemeClr val="accent2"/>
                    </a:solidFill>
                  </a:rPr>
                  <a:t>Geng</a:t>
                </a:r>
                <a:r>
                  <a:rPr lang="en-US" altLang="ko-KR" sz="2000" dirty="0">
                    <a:solidFill>
                      <a:schemeClr val="accent2"/>
                    </a:solidFill>
                  </a:rPr>
                  <a:t> 2015, </a:t>
                </a:r>
                <a:r>
                  <a:rPr lang="en-US" altLang="ko-KR" sz="2000" dirty="0" err="1">
                    <a:solidFill>
                      <a:schemeClr val="accent2"/>
                    </a:solidFill>
                  </a:rPr>
                  <a:t>Jin</a:t>
                </a:r>
                <a:r>
                  <a:rPr lang="en-US" altLang="ko-KR" sz="2000" dirty="0">
                    <a:solidFill>
                      <a:schemeClr val="accent2"/>
                    </a:solidFill>
                  </a:rPr>
                  <a:t>, Lui, </a:t>
                </a:r>
                <a:r>
                  <a:rPr lang="en-US" altLang="ko-KR" sz="2000" dirty="0" err="1">
                    <a:solidFill>
                      <a:schemeClr val="accent2"/>
                    </a:solidFill>
                  </a:rPr>
                  <a:t>Geng</a:t>
                </a:r>
                <a:r>
                  <a:rPr lang="en-US" altLang="ko-KR" sz="2000" dirty="0">
                    <a:solidFill>
                      <a:schemeClr val="accent2"/>
                    </a:solidFill>
                  </a:rPr>
                  <a:t> 2021)</a:t>
                </a:r>
              </a:p>
              <a:p>
                <a:r>
                  <a:rPr lang="en-US" altLang="ko-KR" sz="2400" dirty="0"/>
                  <a:t>Three main ingredients:</a:t>
                </a:r>
              </a:p>
              <a:p>
                <a:pPr lvl="1"/>
                <a:r>
                  <a:rPr lang="en-US" altLang="ko-KR" sz="2000" dirty="0"/>
                  <a:t>Topological amplitude approach</a:t>
                </a:r>
              </a:p>
              <a:p>
                <a:pPr lvl="1"/>
                <a:r>
                  <a:rPr lang="en-US" altLang="ko-KR" sz="2000" dirty="0"/>
                  <a:t>Asymptotic relations</a:t>
                </a:r>
              </a:p>
              <a:p>
                <a:pPr lvl="1"/>
                <a:r>
                  <a:rPr lang="en-US" altLang="ko-KR" sz="2000" dirty="0"/>
                  <a:t>Factorization results for some TA</a:t>
                </a:r>
              </a:p>
              <a:p>
                <a:pPr>
                  <a:buFont typeface="Wingdings" pitchFamily="2" charset="2"/>
                  <a:buNone/>
                </a:pPr>
                <a:endParaRPr lang="en-US" altLang="ko-KR" sz="2800" dirty="0">
                  <a:solidFill>
                    <a:srgbClr val="35742A"/>
                  </a:solidFill>
                </a:endParaRPr>
              </a:p>
            </p:txBody>
          </p:sp>
        </mc:Choice>
        <mc:Fallback xmlns="">
          <p:sp>
            <p:nvSpPr>
              <p:cNvPr id="19458" name="Text Placeholder 2">
                <a:extLst>
                  <a:ext uri="{FF2B5EF4-FFF2-40B4-BE49-F238E27FC236}">
                    <a16:creationId xmlns:a16="http://schemas.microsoft.com/office/drawing/2014/main" id="{FF768F32-11B5-2669-4FC8-37C098BF3A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268760"/>
                <a:ext cx="8218488" cy="4895850"/>
              </a:xfrm>
              <a:blipFill>
                <a:blip r:embed="rId2"/>
                <a:stretch>
                  <a:fillRect l="-309" t="-775" r="-2006" b="-878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59" name="Slide Number Placeholder 4">
            <a:extLst>
              <a:ext uri="{FF2B5EF4-FFF2-40B4-BE49-F238E27FC236}">
                <a16:creationId xmlns:a16="http://schemas.microsoft.com/office/drawing/2014/main" id="{A6B22827-4C66-1227-0851-43C013013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BE2DEA4-8161-0A49-A9DF-443D35E40608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63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DE65-EA09-E59C-0269-887B03C16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Using model inputs…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F41F6-2CF7-BDAF-9DED-4DF1BFA0C8F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4725144"/>
            <a:ext cx="8435280" cy="1405781"/>
          </a:xfrm>
        </p:spPr>
        <p:txBody>
          <a:bodyPr/>
          <a:lstStyle/>
          <a:p>
            <a:r>
              <a:rPr lang="en-TW" sz="2800" dirty="0"/>
              <a:t>Model 1 (O), FF basically from Geng-Liu-Tsai, 21</a:t>
            </a:r>
          </a:p>
          <a:p>
            <a:r>
              <a:rPr lang="en-TW" sz="2800" dirty="0"/>
              <a:t>Model 2 (G), FF basically from Hsiao, 22</a:t>
            </a:r>
          </a:p>
          <a:p>
            <a:r>
              <a:rPr lang="en-TW" sz="2800" dirty="0"/>
              <a:t>Use asymptotic relations (with some assumptions) to other B</a:t>
            </a:r>
            <a:r>
              <a:rPr lang="en-US" sz="2800" dirty="0"/>
              <a:t> D</a:t>
            </a:r>
            <a:r>
              <a:rPr lang="en-TW" sz="2800" dirty="0"/>
              <a:t>bar, D</a:t>
            </a:r>
            <a:r>
              <a:rPr lang="en-US" sz="2800" dirty="0"/>
              <a:t> B</a:t>
            </a:r>
            <a:r>
              <a:rPr lang="en-TW" sz="2800" dirty="0"/>
              <a:t>bar, D Dbar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14BA9-A91F-EEDD-74DE-81A262738E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4811D-B765-3F85-674E-ED16B705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60</a:t>
            </a:fld>
            <a:endParaRPr lang="en-US" altLang="zh-T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7815FA-F0D4-552D-224A-0A8D1C4BC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531" y="1196752"/>
            <a:ext cx="5282023" cy="36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853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98C451-46B4-9A7C-1DA9-97EFCBB91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35252"/>
            <a:ext cx="8229600" cy="4787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96E34CB-EF48-64D5-51AB-B92C787BF82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ba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TW" dirty="0"/>
                  <a:t> Decays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96E34CB-EF48-64D5-51AB-B92C787BF8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235" t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19F3E-9133-5D66-8410-0AA64ED072B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5742285"/>
            <a:ext cx="4038600" cy="639043"/>
          </a:xfrm>
        </p:spPr>
        <p:txBody>
          <a:bodyPr/>
          <a:lstStyle/>
          <a:p>
            <a:r>
              <a:rPr lang="en-US" altLang="ko-KR" dirty="0"/>
              <a:t>3 unsuppressed detectable modes</a:t>
            </a:r>
          </a:p>
          <a:p>
            <a:endParaRPr lang="en-TW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EF850-EF6A-8033-B521-5256B2BAC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5661248"/>
            <a:ext cx="4038600" cy="308177"/>
          </a:xfrm>
        </p:spPr>
        <p:txBody>
          <a:bodyPr/>
          <a:lstStyle/>
          <a:p>
            <a:r>
              <a:rPr lang="en-TW" dirty="0"/>
              <a:t>In most cases,      Br</a:t>
            </a:r>
            <a:r>
              <a:rPr lang="en-TW" baseline="-25000" dirty="0"/>
              <a:t>2</a:t>
            </a:r>
            <a:r>
              <a:rPr lang="en-TW" dirty="0"/>
              <a:t> &gt; Br</a:t>
            </a:r>
            <a:r>
              <a:rPr lang="en-TW" baseline="-25000" dirty="0"/>
              <a:t>1</a:t>
            </a:r>
            <a:endParaRPr lang="en-TW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8F898D-6B09-86FC-33E0-0BB01567E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61</a:t>
            </a:fld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F9FCA9-6B1E-43B3-092E-C434A702D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600200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30972D-F43B-A5F0-5CC8-D9A39A1FC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3472408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73CF7B-5580-DF7E-9BDB-90B92B96E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008" y="4624536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</p:spTree>
    <p:extLst>
      <p:ext uri="{BB962C8B-B14F-4D97-AF65-F5344CB8AC3E}">
        <p14:creationId xmlns:p14="http://schemas.microsoft.com/office/powerpoint/2010/main" val="35955176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6CACE8-6325-A961-550A-C9D911F0A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28" y="316540"/>
            <a:ext cx="6515143" cy="37901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BE2BA9-0F28-58BD-6752-BE18A1924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E05F4-0F13-8D2F-B540-9E5993DF831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4907887"/>
            <a:ext cx="4038600" cy="1223038"/>
          </a:xfrm>
        </p:spPr>
        <p:txBody>
          <a:bodyPr/>
          <a:lstStyle/>
          <a:p>
            <a:r>
              <a:rPr lang="en-TW" dirty="0"/>
              <a:t>Huge SU(3) breaking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BAAD9-59F0-DA09-5FA0-777CAC88AD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7C1B3-25D3-E067-57E2-6E689D2F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62</a:t>
            </a:fld>
            <a:endParaRPr lang="en-US" altLang="zh-T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AE7A3-D19B-BD11-8357-671307D40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453" y="4145393"/>
            <a:ext cx="4551003" cy="26515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D4A353-D240-6D1C-F31E-6E9DEEA29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28" y="775878"/>
            <a:ext cx="3037356" cy="564890"/>
          </a:xfrm>
          <a:prstGeom prst="rect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81BA09-9362-E47F-0748-5CF5A1226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5453" y="4437112"/>
            <a:ext cx="2030723" cy="432048"/>
          </a:xfrm>
          <a:prstGeom prst="rect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D40B7B-E0A0-D173-0C82-F0B596AB6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199" y="708552"/>
            <a:ext cx="3037356" cy="344184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42A945-C0C2-E6B3-B83E-9CF7FFBC4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008" y="1572648"/>
            <a:ext cx="3037356" cy="344184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3072AD-C3CC-8369-EA18-0DFA04802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9180" y="4462024"/>
            <a:ext cx="2317276" cy="191111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6D7968-F60C-E2DF-4148-81DC37342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192" y="5085184"/>
            <a:ext cx="2317276" cy="191111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1038F9-845B-3181-7A0D-96F0CC00B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192" y="5902185"/>
            <a:ext cx="2317276" cy="191111"/>
          </a:xfrm>
          <a:prstGeom prst="rect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8E8BD4-A5CB-61F2-D5A2-91744D7F6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936" y="6334233"/>
            <a:ext cx="2317276" cy="191111"/>
          </a:xfrm>
          <a:prstGeom prst="rect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CA6CBB-2CFB-758E-49B3-3061983B1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988" y="2780928"/>
            <a:ext cx="3037356" cy="344184"/>
          </a:xfrm>
          <a:prstGeom prst="rect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549C07-D036-96E6-5064-43C0428A7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3444856"/>
            <a:ext cx="3037356" cy="344184"/>
          </a:xfrm>
          <a:prstGeom prst="rect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A6124B-9DDE-0A3F-2CA2-419DA2166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2204864"/>
            <a:ext cx="3037356" cy="344184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E305D5-9A8D-64D6-2A3A-B16051FE2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988" y="3429000"/>
            <a:ext cx="3037356" cy="344184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B22453-81BA-2134-AD67-7FA548BA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5452" y="5517232"/>
            <a:ext cx="2043743" cy="153073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678CE0-6685-324E-9880-27E4087B4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192" y="6372271"/>
            <a:ext cx="2043743" cy="153073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</p:spTree>
    <p:extLst>
      <p:ext uri="{BB962C8B-B14F-4D97-AF65-F5344CB8AC3E}">
        <p14:creationId xmlns:p14="http://schemas.microsoft.com/office/powerpoint/2010/main" val="3575254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DE65-EA09-E59C-0269-887B03C16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Threshold enhancement-&gt; Huge SU(3) breaking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F41F6-2CF7-BDAF-9DED-4DF1BFA0C8F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4903539"/>
            <a:ext cx="8435280" cy="1405781"/>
          </a:xfrm>
        </p:spPr>
        <p:txBody>
          <a:bodyPr/>
          <a:lstStyle/>
          <a:p>
            <a:r>
              <a:rPr lang="en-TW" sz="4000" dirty="0"/>
              <a:t>Threshold enhancement-&gt; Effectively squezing PS to thrs. -&gt;           Enlarge SU(3) breaking</a:t>
            </a:r>
            <a:endParaRPr lang="en-TW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14BA9-A91F-EEDD-74DE-81A262738E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4811D-B765-3F85-674E-ED16B705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63</a:t>
            </a:fld>
            <a:endParaRPr lang="en-US" altLang="zh-TW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7815FA-F0D4-552D-224A-0A8D1C4BC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531" y="1340769"/>
            <a:ext cx="5282023" cy="36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562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42A139-3B0E-397E-7917-067FD187E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73" y="1490564"/>
            <a:ext cx="8401461" cy="45307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9446A52-496F-B13F-CEBF-BC27759D51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ba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TW" dirty="0"/>
                  <a:t> Decays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9446A52-496F-B13F-CEBF-BC27759D51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235" t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AC6C1-4C2F-4E6B-5F0F-7B9FD3C6A90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199" y="6127675"/>
            <a:ext cx="8254127" cy="829717"/>
          </a:xfrm>
        </p:spPr>
        <p:txBody>
          <a:bodyPr/>
          <a:lstStyle/>
          <a:p>
            <a:r>
              <a:rPr lang="en-US" altLang="ko-KR" dirty="0"/>
              <a:t>3 relatively unsuppressed detectable modes</a:t>
            </a:r>
          </a:p>
          <a:p>
            <a:endParaRPr lang="en-TW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03E33-8DC9-5F40-2C4D-48C1B557CE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55EB1D-B2F7-B13B-12E8-A72B03682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64</a:t>
            </a:fld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FB61A2-18FD-BE95-EA16-507B56E82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008" y="2786708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CF1D80-3150-62E8-5E96-9AFE6BA3F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008" y="3938836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210E-0EE2-B190-40A6-4BA857AEF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008" y="5494412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</p:spTree>
    <p:extLst>
      <p:ext uri="{BB962C8B-B14F-4D97-AF65-F5344CB8AC3E}">
        <p14:creationId xmlns:p14="http://schemas.microsoft.com/office/powerpoint/2010/main" val="36460410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445BCD5-A0AE-E3A4-D959-F6263E69A3D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ba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𝐷𝑙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TW" dirty="0"/>
                  <a:t> Decays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445BCD5-A0AE-E3A4-D959-F6263E69A3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235" t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BF096-6BAE-6E3E-2DEB-F2D5D090DB2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5593298"/>
            <a:ext cx="7643192" cy="537627"/>
          </a:xfrm>
        </p:spPr>
        <p:txBody>
          <a:bodyPr/>
          <a:lstStyle/>
          <a:p>
            <a:r>
              <a:rPr lang="en-TW" dirty="0"/>
              <a:t>Huge SU(3) breaking</a:t>
            </a:r>
          </a:p>
          <a:p>
            <a:r>
              <a:rPr lang="en-TW" dirty="0"/>
              <a:t>1 unsuppressed detectable mode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9F2EF0-000B-E78E-42B2-E161A3C46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1872" y="5593298"/>
            <a:ext cx="4038600" cy="537627"/>
          </a:xfrm>
        </p:spPr>
        <p:txBody>
          <a:bodyPr/>
          <a:lstStyle/>
          <a:p>
            <a:r>
              <a:rPr lang="en-TW" dirty="0"/>
              <a:t>Br</a:t>
            </a:r>
            <a:r>
              <a:rPr lang="en-TW" baseline="-25000" dirty="0"/>
              <a:t>2</a:t>
            </a:r>
            <a:r>
              <a:rPr lang="en-TW" dirty="0"/>
              <a:t> &gt; Br</a:t>
            </a:r>
            <a:r>
              <a:rPr lang="en-TW" baseline="-25000" dirty="0"/>
              <a:t>1</a:t>
            </a:r>
            <a:endParaRPr lang="en-TW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9D987A-FA8E-DE1D-415E-1969F90C6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65</a:t>
            </a:fld>
            <a:endParaRPr lang="en-US" altLang="zh-TW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781670-6C1F-6B0C-B3EE-6EEB8E917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2776"/>
            <a:ext cx="8229600" cy="40365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68921F-2730-31FA-4572-E04830F43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3068960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</p:spTree>
    <p:extLst>
      <p:ext uri="{BB962C8B-B14F-4D97-AF65-F5344CB8AC3E}">
        <p14:creationId xmlns:p14="http://schemas.microsoft.com/office/powerpoint/2010/main" val="20065765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EB282-7B42-3463-FECE-81219CAC7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Only one 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0E401-4DEF-F3E6-7EB0-0F7A05ADCB0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5589240"/>
            <a:ext cx="7571184" cy="469677"/>
          </a:xfrm>
        </p:spPr>
        <p:txBody>
          <a:bodyPr/>
          <a:lstStyle/>
          <a:p>
            <a:r>
              <a:rPr lang="en-TW" dirty="0"/>
              <a:t>Rates should be of similar sizes…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C1211-57DD-CB9B-7EF7-30890E0AFE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1B887-8FCD-C7CA-729C-06FEE761B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66</a:t>
            </a:fld>
            <a:endParaRPr lang="en-US" altLang="zh-T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5A5D5F-9B38-8814-4324-C2CC97836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58" y="1700808"/>
            <a:ext cx="7672982" cy="37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458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DD740-4D5F-5B4A-1132-89B83F9F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Differential rates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258E4-0CFE-EFAA-BC26-07110183447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5110419"/>
            <a:ext cx="7571184" cy="766853"/>
          </a:xfrm>
        </p:spPr>
        <p:txBody>
          <a:bodyPr/>
          <a:lstStyle/>
          <a:p>
            <a:r>
              <a:rPr lang="en-TW" dirty="0"/>
              <a:t>Threshold enhancement -&gt; huge SU(3) breaking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96B06F-A615-02F1-9838-9DADD8AD33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19672" y="1345050"/>
            <a:ext cx="5537514" cy="374013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86207-1CDA-F670-A63F-B75C78C9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67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897680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71CDA8-1377-70E1-2158-3D07146F6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80318"/>
            <a:ext cx="8229600" cy="40973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3674DE8-D944-8044-5297-1790D3619AE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ba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TW" dirty="0"/>
                  <a:t> Decays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3674DE8-D944-8044-5297-1790D3619A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235" t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68C52-A700-6555-D1DA-8C1A306C88D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5477682"/>
            <a:ext cx="7859216" cy="653243"/>
          </a:xfrm>
        </p:spPr>
        <p:txBody>
          <a:bodyPr/>
          <a:lstStyle/>
          <a:p>
            <a:r>
              <a:rPr lang="en-TW" dirty="0"/>
              <a:t>1 relatively unsuppressed detectable mode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4C11E0-8200-83A7-CF97-CF101F5CF2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3A8E6-47A8-55F1-6B9E-3F56F4AEA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68</a:t>
            </a:fld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53E7D-DA21-C649-E65A-538945D08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856" y="3040360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</p:spTree>
    <p:extLst>
      <p:ext uri="{BB962C8B-B14F-4D97-AF65-F5344CB8AC3E}">
        <p14:creationId xmlns:p14="http://schemas.microsoft.com/office/powerpoint/2010/main" val="13547383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8F80EE5-CC1C-A434-97B8-A8B551C834B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ba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𝐵𝑙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TW" dirty="0"/>
                  <a:t> Decays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8F80EE5-CC1C-A434-97B8-A8B551C834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235" t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9A647-0DE1-2879-FC9B-8E5AC6D3A84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5557767"/>
            <a:ext cx="8229600" cy="679545"/>
          </a:xfrm>
        </p:spPr>
        <p:txBody>
          <a:bodyPr/>
          <a:lstStyle/>
          <a:p>
            <a:r>
              <a:rPr lang="en-TW" dirty="0"/>
              <a:t>Huge SU(3) breaking</a:t>
            </a:r>
          </a:p>
          <a:p>
            <a:r>
              <a:rPr lang="en-TW" dirty="0"/>
              <a:t>4 relatively unsuppressed detectable modes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6CFDFE-F4CE-7690-7B19-59C27B19F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1872" y="5564088"/>
            <a:ext cx="4038600" cy="457200"/>
          </a:xfrm>
        </p:spPr>
        <p:txBody>
          <a:bodyPr/>
          <a:lstStyle/>
          <a:p>
            <a:r>
              <a:rPr lang="en-TW" dirty="0"/>
              <a:t>Br</a:t>
            </a:r>
            <a:r>
              <a:rPr lang="en-TW" baseline="-25000" dirty="0"/>
              <a:t>2</a:t>
            </a:r>
            <a:r>
              <a:rPr lang="en-TW" dirty="0"/>
              <a:t> &gt; Br</a:t>
            </a:r>
            <a:r>
              <a:rPr lang="en-TW" baseline="-25000" dirty="0"/>
              <a:t>1</a:t>
            </a:r>
            <a:endParaRPr lang="en-TW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FF87E-D117-B6F7-2A28-A274EA58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69</a:t>
            </a:fld>
            <a:endParaRPr lang="en-US" altLang="zh-T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72B4C2-D9F0-494B-A936-5531AF519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06620"/>
            <a:ext cx="8229600" cy="40447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331D83-F877-B828-F4D1-9E51487B5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3112368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3A59E9-F466-CD48-0B34-4ECCA415C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9992" y="3832448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DF06EC-0314-1815-3DC6-EFCA2BB8F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1960240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60D14-9190-A022-33DE-5E930FC2D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960240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</p:spTree>
    <p:extLst>
      <p:ext uri="{BB962C8B-B14F-4D97-AF65-F5344CB8AC3E}">
        <p14:creationId xmlns:p14="http://schemas.microsoft.com/office/powerpoint/2010/main" val="2430981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53313296-3503-474A-C1E4-D14598F841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An example: Charmful case</a:t>
            </a:r>
          </a:p>
        </p:txBody>
      </p:sp>
      <p:sp>
        <p:nvSpPr>
          <p:cNvPr id="20482" name="Text Placeholder 2">
            <a:extLst>
              <a:ext uri="{FF2B5EF4-FFF2-40B4-BE49-F238E27FC236}">
                <a16:creationId xmlns:a16="http://schemas.microsoft.com/office/drawing/2014/main" id="{2A8D64C2-A411-FC9A-F1B2-756E927A176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147050" cy="4530725"/>
          </a:xfrm>
        </p:spPr>
        <p:txBody>
          <a:bodyPr/>
          <a:lstStyle/>
          <a:p>
            <a:r>
              <a:rPr lang="en-US" altLang="ko-KR"/>
              <a:t>Quark diagram is a representation of flavor SU(3), they should be related </a:t>
            </a:r>
            <a:r>
              <a:rPr lang="en-US" altLang="ko-KR" sz="2400">
                <a:solidFill>
                  <a:srgbClr val="35742A"/>
                </a:solidFill>
              </a:rPr>
              <a:t>(Zeppenfeld 1980)</a:t>
            </a:r>
          </a:p>
          <a:p>
            <a:r>
              <a:rPr lang="en-US" altLang="ko-KR">
                <a:solidFill>
                  <a:srgbClr val="000000"/>
                </a:solidFill>
              </a:rPr>
              <a:t>Under SU(3),</a:t>
            </a:r>
          </a:p>
          <a:p>
            <a:endParaRPr lang="en-US" altLang="ko-KR">
              <a:solidFill>
                <a:srgbClr val="000000"/>
              </a:solidFill>
            </a:endParaRPr>
          </a:p>
          <a:p>
            <a:endParaRPr lang="en-US" altLang="ko-KR">
              <a:solidFill>
                <a:srgbClr val="000000"/>
              </a:solidFill>
            </a:endParaRPr>
          </a:p>
          <a:p>
            <a:endParaRPr lang="en-US" altLang="ko-KR">
              <a:solidFill>
                <a:srgbClr val="000000"/>
              </a:solidFill>
            </a:endParaRPr>
          </a:p>
          <a:p>
            <a:r>
              <a:rPr lang="en-US" altLang="ko-KR">
                <a:solidFill>
                  <a:srgbClr val="000000"/>
                </a:solidFill>
              </a:rPr>
              <a:t>H</a:t>
            </a:r>
            <a:r>
              <a:rPr lang="en-US" altLang="ko-KR" baseline="-25000">
                <a:solidFill>
                  <a:srgbClr val="000000"/>
                </a:solidFill>
              </a:rPr>
              <a:t>W</a:t>
            </a:r>
            <a:r>
              <a:rPr lang="en-US" altLang="ko-KR">
                <a:solidFill>
                  <a:srgbClr val="000000"/>
                </a:solidFill>
              </a:rPr>
              <a:t>: </a:t>
            </a:r>
          </a:p>
        </p:txBody>
      </p:sp>
      <p:pic>
        <p:nvPicPr>
          <p:cNvPr id="20483" name="Content Placeholder 5">
            <a:extLst>
              <a:ext uri="{FF2B5EF4-FFF2-40B4-BE49-F238E27FC236}">
                <a16:creationId xmlns:a16="http://schemas.microsoft.com/office/drawing/2014/main" id="{200D3A62-3582-271E-CA55-8224F790F3F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204" b="-6665"/>
          <a:stretch>
            <a:fillRect/>
          </a:stretch>
        </p:blipFill>
        <p:spPr>
          <a:xfrm>
            <a:off x="3419475" y="2708275"/>
            <a:ext cx="4570413" cy="504825"/>
          </a:xfrm>
        </p:spPr>
      </p:pic>
      <p:sp>
        <p:nvSpPr>
          <p:cNvPr id="20484" name="Slide Number Placeholder 4">
            <a:extLst>
              <a:ext uri="{FF2B5EF4-FFF2-40B4-BE49-F238E27FC236}">
                <a16:creationId xmlns:a16="http://schemas.microsoft.com/office/drawing/2014/main" id="{055A9C3F-9821-7497-0CC8-7ACA625E8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18ACEC7-65CF-8D42-85CC-FA3CDDEB4585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pic>
        <p:nvPicPr>
          <p:cNvPr id="20485" name="Picture 6">
            <a:extLst>
              <a:ext uri="{FF2B5EF4-FFF2-40B4-BE49-F238E27FC236}">
                <a16:creationId xmlns:a16="http://schemas.microsoft.com/office/drawing/2014/main" id="{A0740557-EF0A-48A7-C19D-D3E924BD1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3429000"/>
            <a:ext cx="42799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>
            <a:extLst>
              <a:ext uri="{FF2B5EF4-FFF2-40B4-BE49-F238E27FC236}">
                <a16:creationId xmlns:a16="http://schemas.microsoft.com/office/drawing/2014/main" id="{A71B9AAE-E773-473B-E0EC-C506BEB16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868863"/>
            <a:ext cx="5767387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7">
            <a:extLst>
              <a:ext uri="{FF2B5EF4-FFF2-40B4-BE49-F238E27FC236}">
                <a16:creationId xmlns:a16="http://schemas.microsoft.com/office/drawing/2014/main" id="{3ED26C82-AD02-A1C4-E8A5-4A57978FB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138" y="6237288"/>
            <a:ext cx="2195512" cy="476250"/>
          </a:xfrm>
          <a:prstGeom prst="rect">
            <a:avLst/>
          </a:prstGeom>
          <a:solidFill>
            <a:srgbClr val="63AA5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2400" b="1"/>
              <a:t>Spurion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EB282-7B42-3463-FECE-81219CAC7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Only one 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0E401-4DEF-F3E6-7EB0-0F7A05ADCB0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5557937"/>
            <a:ext cx="8243676" cy="572988"/>
          </a:xfrm>
        </p:spPr>
        <p:txBody>
          <a:bodyPr/>
          <a:lstStyle/>
          <a:p>
            <a:r>
              <a:rPr lang="en-TW" dirty="0"/>
              <a:t>Rates should be of similar sizes…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C1211-57DD-CB9B-7EF7-30890E0AFE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1B887-8FCD-C7CA-729C-06FEE761B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70</a:t>
            </a:fld>
            <a:endParaRPr lang="en-US" altLang="zh-TW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0FB72E-5CBE-7A9C-FA1E-1A42B6F87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9650"/>
            <a:ext cx="8243676" cy="402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322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DD740-4D5F-5B4A-1132-89B83F9F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Differential rates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258E4-0CFE-EFAA-BC26-07110183447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5110419"/>
            <a:ext cx="7571184" cy="766853"/>
          </a:xfrm>
        </p:spPr>
        <p:txBody>
          <a:bodyPr/>
          <a:lstStyle/>
          <a:p>
            <a:r>
              <a:rPr lang="en-TW" dirty="0"/>
              <a:t>Threshold enhancement -&gt; huge SU(3) breaking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86207-1CDA-F670-A63F-B75C78C9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71</a:t>
            </a:fld>
            <a:endParaRPr lang="en-US" altLang="zh-TW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61AD7A-8AA6-C02A-8526-12F431C0F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726" y="1268760"/>
            <a:ext cx="5843594" cy="404449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70C81-8DA3-11A1-DD80-556A5240CB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2936646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B904E3-FB9B-533C-B59C-88E172434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0913"/>
            <a:ext cx="8225802" cy="40343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D424B2F-0B2F-108D-E615-C79F67E195F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ba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TW" dirty="0"/>
                  <a:t> Decays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D424B2F-0B2F-108D-E615-C79F67E195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235" t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C8DB2-33BA-B9E4-FE05-6167173D101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5445224"/>
            <a:ext cx="8075240" cy="685701"/>
          </a:xfrm>
        </p:spPr>
        <p:txBody>
          <a:bodyPr/>
          <a:lstStyle/>
          <a:p>
            <a:r>
              <a:rPr lang="en-TW" dirty="0"/>
              <a:t>2 relatively unsuppresed detectable modes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81720-4D36-A0E9-F537-5F593119A2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1FF7E-9ACB-DE2F-5572-F83E260D4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72</a:t>
            </a:fld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53E579-B41D-E19F-8F20-AC437225C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92" y="3068960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138534-97E7-4580-D6B5-02433D90C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856" y="1960240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</p:spTree>
    <p:extLst>
      <p:ext uri="{BB962C8B-B14F-4D97-AF65-F5344CB8AC3E}">
        <p14:creationId xmlns:p14="http://schemas.microsoft.com/office/powerpoint/2010/main" val="9900350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C581F15-A232-3CD0-08C3-0A64AFF48DB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ba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𝐷𝑙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TW" dirty="0"/>
                  <a:t> Decays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C581F15-A232-3CD0-08C3-0A64AFF48D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235" t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44B7E-58B7-C13A-D178-928EFED7F91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5695627"/>
            <a:ext cx="8219256" cy="469677"/>
          </a:xfrm>
        </p:spPr>
        <p:txBody>
          <a:bodyPr/>
          <a:lstStyle/>
          <a:p>
            <a:r>
              <a:rPr lang="en-TW" dirty="0"/>
              <a:t>6 unsuppressed detectable modes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9C8631-F96F-B5D9-1A02-4E66487F41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79C2E1-AC66-3A44-081C-7DD3B990D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73</a:t>
            </a:fld>
            <a:endParaRPr lang="en-US" altLang="zh-T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50F153-16CE-B9C9-6B39-5634F4E8D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50403"/>
            <a:ext cx="8229600" cy="47571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552B37-EEA2-5D23-F0F0-81060035C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92" y="1600200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2B5B0C-3094-9B0F-8CAB-4C612817B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92" y="1960240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F858B9-E7A4-DF9D-5594-3F25BFCFB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320280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FCFBF5-BEDC-CA95-63F0-590F7995A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624536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210A0D-BB50-BA6A-1A30-034EFE957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984576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07B4E1-BD42-1562-3E72-80802751B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856" y="5013176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</p:spTree>
    <p:extLst>
      <p:ext uri="{BB962C8B-B14F-4D97-AF65-F5344CB8AC3E}">
        <p14:creationId xmlns:p14="http://schemas.microsoft.com/office/powerpoint/2010/main" val="8584481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75C76E-17CC-9322-31FA-36BE7CBFC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371115"/>
            <a:ext cx="8229599" cy="4722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3E148F0-3D37-4544-1EDA-2B9AA85A441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ba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TW" dirty="0"/>
                  <a:t> Decays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3E148F0-3D37-4544-1EDA-2B9AA85A44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235" t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1EBCB-8364-8338-EE5B-B9FABC3EC3A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6199683"/>
            <a:ext cx="8239942" cy="1261765"/>
          </a:xfrm>
        </p:spPr>
        <p:txBody>
          <a:bodyPr/>
          <a:lstStyle/>
          <a:p>
            <a:r>
              <a:rPr lang="en-TW" dirty="0"/>
              <a:t>6 relatively unsuppressed detectable modes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B6028E-5AEC-0297-1FD8-B31184A1D6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025B2-3F52-B0B7-D6FD-2622C9A72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74</a:t>
            </a:fld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4512CB-0955-B843-327B-ABEDCE195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888232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F38E7A-20F5-BA6F-455C-0819EC88C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248272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CC4920-AE57-951F-CF9D-70C6C04B4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856" y="2248272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FA1B26-39DA-4599-1111-00217F9F7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92" y="4869160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DAF85C-517C-4227-3D68-12AF11069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92" y="5229200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78A15A-8A5F-8BF1-CEF6-8E9E9E7C0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856" y="5229200"/>
            <a:ext cx="4038600" cy="316632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</p:spTree>
    <p:extLst>
      <p:ext uri="{BB962C8B-B14F-4D97-AF65-F5344CB8AC3E}">
        <p14:creationId xmlns:p14="http://schemas.microsoft.com/office/powerpoint/2010/main" val="40240274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791E0-D48E-23A2-684E-FA8826ED2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Differential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0B3B4-8DB4-622B-ABC0-B395B165D9A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5515623"/>
            <a:ext cx="8686800" cy="615302"/>
          </a:xfrm>
        </p:spPr>
        <p:txBody>
          <a:bodyPr/>
          <a:lstStyle/>
          <a:p>
            <a:r>
              <a:rPr lang="en-TW" dirty="0"/>
              <a:t>Threshold enhancement-&gt; Huge SU(3) breaking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80317B4-EE4A-8BC5-B0BE-0235DF1259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63688" y="1560045"/>
            <a:ext cx="5472608" cy="381317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642C0-2583-A5BD-9343-C4F7E28F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75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41446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5AF29-2611-E55F-1DEF-D48C1E43A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Loop and tree ratios, tests of 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6A0577F-2449-40B1-5454-083DDADA841E}"/>
                  </a:ext>
                </a:extLst>
              </p:cNvPr>
              <p:cNvSpPr>
                <a:spLocks noGrp="1"/>
              </p:cNvSpPr>
              <p:nvPr>
                <p:ph type="body" sz="half" idx="1"/>
              </p:nvPr>
            </p:nvSpPr>
            <p:spPr>
              <a:xfrm>
                <a:off x="5148064" y="1520078"/>
                <a:ext cx="3384376" cy="4389065"/>
              </a:xfrm>
            </p:spPr>
            <p:txBody>
              <a:bodyPr/>
              <a:lstStyle/>
              <a:p>
                <a:r>
                  <a:rPr lang="en-TW" dirty="0"/>
                  <a:t>Independent of model inputs</a:t>
                </a:r>
              </a:p>
              <a:p>
                <a:r>
                  <a:rPr lang="en-TW" dirty="0"/>
                  <a:t>SU(3) breaking mostly canceled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TW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′′′/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′′′</m:t>
                    </m:r>
                  </m:oMath>
                </a14:m>
                <a:r>
                  <a:rPr lang="en-TW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′′′/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′′′</m:t>
                    </m:r>
                  </m:oMath>
                </a14:m>
                <a:r>
                  <a:rPr lang="en-TW" dirty="0"/>
                  <a:t> ~ 1</a:t>
                </a:r>
              </a:p>
              <a:p>
                <a:r>
                  <a:rPr lang="en-TW" dirty="0"/>
                  <a:t>Supported by model calculations</a:t>
                </a:r>
              </a:p>
              <a:p>
                <a:endParaRPr lang="en-TW" dirty="0"/>
              </a:p>
              <a:p>
                <a:endParaRPr lang="en-TW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6A0577F-2449-40B1-5454-083DDADA84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5148064" y="1520078"/>
                <a:ext cx="3384376" cy="4389065"/>
              </a:xfrm>
              <a:blipFill>
                <a:blip r:embed="rId2"/>
                <a:stretch>
                  <a:fillRect l="-1498" t="-1441" r="-375" b="-662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Content Placeholder 7">
                <a:extLst>
                  <a:ext uri="{FF2B5EF4-FFF2-40B4-BE49-F238E27FC236}">
                    <a16:creationId xmlns:a16="http://schemas.microsoft.com/office/drawing/2014/main" id="{85537698-CCD6-3D76-E7D3-3C0ADAE28063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2651575551"/>
                  </p:ext>
                </p:extLst>
              </p:nvPr>
            </p:nvGraphicFramePr>
            <p:xfrm>
              <a:off x="611560" y="4581128"/>
              <a:ext cx="4038600" cy="14792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46200">
                      <a:extLst>
                        <a:ext uri="{9D8B030D-6E8A-4147-A177-3AD203B41FA5}">
                          <a16:colId xmlns:a16="http://schemas.microsoft.com/office/drawing/2014/main" val="2771303387"/>
                        </a:ext>
                      </a:extLst>
                    </a:gridCol>
                    <a:gridCol w="1346200">
                      <a:extLst>
                        <a:ext uri="{9D8B030D-6E8A-4147-A177-3AD203B41FA5}">
                          <a16:colId xmlns:a16="http://schemas.microsoft.com/office/drawing/2014/main" val="2058144155"/>
                        </a:ext>
                      </a:extLst>
                    </a:gridCol>
                    <a:gridCol w="1346200">
                      <a:extLst>
                        <a:ext uri="{9D8B030D-6E8A-4147-A177-3AD203B41FA5}">
                          <a16:colId xmlns:a16="http://schemas.microsoft.com/office/drawing/2014/main" val="2631964984"/>
                        </a:ext>
                      </a:extLst>
                    </a:gridCol>
                  </a:tblGrid>
                  <a:tr h="270516">
                    <a:tc>
                      <a:txBody>
                        <a:bodyPr/>
                        <a:lstStyle/>
                        <a:p>
                          <a:endParaRPr lang="en-TW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Model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Model 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1475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acc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TW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0.95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86345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acc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′′′/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′′′ </m:t>
                                </m:r>
                              </m:oMath>
                            </m:oMathPara>
                          </a14:m>
                          <a:endParaRPr lang="en-TW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0.83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0.85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8169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𝜅</m:t>
                                    </m:r>
                                  </m:e>
                                </m:acc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′′′/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′′′</m:t>
                                </m:r>
                              </m:oMath>
                            </m:oMathPara>
                          </a14:m>
                          <a:endParaRPr lang="en-TW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0.81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0.83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269659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Content Placeholder 7">
                <a:extLst>
                  <a:ext uri="{FF2B5EF4-FFF2-40B4-BE49-F238E27FC236}">
                    <a16:creationId xmlns:a16="http://schemas.microsoft.com/office/drawing/2014/main" id="{85537698-CCD6-3D76-E7D3-3C0ADAE28063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2651575551"/>
                  </p:ext>
                </p:extLst>
              </p:nvPr>
            </p:nvGraphicFramePr>
            <p:xfrm>
              <a:off x="611560" y="4581128"/>
              <a:ext cx="4038600" cy="14792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46200">
                      <a:extLst>
                        <a:ext uri="{9D8B030D-6E8A-4147-A177-3AD203B41FA5}">
                          <a16:colId xmlns:a16="http://schemas.microsoft.com/office/drawing/2014/main" val="2771303387"/>
                        </a:ext>
                      </a:extLst>
                    </a:gridCol>
                    <a:gridCol w="1346200">
                      <a:extLst>
                        <a:ext uri="{9D8B030D-6E8A-4147-A177-3AD203B41FA5}">
                          <a16:colId xmlns:a16="http://schemas.microsoft.com/office/drawing/2014/main" val="2058144155"/>
                        </a:ext>
                      </a:extLst>
                    </a:gridCol>
                    <a:gridCol w="1346200">
                      <a:extLst>
                        <a:ext uri="{9D8B030D-6E8A-4147-A177-3AD203B41FA5}">
                          <a16:colId xmlns:a16="http://schemas.microsoft.com/office/drawing/2014/main" val="2631964984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TW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Model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Model 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1475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TW"/>
                        </a:p>
                      </a:txBody>
                      <a:tcPr>
                        <a:blipFill>
                          <a:blip r:embed="rId3"/>
                          <a:stretch>
                            <a:fillRect l="-943" t="-103333" r="-202830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0.95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8634572"/>
                      </a:ext>
                    </a:extLst>
                  </a:tr>
                  <a:tr h="371856">
                    <a:tc>
                      <a:txBody>
                        <a:bodyPr/>
                        <a:lstStyle/>
                        <a:p>
                          <a:endParaRPr lang="en-TW"/>
                        </a:p>
                      </a:txBody>
                      <a:tcPr>
                        <a:blipFill>
                          <a:blip r:embed="rId3"/>
                          <a:stretch>
                            <a:fillRect l="-943" t="-210345" r="-202830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0.83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0.85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8169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TW"/>
                        </a:p>
                      </a:txBody>
                      <a:tcPr>
                        <a:blipFill>
                          <a:blip r:embed="rId3"/>
                          <a:stretch>
                            <a:fillRect l="-943" t="-300000" r="-202830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0.81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0.83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269659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C95BB-FB1D-A25E-9E5E-5ADD49131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76</a:t>
            </a:fld>
            <a:endParaRPr lang="en-US" altLang="zh-T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644BB7-4A80-F0B2-AB8F-1F457F2AC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412776"/>
            <a:ext cx="4189227" cy="1139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0C3C8A-8CF6-72D4-44D8-328C9A14B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2780928"/>
            <a:ext cx="4584589" cy="158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826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8B0F-03FB-D707-3BCA-341B15AB1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935"/>
            <a:ext cx="8229600" cy="1139825"/>
          </a:xfrm>
        </p:spPr>
        <p:txBody>
          <a:bodyPr/>
          <a:lstStyle/>
          <a:p>
            <a:r>
              <a:rPr lang="en-TW" dirty="0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950862E-2D56-2C82-BCD9-762F86D741C4}"/>
                  </a:ext>
                </a:extLst>
              </p:cNvPr>
              <p:cNvSpPr>
                <a:spLocks noGrp="1"/>
              </p:cNvSpPr>
              <p:nvPr>
                <p:ph type="body" sz="half" idx="1"/>
              </p:nvPr>
            </p:nvSpPr>
            <p:spPr>
              <a:xfrm>
                <a:off x="457200" y="836712"/>
                <a:ext cx="8507288" cy="5805264"/>
              </a:xfrm>
            </p:spPr>
            <p:txBody>
              <a:bodyPr/>
              <a:lstStyle/>
              <a:p>
                <a:r>
                  <a:rPr lang="en-US" altLang="ko-KR" sz="2600" dirty="0"/>
                  <a:t>We use topological amplitude + asymptotic relations + factorization approach to study baryonic two-body </a:t>
                </a:r>
                <a:r>
                  <a:rPr lang="en-US" altLang="ko-KR" sz="2600" i="1" dirty="0" err="1"/>
                  <a:t>B</a:t>
                </a:r>
                <a:r>
                  <a:rPr lang="en-US" altLang="ko-KR" sz="2600" i="1" baseline="-25000" dirty="0" err="1"/>
                  <a:t>u,d,s</a:t>
                </a:r>
                <a:r>
                  <a:rPr lang="en-US" altLang="ko-KR" sz="2600"/>
                  <a:t> decays (160+)</a:t>
                </a:r>
                <a:endParaRPr lang="en-US" altLang="ko-KR" sz="2600" dirty="0"/>
              </a:p>
              <a:p>
                <a:r>
                  <a:rPr lang="en-US" altLang="ko-KR" sz="2600" i="1" dirty="0"/>
                  <a:t>PE</a:t>
                </a:r>
                <a:r>
                  <a:rPr lang="en-US" altLang="ko-KR" sz="2600" dirty="0"/>
                  <a:t> are sizable, </a:t>
                </a:r>
                <a:r>
                  <a:rPr lang="en-US" altLang="ko-KR" sz="2600" i="1" dirty="0"/>
                  <a:t>A</a:t>
                </a:r>
                <a:r>
                  <a:rPr lang="en-US" altLang="ko-KR" sz="2600" dirty="0"/>
                  <a:t>, </a:t>
                </a:r>
                <a:r>
                  <a:rPr lang="en-US" altLang="ko-KR" sz="2600" i="1" dirty="0"/>
                  <a:t>E</a:t>
                </a:r>
                <a:r>
                  <a:rPr lang="en-US" altLang="ko-KR" sz="2600" dirty="0"/>
                  <a:t> and </a:t>
                </a:r>
                <a:r>
                  <a:rPr lang="en-US" altLang="ko-KR" sz="2600" i="1" dirty="0"/>
                  <a:t>PA</a:t>
                </a:r>
                <a:r>
                  <a:rPr lang="en-US" altLang="ko-KR" sz="2600" dirty="0"/>
                  <a:t> are chiral suppressed</a:t>
                </a:r>
              </a:p>
              <a:p>
                <a:r>
                  <a:rPr lang="en-US" altLang="ko-KR" sz="2600" dirty="0"/>
                  <a:t>Rates and CP are predicted (except 2 input modes)</a:t>
                </a:r>
              </a:p>
              <a:p>
                <a:r>
                  <a:rPr lang="en-US" altLang="ko-KR" sz="2600" dirty="0"/>
                  <a:t>Rates agree with all experimental results</a:t>
                </a:r>
              </a:p>
              <a:p>
                <a:r>
                  <a:rPr lang="en-US" altLang="ko-KR" sz="2600" dirty="0"/>
                  <a:t>Small or vanishing direct CP violations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ko-KR" sz="26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ko-KR" sz="2600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altLang="ko-KR" sz="2600" dirty="0"/>
                  <a:t> pure penguin modes, exchange modes are robust or null tests of SM</a:t>
                </a:r>
              </a:p>
              <a:p>
                <a:r>
                  <a:rPr lang="en-US" altLang="ko-KR" sz="2600" dirty="0"/>
                  <a:t>Case with enhanced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ko-KR" sz="2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ko-KR" sz="2600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ko-KR" sz="2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2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altLang="ko-KR" sz="26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ko-KR" sz="2600" dirty="0"/>
                  <a:t> is discussed</a:t>
                </a:r>
              </a:p>
              <a:p>
                <a:r>
                  <a:rPr lang="en-US" altLang="ko-KR" sz="2600" dirty="0"/>
                  <a:t>We also study </a:t>
                </a:r>
                <a:r>
                  <a:rPr lang="en-US" altLang="ko-KR" sz="2600" dirty="0" err="1"/>
                  <a:t>semileptonic</a:t>
                </a:r>
                <a:r>
                  <a:rPr lang="en-US" altLang="ko-KR" sz="2600" dirty="0"/>
                  <a:t> baryonic modes (150+)</a:t>
                </a:r>
              </a:p>
              <a:p>
                <a:r>
                  <a:rPr lang="en-US" altLang="ko-KR" sz="2600" dirty="0"/>
                  <a:t>Threshold enhancement leads to huge SU(3) breaking</a:t>
                </a:r>
              </a:p>
              <a:p>
                <a:r>
                  <a:rPr lang="en-US" altLang="ko-KR" sz="2600" dirty="0"/>
                  <a:t>Loop and tree ratios are good tests of SM</a:t>
                </a:r>
              </a:p>
              <a:p>
                <a:endParaRPr lang="en-US" altLang="ko-KR" sz="2800" dirty="0"/>
              </a:p>
              <a:p>
                <a:endParaRPr lang="en-US" altLang="ko-KR" sz="3200" dirty="0"/>
              </a:p>
              <a:p>
                <a:endParaRPr lang="en-TW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950862E-2D56-2C82-BCD9-762F86D741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836712"/>
                <a:ext cx="8507288" cy="5805264"/>
              </a:xfrm>
              <a:blipFill>
                <a:blip r:embed="rId2"/>
                <a:stretch>
                  <a:fillRect l="-447" t="-871" r="-1341" b="-39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C0EB2E-7203-6B2A-EC29-2EC6E142C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9EB6-DE44-874F-9B90-D6ECE67AE442}" type="slidenum">
              <a:rPr lang="en-US" altLang="zh-TW" smtClean="0"/>
              <a:pPr>
                <a:defRPr/>
              </a:pPr>
              <a:t>77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6207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D51683D6-E22E-3693-7C95-AC6D4390D0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21506" name="Text Placeholder 2">
            <a:extLst>
              <a:ext uri="{FF2B5EF4-FFF2-40B4-BE49-F238E27FC236}">
                <a16:creationId xmlns:a16="http://schemas.microsoft.com/office/drawing/2014/main" id="{86A70E8A-E4AF-CE7C-1EFB-0C2A5ADA2BF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12875"/>
            <a:ext cx="8218488" cy="3667125"/>
          </a:xfrm>
        </p:spPr>
        <p:txBody>
          <a:bodyPr/>
          <a:lstStyle/>
          <a:p>
            <a:r>
              <a:rPr lang="en-US" altLang="ko-KR"/>
              <a:t>From SU(3) symmetry </a:t>
            </a:r>
            <a:r>
              <a:rPr lang="en-US" altLang="ko-KR" sz="2400">
                <a:solidFill>
                  <a:srgbClr val="35742A"/>
                </a:solidFill>
              </a:rPr>
              <a:t>(Savage, Wise 1989)</a:t>
            </a:r>
          </a:p>
          <a:p>
            <a:pPr>
              <a:buFont typeface="Wingdings" pitchFamily="2" charset="2"/>
              <a:buNone/>
            </a:pPr>
            <a:endParaRPr lang="en-US" altLang="ko-KR"/>
          </a:p>
          <a:p>
            <a:r>
              <a:rPr lang="en-US" altLang="ko-KR"/>
              <a:t>Gives</a:t>
            </a:r>
          </a:p>
          <a:p>
            <a:endParaRPr lang="en-US" altLang="ko-KR"/>
          </a:p>
          <a:p>
            <a:endParaRPr lang="en-US" altLang="ko-KR"/>
          </a:p>
          <a:p>
            <a:pPr>
              <a:buFont typeface="Wingdings" pitchFamily="2" charset="2"/>
              <a:buNone/>
            </a:pPr>
            <a:endParaRPr lang="en-US" altLang="ko-KR"/>
          </a:p>
          <a:p>
            <a:r>
              <a:rPr lang="en-US" altLang="ko-KR"/>
              <a:t>Identical to the usual topological amplitudes</a:t>
            </a:r>
          </a:p>
        </p:txBody>
      </p:sp>
      <p:pic>
        <p:nvPicPr>
          <p:cNvPr id="21507" name="Content Placeholder 5">
            <a:extLst>
              <a:ext uri="{FF2B5EF4-FFF2-40B4-BE49-F238E27FC236}">
                <a16:creationId xmlns:a16="http://schemas.microsoft.com/office/drawing/2014/main" id="{4AF3BAEE-910A-8B61-980F-296247132E4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34" b="-2904"/>
          <a:stretch>
            <a:fillRect/>
          </a:stretch>
        </p:blipFill>
        <p:spPr>
          <a:xfrm>
            <a:off x="1908175" y="2060575"/>
            <a:ext cx="5467350" cy="431800"/>
          </a:xfrm>
        </p:spPr>
      </p:pic>
      <p:sp>
        <p:nvSpPr>
          <p:cNvPr id="21508" name="Slide Number Placeholder 4">
            <a:extLst>
              <a:ext uri="{FF2B5EF4-FFF2-40B4-BE49-F238E27FC236}">
                <a16:creationId xmlns:a16="http://schemas.microsoft.com/office/drawing/2014/main" id="{C402F8C4-0FA9-79B5-8E92-03241C7AB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7F50076-26C6-F041-A1F8-BF4E3D98C0B1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pic>
        <p:nvPicPr>
          <p:cNvPr id="21509" name="Picture 6">
            <a:extLst>
              <a:ext uri="{FF2B5EF4-FFF2-40B4-BE49-F238E27FC236}">
                <a16:creationId xmlns:a16="http://schemas.microsoft.com/office/drawing/2014/main" id="{C69CCB44-078C-2AFF-8485-E46758A96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141663"/>
            <a:ext cx="4324350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3">
            <a:extLst>
              <a:ext uri="{FF2B5EF4-FFF2-40B4-BE49-F238E27FC236}">
                <a16:creationId xmlns:a16="http://schemas.microsoft.com/office/drawing/2014/main" id="{A5CA3E91-A0F4-1B0F-B5D4-783DAE720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5445125"/>
            <a:ext cx="604837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800" i="1"/>
              <a:t>T</a:t>
            </a:r>
            <a:r>
              <a:rPr lang="en-US" altLang="ko-KR" sz="1800"/>
              <a:t>: Tree    </a:t>
            </a:r>
            <a:r>
              <a:rPr lang="en-US" altLang="ko-KR" sz="1800" i="1"/>
              <a:t>C</a:t>
            </a:r>
            <a:r>
              <a:rPr lang="en-US" altLang="ko-KR" sz="1800"/>
              <a:t>: Color-suppressed Tree   </a:t>
            </a:r>
            <a:r>
              <a:rPr lang="en-US" altLang="ko-KR" sz="1800" i="1"/>
              <a:t>E</a:t>
            </a:r>
            <a:r>
              <a:rPr lang="en-US" altLang="ko-KR" sz="1800"/>
              <a:t>: Exchange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A0B33631-E02A-FF05-5930-814000D020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22530" name="Text Placeholder 2">
            <a:extLst>
              <a:ext uri="{FF2B5EF4-FFF2-40B4-BE49-F238E27FC236}">
                <a16:creationId xmlns:a16="http://schemas.microsoft.com/office/drawing/2014/main" id="{1C28F221-77FA-3DF7-561F-C4D3E5CB3E3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65113"/>
            <a:ext cx="8218488" cy="5972175"/>
          </a:xfrm>
        </p:spPr>
        <p:txBody>
          <a:bodyPr/>
          <a:lstStyle/>
          <a:p>
            <a:r>
              <a:rPr lang="en-US" altLang="ko-KR"/>
              <a:t>This is not a coincidence</a:t>
            </a:r>
          </a:p>
          <a:p>
            <a:r>
              <a:rPr lang="en-US" altLang="ko-KR"/>
              <a:t>Tree operator                                generates</a:t>
            </a:r>
          </a:p>
          <a:p>
            <a:pPr>
              <a:buFont typeface="Wingdings" pitchFamily="2" charset="2"/>
              <a:buNone/>
            </a:pPr>
            <a:endParaRPr lang="en-US" altLang="ko-KR"/>
          </a:p>
          <a:p>
            <a:r>
              <a:rPr lang="en-US" altLang="ko-KR"/>
              <a:t>Giving</a:t>
            </a:r>
          </a:p>
          <a:p>
            <a:endParaRPr lang="en-US" altLang="ko-KR"/>
          </a:p>
          <a:p>
            <a:endParaRPr lang="en-US" altLang="ko-KR"/>
          </a:p>
          <a:p>
            <a:endParaRPr lang="en-US" altLang="ko-KR"/>
          </a:p>
          <a:p>
            <a:endParaRPr lang="en-US" altLang="ko-KR" sz="1400"/>
          </a:p>
          <a:p>
            <a:endParaRPr lang="en-US" altLang="ko-KR"/>
          </a:p>
          <a:p>
            <a:r>
              <a:rPr lang="en-US" altLang="ko-KR"/>
              <a:t>Which is precisely the first term of </a:t>
            </a:r>
            <a:r>
              <a:rPr lang="en-US" altLang="ko-KR" i="1"/>
              <a:t>H</a:t>
            </a:r>
            <a:r>
              <a:rPr lang="en-US" altLang="ko-KR" baseline="-25000"/>
              <a:t>eff</a:t>
            </a:r>
          </a:p>
          <a:p>
            <a:r>
              <a:rPr lang="en-US" altLang="ko-KR"/>
              <a:t> </a:t>
            </a:r>
          </a:p>
          <a:p>
            <a:endParaRPr lang="en-US" altLang="ko-KR"/>
          </a:p>
          <a:p>
            <a:endParaRPr lang="en-US" altLang="ko-KR"/>
          </a:p>
          <a:p>
            <a:endParaRPr lang="en-US" altLang="ko-KR"/>
          </a:p>
          <a:p>
            <a:endParaRPr lang="en-US" altLang="ko-KR"/>
          </a:p>
          <a:p>
            <a:endParaRPr lang="en-US" altLang="ko-KR"/>
          </a:p>
          <a:p>
            <a:endParaRPr lang="en-US" altLang="ko-KR"/>
          </a:p>
          <a:p>
            <a:endParaRPr lang="en-US" altLang="ko-KR"/>
          </a:p>
        </p:txBody>
      </p:sp>
      <p:pic>
        <p:nvPicPr>
          <p:cNvPr id="22531" name="Content Placeholder 5">
            <a:extLst>
              <a:ext uri="{FF2B5EF4-FFF2-40B4-BE49-F238E27FC236}">
                <a16:creationId xmlns:a16="http://schemas.microsoft.com/office/drawing/2014/main" id="{02FC4EEB-8081-78D0-39B9-D8B42D2655B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34" b="-2904"/>
          <a:stretch>
            <a:fillRect/>
          </a:stretch>
        </p:blipFill>
        <p:spPr>
          <a:xfrm>
            <a:off x="755650" y="5373688"/>
            <a:ext cx="8205788" cy="647700"/>
          </a:xfrm>
        </p:spPr>
      </p:pic>
      <p:sp>
        <p:nvSpPr>
          <p:cNvPr id="22532" name="Slide Number Placeholder 4">
            <a:extLst>
              <a:ext uri="{FF2B5EF4-FFF2-40B4-BE49-F238E27FC236}">
                <a16:creationId xmlns:a16="http://schemas.microsoft.com/office/drawing/2014/main" id="{A3B99C13-91E5-58B8-95FE-FECC8354F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84AE202-2700-4142-B74E-7C93F66F4B85}" type="slidenum">
              <a:rPr kumimoji="0" lang="en-US" altLang="zh-TW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kumimoji="0" lang="en-US" altLang="zh-TW" sz="1200">
              <a:latin typeface="Garamond" panose="02020404030301010803" pitchFamily="18" charset="0"/>
            </a:endParaRPr>
          </a:p>
        </p:txBody>
      </p:sp>
      <p:sp>
        <p:nvSpPr>
          <p:cNvPr id="22533" name="Rectangle 9">
            <a:extLst>
              <a:ext uri="{FF2B5EF4-FFF2-40B4-BE49-F238E27FC236}">
                <a16:creationId xmlns:a16="http://schemas.microsoft.com/office/drawing/2014/main" id="{F9E5D196-E094-0B91-E568-16FB22A9D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6308725"/>
            <a:ext cx="590391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600"/>
              <a:t>Using field convention:               denotes initial (final) anti-quark</a:t>
            </a:r>
          </a:p>
        </p:txBody>
      </p:sp>
      <p:graphicFrame>
        <p:nvGraphicFramePr>
          <p:cNvPr id="22534" name="Object 1">
            <a:extLst>
              <a:ext uri="{FF2B5EF4-FFF2-40B4-BE49-F238E27FC236}">
                <a16:creationId xmlns:a16="http://schemas.microsoft.com/office/drawing/2014/main" id="{F5192B21-D492-242B-E951-C5434CF022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4300" y="6310313"/>
          <a:ext cx="719138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82600" imgH="241300" progId="Equation.3">
                  <p:embed/>
                </p:oleObj>
              </mc:Choice>
              <mc:Fallback>
                <p:oleObj name="Equation" r:id="rId3" imgW="482600" imgH="2413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6310313"/>
                        <a:ext cx="719138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5" name="Picture 3">
            <a:extLst>
              <a:ext uri="{FF2B5EF4-FFF2-40B4-BE49-F238E27FC236}">
                <a16:creationId xmlns:a16="http://schemas.microsoft.com/office/drawing/2014/main" id="{C672A8E1-58B1-CB59-124B-94A3CE84F2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836613"/>
            <a:ext cx="32861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36" name="Object 7">
            <a:extLst>
              <a:ext uri="{FF2B5EF4-FFF2-40B4-BE49-F238E27FC236}">
                <a16:creationId xmlns:a16="http://schemas.microsoft.com/office/drawing/2014/main" id="{3F19D06F-2FC0-88ED-068A-1D7D4DB2F2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7813" y="4022725"/>
          <a:ext cx="4318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3200" imgH="228600" progId="Equation.3">
                  <p:embed/>
                </p:oleObj>
              </mc:Choice>
              <mc:Fallback>
                <p:oleObj name="Equation" r:id="rId6" imgW="2032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4022725"/>
                        <a:ext cx="4318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7" name="Rectangle 3">
            <a:extLst>
              <a:ext uri="{FF2B5EF4-FFF2-40B4-BE49-F238E27FC236}">
                <a16:creationId xmlns:a16="http://schemas.microsoft.com/office/drawing/2014/main" id="{A9A22CC6-2A40-496D-1A15-FB1E0F515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445125"/>
            <a:ext cx="2232025" cy="576263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1800"/>
          </a:p>
        </p:txBody>
      </p:sp>
      <p:graphicFrame>
        <p:nvGraphicFramePr>
          <p:cNvPr id="22538" name="Object 6">
            <a:extLst>
              <a:ext uri="{FF2B5EF4-FFF2-40B4-BE49-F238E27FC236}">
                <a16:creationId xmlns:a16="http://schemas.microsoft.com/office/drawing/2014/main" id="{C27B7F9D-E7A0-4BE9-6263-341BC15FB0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14538" y="1268413"/>
          <a:ext cx="4695825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349500" imgH="254000" progId="Equation.3">
                  <p:embed/>
                </p:oleObj>
              </mc:Choice>
              <mc:Fallback>
                <p:oleObj name="Equation" r:id="rId8" imgW="2349500" imgH="254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4538" y="1268413"/>
                        <a:ext cx="4695825" cy="50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40" name="Picture 3">
            <a:extLst>
              <a:ext uri="{FF2B5EF4-FFF2-40B4-BE49-F238E27FC236}">
                <a16:creationId xmlns:a16="http://schemas.microsoft.com/office/drawing/2014/main" id="{EF44DC7C-C124-9740-A072-D8ED291177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1871663"/>
            <a:ext cx="4702175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41" name="Object 14">
            <a:extLst>
              <a:ext uri="{FF2B5EF4-FFF2-40B4-BE49-F238E27FC236}">
                <a16:creationId xmlns:a16="http://schemas.microsoft.com/office/drawing/2014/main" id="{7CB21D9E-D3E6-343B-D0BF-E275DC25FC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5438" y="2119313"/>
          <a:ext cx="460375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15900" imgH="241300" progId="Equation.3">
                  <p:embed/>
                </p:oleObj>
              </mc:Choice>
              <mc:Fallback>
                <p:oleObj name="Equation" r:id="rId11" imgW="215900" imgH="2413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5438" y="2119313"/>
                        <a:ext cx="460375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2" name="Object 13">
            <a:extLst>
              <a:ext uri="{FF2B5EF4-FFF2-40B4-BE49-F238E27FC236}">
                <a16:creationId xmlns:a16="http://schemas.microsoft.com/office/drawing/2014/main" id="{95FE59A7-9E81-FEB5-A241-B88AD49E0D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19888" y="3960813"/>
          <a:ext cx="515937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41300" imgH="190500" progId="Equation.3">
                  <p:embed/>
                </p:oleObj>
              </mc:Choice>
              <mc:Fallback>
                <p:oleObj name="Equation" r:id="rId13" imgW="241300" imgH="1905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9888" y="3960813"/>
                        <a:ext cx="515937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3" name="Object 6">
            <a:extLst>
              <a:ext uri="{FF2B5EF4-FFF2-40B4-BE49-F238E27FC236}">
                <a16:creationId xmlns:a16="http://schemas.microsoft.com/office/drawing/2014/main" id="{A0863224-E1B9-CDEB-FC88-CAC517EC83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5738" y="3068638"/>
          <a:ext cx="431800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15900" imgH="254000" progId="Equation.3">
                  <p:embed/>
                </p:oleObj>
              </mc:Choice>
              <mc:Fallback>
                <p:oleObj name="Equation" r:id="rId15" imgW="215900" imgH="254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3068638"/>
                        <a:ext cx="431800" cy="50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新細明體"/>
        <a:cs typeface="新細明體"/>
      </a:majorFont>
      <a:minorFont>
        <a:latin typeface="Arial"/>
        <a:ea typeface="新細明體"/>
        <a:cs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0"/>
            <a:cs typeface="新細明體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0"/>
            <a:cs typeface="新細明體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2940</TotalTime>
  <Words>1833</Words>
  <Application>Microsoft Macintosh PowerPoint</Application>
  <PresentationFormat>On-screen Show (4:3)</PresentationFormat>
  <Paragraphs>495</Paragraphs>
  <Slides>77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4" baseType="lpstr">
      <vt:lpstr>Arial</vt:lpstr>
      <vt:lpstr>Cambria Math</vt:lpstr>
      <vt:lpstr>Garamond</vt:lpstr>
      <vt:lpstr>Symbol</vt:lpstr>
      <vt:lpstr>Wingdings</vt:lpstr>
      <vt:lpstr>Edge</vt:lpstr>
      <vt:lpstr>Equation</vt:lpstr>
      <vt:lpstr>Charmless Two-body Baryonic B Decays and Baryonic Semileptonic B Decays</vt:lpstr>
      <vt:lpstr>Motivation</vt:lpstr>
      <vt:lpstr>Current experimental status:</vt:lpstr>
      <vt:lpstr>In fact, more B to come…</vt:lpstr>
      <vt:lpstr>Our approach</vt:lpstr>
      <vt:lpstr>Our approach</vt:lpstr>
      <vt:lpstr>An example: Charmful case</vt:lpstr>
      <vt:lpstr>PowerPoint Presentation</vt:lpstr>
      <vt:lpstr>PowerPoint Presentation</vt:lpstr>
      <vt:lpstr>PowerPoint Presentation</vt:lpstr>
      <vt:lpstr>Note that</vt:lpstr>
      <vt:lpstr>Charmless case</vt:lpstr>
      <vt:lpstr>Another example: Charmless B to PP decays</vt:lpstr>
      <vt:lpstr>Similarly</vt:lpstr>
      <vt:lpstr>B to decuplet anti-decuplet baryonic decays</vt:lpstr>
      <vt:lpstr>Similarly</vt:lpstr>
      <vt:lpstr>Modes with (anti)octet final state</vt:lpstr>
      <vt:lpstr>Effective Hamiltonian for              decays </vt:lpstr>
      <vt:lpstr>Similarly, for              ,              decays</vt:lpstr>
      <vt:lpstr>A short summary</vt:lpstr>
      <vt:lpstr>Some sample amplitudes:</vt:lpstr>
      <vt:lpstr>Recent update</vt:lpstr>
      <vt:lpstr>For example,</vt:lpstr>
      <vt:lpstr>P and PE have same flavor flow structure</vt:lpstr>
      <vt:lpstr>Factorization calculation</vt:lpstr>
      <vt:lpstr>More explicitly…</vt:lpstr>
      <vt:lpstr>Relating factorization amp. with TA</vt:lpstr>
      <vt:lpstr>Flavor flow diagrams</vt:lpstr>
      <vt:lpstr>EOM and asymptotic relations</vt:lpstr>
      <vt:lpstr>We obtain A, Ac, E, PE and PA</vt:lpstr>
      <vt:lpstr>Form factor</vt:lpstr>
      <vt:lpstr>Asymptotic Relations:</vt:lpstr>
      <vt:lpstr>PowerPoint Presentation</vt:lpstr>
      <vt:lpstr>Numerical Results</vt:lpstr>
      <vt:lpstr>A, E and PA are highly suppressed (chiral suppression) </vt:lpstr>
      <vt:lpstr>Baryons are grouped according to their detectability.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PowerPoint Presentation</vt:lpstr>
      <vt:lpstr>CPs</vt:lpstr>
      <vt:lpstr>PowerPoint Presentation</vt:lpstr>
      <vt:lpstr>PowerPoint Presentation</vt:lpstr>
      <vt:lpstr>PowerPoint Presentation</vt:lpstr>
      <vt:lpstr>CP of ΔS=-1 pure penguin modes</vt:lpstr>
      <vt:lpstr>Direct CP violations of pure exchange modes are vanishing</vt:lpstr>
      <vt:lpstr>PowerPoint Presentation</vt:lpstr>
      <vt:lpstr>PowerPoint Presentation</vt:lpstr>
      <vt:lpstr>¯B_q→B ̅B^′ l ν ̅,B ̅B^′ ν ̅  ν Decays</vt:lpstr>
      <vt:lpstr>B^-→p ̅pμ ν ̅  Differential rate (LHCb19)</vt:lpstr>
      <vt:lpstr>¯B_q→B ̅B^′ l ν ̅,B ̅B^′ νν ̅   Decay amplitudes</vt:lpstr>
      <vt:lpstr>Topological amplitudes</vt:lpstr>
      <vt:lpstr>A short summary</vt:lpstr>
      <vt:lpstr>Example, ¯B_q→B ̅B^′ l ν ̅ Decays</vt:lpstr>
      <vt:lpstr>Example, ¯B_q→B ̅B^′ νν ̅ Decays</vt:lpstr>
      <vt:lpstr>Using model inputs…</vt:lpstr>
      <vt:lpstr>¯B_q→B ̅B^′ l ν ̅ Decays</vt:lpstr>
      <vt:lpstr>PowerPoint Presentation</vt:lpstr>
      <vt:lpstr>Threshold enhancement-&gt; Huge SU(3) breaking</vt:lpstr>
      <vt:lpstr>¯B_q→B ̅B^′ ν ν ̅ Decays</vt:lpstr>
      <vt:lpstr>¯B_q→B ̅Dl ν ̅ Decays</vt:lpstr>
      <vt:lpstr>Only one T</vt:lpstr>
      <vt:lpstr>Differential rates</vt:lpstr>
      <vt:lpstr>¯B_q→B ̅Dνν ̅ Decays</vt:lpstr>
      <vt:lpstr>¯B_q→D ̅Bl ν ̅ Decays</vt:lpstr>
      <vt:lpstr>Only one T</vt:lpstr>
      <vt:lpstr>Differential rates</vt:lpstr>
      <vt:lpstr>¯B_q→D ̅Bνν ̅ Decays</vt:lpstr>
      <vt:lpstr>¯B_q→D ̅Dl ν ̅ Decays</vt:lpstr>
      <vt:lpstr>¯B_q→D ̅D ν ν ̅ Decays</vt:lpstr>
      <vt:lpstr>Differential rate</vt:lpstr>
      <vt:lpstr>Loop and tree ratios, tests of SM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Rescattering effects in charmless in B�PP decays</dc:title>
  <dc:creator>CYCU</dc:creator>
  <cp:lastModifiedBy>ck chua</cp:lastModifiedBy>
  <cp:revision>822</cp:revision>
  <dcterms:created xsi:type="dcterms:W3CDTF">2008-01-28T00:45:39Z</dcterms:created>
  <dcterms:modified xsi:type="dcterms:W3CDTF">2024-01-12T03:58:09Z</dcterms:modified>
</cp:coreProperties>
</file>