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4024" r:id="rId2"/>
    <p:sldMasterId id="2147485422" r:id="rId3"/>
    <p:sldMasterId id="2147486422" r:id="rId4"/>
    <p:sldMasterId id="2147486434" r:id="rId5"/>
  </p:sldMasterIdLst>
  <p:notesMasterIdLst>
    <p:notesMasterId r:id="rId34"/>
  </p:notesMasterIdLst>
  <p:handoutMasterIdLst>
    <p:handoutMasterId r:id="rId35"/>
  </p:handoutMasterIdLst>
  <p:sldIdLst>
    <p:sldId id="385" r:id="rId6"/>
    <p:sldId id="558" r:id="rId7"/>
    <p:sldId id="591" r:id="rId8"/>
    <p:sldId id="587" r:id="rId9"/>
    <p:sldId id="560" r:id="rId10"/>
    <p:sldId id="613" r:id="rId11"/>
    <p:sldId id="617" r:id="rId12"/>
    <p:sldId id="573" r:id="rId13"/>
    <p:sldId id="604" r:id="rId14"/>
    <p:sldId id="618" r:id="rId15"/>
    <p:sldId id="592" r:id="rId16"/>
    <p:sldId id="594" r:id="rId17"/>
    <p:sldId id="608" r:id="rId18"/>
    <p:sldId id="596" r:id="rId19"/>
    <p:sldId id="597" r:id="rId20"/>
    <p:sldId id="593" r:id="rId21"/>
    <p:sldId id="601" r:id="rId22"/>
    <p:sldId id="606" r:id="rId23"/>
    <p:sldId id="598" r:id="rId24"/>
    <p:sldId id="600" r:id="rId25"/>
    <p:sldId id="599" r:id="rId26"/>
    <p:sldId id="495" r:id="rId27"/>
    <p:sldId id="603" r:id="rId28"/>
    <p:sldId id="619" r:id="rId29"/>
    <p:sldId id="620" r:id="rId30"/>
    <p:sldId id="611" r:id="rId31"/>
    <p:sldId id="609" r:id="rId32"/>
    <p:sldId id="614" r:id="rId33"/>
  </p:sldIdLst>
  <p:sldSz cx="12192000" cy="6858000"/>
  <p:notesSz cx="9874250" cy="6797675"/>
  <p:custDataLst>
    <p:tags r:id="rId36"/>
  </p:custData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200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FF0000"/>
    <a:srgbClr val="9900CC"/>
    <a:srgbClr val="008080"/>
    <a:srgbClr val="000066"/>
    <a:srgbClr val="FF3399"/>
    <a:srgbClr val="CFD4CA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17" autoAdjust="0"/>
    <p:restoredTop sz="94661" autoAdjust="0"/>
  </p:normalViewPr>
  <p:slideViewPr>
    <p:cSldViewPr snapToGrid="0">
      <p:cViewPr varScale="1">
        <p:scale>
          <a:sx n="89" d="100"/>
          <a:sy n="89" d="100"/>
        </p:scale>
        <p:origin x="231" y="54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427761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6644" y="0"/>
            <a:ext cx="4277611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7801"/>
            <a:ext cx="4277613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6644" y="6457801"/>
            <a:ext cx="4277611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EDF6AC-54AB-453B-A300-C6DBAB83F0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427761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6644" y="0"/>
            <a:ext cx="4277611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33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725" y="3228350"/>
            <a:ext cx="7240809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7801"/>
            <a:ext cx="4277613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6644" y="6457801"/>
            <a:ext cx="4277611" cy="339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5" tIns="45845" rIns="91685" bIns="45845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3EA273-161E-49A8-A94B-ECA195EBC7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17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FE38ABA-5D24-4450-8116-4DBECDE0FBC3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30725" cy="25495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EA12-4602-400F-8BFE-44777D5DFD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974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96A-571C-45D0-BF66-B5C0DBF749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185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8634-3523-4141-B937-0DA70D5014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013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173158"/>
            <a:ext cx="103632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6955" y="2643182"/>
            <a:ext cx="8893821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D05-9AEF-43B7-8D07-A7D221EF5E6F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ED2F-CB32-4366-83F3-21F9BF15E9B3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69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6CB1-0625-4545-8EA6-CEB36E25BA04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5920-6AF3-4598-8EEB-F8F2FFEAC1CE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70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924181"/>
            <a:ext cx="103632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2874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F15D-DCCA-4C08-A1F8-B9E676A31830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9F9B-A4F3-49F9-80B1-9843DD88EA77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2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6A08-3FDF-49C1-9FE3-BC44C37F7B00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7AA75-980D-4753-9334-9C2958F65A7D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02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39E4-AF99-4C18-94B0-A1FC7F92A4F6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D90E-EE10-4D41-A2BB-04DCA342B3EF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62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4868-7394-42F5-96E1-B5EFD84A48B5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EAD1-5FEE-4BFF-84CF-A1D09DEA75D8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45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9241-2D92-478E-B230-1348FCC27006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A3C1-AAC3-4A2F-97BD-3118B12780EC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0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3843" y="1071546"/>
            <a:ext cx="6815667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72111" y="1071547"/>
            <a:ext cx="4011084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8" y="285728"/>
            <a:ext cx="10974657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C787-E3BC-4E4B-B694-D9C9A9A4C273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433F-CE1A-448E-A09C-15B22CCCE8DA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46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41D8-450B-4702-98AE-39EF8CCB97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8617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32" y="642918"/>
            <a:ext cx="1047757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90563" y="541340"/>
            <a:ext cx="8553459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29774" y="1000108"/>
            <a:ext cx="1219157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4D5C-1054-4C24-ABA3-A6435473FCA2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AE5E-25CE-4625-9719-96EBA4E4DC0F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47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172C-3B65-4C5A-9F99-48B047046C57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A4A7-4D03-471C-A208-2F7647851211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329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525024" y="274640"/>
            <a:ext cx="2057376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820173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ED88-41B9-4699-8CC1-649D49551C92}" type="datetimeFigureOut">
              <a:rPr lang="en-US" altLang="zh-TW"/>
              <a:pPr>
                <a:defRPr/>
              </a:pPr>
              <a:t>1/10/2024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58F8-3378-4DDF-A5AC-107737CFA9CA}" type="slidenum">
              <a:rPr lang="en-US" altLang="zh-TW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69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2200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1EA56-4254-4CAB-A613-5EE232F747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902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B31D-7E9D-44D0-BC0F-D45031519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619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220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225D-F22B-45D1-9507-D55A20E4C7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199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D3E0-E097-4970-BD78-C71D49072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46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2200"/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15EA-CF20-4D76-9A13-D61088DB7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9072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7A72-CD3D-43B3-A960-070D3A8A26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6405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5B69-D625-4586-9ACF-509C0055F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99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3D17-9ED3-4744-963D-8525455A1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2245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2200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C232-58CE-4BED-AB02-9B8640C010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5432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5F3C-4329-4B94-BCA1-D7E9C2C545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124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C9C4-E944-415B-9223-CA13F1B617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9086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24D7-E59C-4D06-A3D3-4448379C37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4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2981-DFA9-5A4F-47CA-3BC283680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43280-F54A-1C52-1907-C53D5195D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012D-E77F-5763-0BCA-691A540D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CA01A9-3FBD-D848-82B3-C89550ED7AF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C9889-CD9E-CA90-88CF-07BC719C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72D02-0B6B-AED0-E00C-A6385F7A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88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DF3B-62CA-5528-0A56-D3010FB5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E36CC-9B3D-7434-8B8B-CFEAF234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6BAC-6C58-23D9-4C3D-CA0EA790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100D7-DA9C-F843-A7F8-69979DE6C59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D376B-FDCF-26E3-9229-D24EDB4F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87F9-2F72-D952-8D3D-30144EA9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13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5A9D5-EA40-BF2F-18BC-54ABC0C9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7A22-4300-E034-D970-080BF21C4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99057-9595-FE78-0F40-09A11368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0CAE-17E7-9948-8ACB-69B49E2EC50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CCD8B-1D9C-CE02-2D76-F3986030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07956-EA92-ED11-B209-2DAC26AD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802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BE3D-A2D6-726F-EB38-0F0F787E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6834C-4938-27C6-7DCE-619ACD073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26501-576A-EA11-1F9D-1DC31A110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108F9-00FA-7460-56ED-247E046F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B3445-09E4-974D-BFA2-DD2AE47B93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9AA71-57AB-900E-8E8F-840456A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AA921-B6B0-87E4-B7AF-272349B0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37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54BE-B3EF-D77C-AFAF-C6ABA130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A2AA1-0159-D81B-A0CC-9D23E79C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102C1-F6E2-D770-9EBA-B2432985E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79161-257F-6A45-93B9-04C0458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FCDAD-AEB0-1B49-F9B4-EFE1FC937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8B6EA9-322B-C14C-E4CD-D2D1290B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830A8-7990-5A49-B266-D416067B08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BB55E-AB70-FBC4-E783-DA754B1D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643EA-2D37-9BD9-E6F6-452DC73F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53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1CE8-2DC2-8030-3349-9A4BDE4A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C0C7A-823C-C005-6C50-B2E3D408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3D993-0654-E145-AE44-05E89B07BC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5D1E06-5250-4DB6-3874-74BBEB3A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8DB60-E9A1-10DA-4BA0-D25C9CA0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8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BEFD-9A50-4832-A876-DE8A60054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2324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FD4A9-2051-7ED1-76DD-E7208133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83B7B-F563-FA4E-BC44-BF268ABE66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4CF36-6596-FD20-C7ED-3FCC3DBA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6C699-DD33-2AF8-1E68-9FCDF6D5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08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CC3C-6583-6D51-455F-5600F5F2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CFBCB-AB82-626A-7DC8-23814CEE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E156F-E373-8E2A-0F56-E04D48337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7BF84-724C-9AA2-2543-1C13FDEF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F41E69-44EC-CE47-B3F1-540A859E56B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7EBD-5913-E890-2375-FE252E63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240AA-3847-523F-9DBF-20A5F2D4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884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236C-271C-2A15-4E0F-A2F942A5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608BC-7D36-CB98-0A30-DB4F690C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ADFB0-6DAB-6C2F-6EDF-6A376C41D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0DFB7-6C47-E6AB-00F2-CE9ACD0D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22E93-6E29-3047-B7D3-97ACBD4379D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6C8BA-C107-3145-B571-F9C2EF93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58303-D8D7-6A05-6838-AFCFDE9B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95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3843-40C3-D055-A698-5DAECD7C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8C3BC-BF06-AF9A-A928-4DEE65A5C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B7133-5FEA-56D1-D527-E3DC4719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3A57F-8AE1-B846-A1C5-F35FB0B383B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20131-71D2-5F40-8F90-BD971F73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4D3A-1376-7DFE-009D-CF324A40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32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03A49-11B7-70A1-4E6D-D8787612A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17BD1-E5D2-CE87-AB9A-4DF254791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E0A5-E7FE-3F5C-28F3-D5649B7A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C34741-FAF6-DA45-ABB6-AE8580DB632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ACD0E-8478-B0FE-62A0-AF8E80E5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97EB9-F014-42E5-EDB3-C4CF9D3E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18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EA12-4602-400F-8BFE-44777D5DFD0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6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41D8-450B-4702-98AE-39EF8CCB97FE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62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3D17-9ED3-4744-963D-8525455A1C91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76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0BEFD-9A50-4832-A876-DE8A6005488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0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AFCE-28AF-45EE-9C7D-AAC991747B0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9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AFCE-28AF-45EE-9C7D-AAC991747B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7315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5D60-CF14-4CB2-95C6-9AB6AC570FD1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024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F3AF-5802-4929-B232-BE6EF381321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57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D720-159D-4893-8DDD-EF58DF1D1EA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55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B294-6F99-4BB2-80D7-4402E2563854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31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B96A-571C-45D0-BF66-B5C0DBF74966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08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28634-3523-4141-B937-0DA70D50140A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3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5D60-CF14-4CB2-95C6-9AB6AC570F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3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F3AF-5802-4929-B232-BE6EF38132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67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D720-159D-4893-8DDD-EF58DF1D1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27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B294-6F99-4BB2-80D7-4402E25638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80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DBA8D56-721A-4F07-8ED0-62DA77427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9" r:id="rId1"/>
    <p:sldLayoutId id="2147486390" r:id="rId2"/>
    <p:sldLayoutId id="2147486391" r:id="rId3"/>
    <p:sldLayoutId id="2147486392" r:id="rId4"/>
    <p:sldLayoutId id="2147486393" r:id="rId5"/>
    <p:sldLayoutId id="2147486394" r:id="rId6"/>
    <p:sldLayoutId id="2147486395" r:id="rId7"/>
    <p:sldLayoutId id="2147486396" r:id="rId8"/>
    <p:sldLayoutId id="2147486397" r:id="rId9"/>
    <p:sldLayoutId id="2147486398" r:id="rId10"/>
    <p:sldLayoutId id="21474863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5000">
              <a:srgbClr val="F3F3F3"/>
            </a:gs>
            <a:gs pos="100000">
              <a:srgbClr val="FFFF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7"/>
          <p:cNvPicPr>
            <a:picLocks noChangeAspect="1"/>
          </p:cNvPicPr>
          <p:nvPr/>
        </p:nvPicPr>
        <p:blipFill>
          <a:blip r:embed="rId13" cstate="print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4914900"/>
            <a:ext cx="3302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2200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6096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2200"/>
          </a:p>
        </p:txBody>
      </p:sp>
      <p:pic>
        <p:nvPicPr>
          <p:cNvPr id="2057" name="圖片 8"/>
          <p:cNvPicPr>
            <a:picLocks noChangeAspect="1"/>
          </p:cNvPicPr>
          <p:nvPr/>
        </p:nvPicPr>
        <p:blipFill>
          <a:blip r:embed="rId14" cstate="print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9850"/>
            <a:ext cx="1219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BBE99E-996B-4B3A-98AA-EC36C56927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03" r:id="rId1"/>
    <p:sldLayoutId id="2147486404" r:id="rId2"/>
    <p:sldLayoutId id="2147486405" r:id="rId3"/>
    <p:sldLayoutId id="2147486406" r:id="rId4"/>
    <p:sldLayoutId id="2147486407" r:id="rId5"/>
    <p:sldLayoutId id="2147486408" r:id="rId6"/>
    <p:sldLayoutId id="2147486409" r:id="rId7"/>
    <p:sldLayoutId id="2147486410" r:id="rId8"/>
    <p:sldLayoutId id="2147486411" r:id="rId9"/>
    <p:sldLayoutId id="2147486412" r:id="rId10"/>
    <p:sldLayoutId id="21474864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32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0000"/>
        <a:buFont typeface="Wingdings 2" panose="05020102010507070707" pitchFamily="18" charset="2"/>
        <a:buChar char="®"/>
        <a:defRPr sz="24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SzPct val="45000"/>
        <a:buFont typeface="Wingdings 2" panose="05020102010507070707" pitchFamily="18" charset="2"/>
        <a:buChar char="¯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49E"/>
        </a:buClr>
        <a:buFont typeface="Wingdings 2" panose="05020102010507070707" pitchFamily="18" charset="2"/>
        <a:buChar char=""/>
        <a:defRPr sz="20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2200"/>
          </a:p>
        </p:txBody>
      </p:sp>
      <p:sp>
        <p:nvSpPr>
          <p:cNvPr id="3077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CCBFD2C4-C1FA-4FCE-83EE-FE458EF02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22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2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4" r:id="rId1"/>
    <p:sldLayoutId id="2147486415" r:id="rId2"/>
    <p:sldLayoutId id="2147486416" r:id="rId3"/>
    <p:sldLayoutId id="2147486400" r:id="rId4"/>
    <p:sldLayoutId id="2147486417" r:id="rId5"/>
    <p:sldLayoutId id="2147486401" r:id="rId6"/>
    <p:sldLayoutId id="2147486418" r:id="rId7"/>
    <p:sldLayoutId id="2147486419" r:id="rId8"/>
    <p:sldLayoutId id="2147486420" r:id="rId9"/>
    <p:sldLayoutId id="2147486402" r:id="rId10"/>
    <p:sldLayoutId id="21474864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46DAC-FF60-077B-8899-574AD884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479B6-576A-3D3D-5322-037E3203C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5EDAE-ABEA-66C6-4494-DE88D28EC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D92EF-14B2-BB42-BD79-B69C39C55D9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5124-7711-E9A0-2936-0D67CEA73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F1794-91BC-3F35-A718-9F0CC8CF5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3" r:id="rId1"/>
    <p:sldLayoutId id="2147486424" r:id="rId2"/>
    <p:sldLayoutId id="2147486425" r:id="rId3"/>
    <p:sldLayoutId id="2147486426" r:id="rId4"/>
    <p:sldLayoutId id="2147486427" r:id="rId5"/>
    <p:sldLayoutId id="2147486428" r:id="rId6"/>
    <p:sldLayoutId id="2147486429" r:id="rId7"/>
    <p:sldLayoutId id="2147486430" r:id="rId8"/>
    <p:sldLayoutId id="2147486431" r:id="rId9"/>
    <p:sldLayoutId id="2147486432" r:id="rId10"/>
    <p:sldLayoutId id="21474864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BDBA8D56-721A-4F07-8ED0-62DA7742725D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1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5" r:id="rId1"/>
    <p:sldLayoutId id="2147486436" r:id="rId2"/>
    <p:sldLayoutId id="2147486437" r:id="rId3"/>
    <p:sldLayoutId id="2147486438" r:id="rId4"/>
    <p:sldLayoutId id="2147486439" r:id="rId5"/>
    <p:sldLayoutId id="2147486440" r:id="rId6"/>
    <p:sldLayoutId id="2147486441" r:id="rId7"/>
    <p:sldLayoutId id="2147486442" r:id="rId8"/>
    <p:sldLayoutId id="2147486443" r:id="rId9"/>
    <p:sldLayoutId id="2147486444" r:id="rId10"/>
    <p:sldLayoutId id="21474864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6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5" Type="http://schemas.openxmlformats.org/officeDocument/2006/relationships/image" Target="../media/image37.png"/><Relationship Id="rId10" Type="http://schemas.openxmlformats.org/officeDocument/2006/relationships/image" Target="../media/image281.png"/><Relationship Id="rId1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90.png"/><Relationship Id="rId3" Type="http://schemas.openxmlformats.org/officeDocument/2006/relationships/image" Target="../media/image39.png"/><Relationship Id="rId7" Type="http://schemas.openxmlformats.org/officeDocument/2006/relationships/image" Target="../media/image3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40.png"/><Relationship Id="rId4" Type="http://schemas.openxmlformats.org/officeDocument/2006/relationships/image" Target="../media/image310.png"/><Relationship Id="rId9" Type="http://schemas.openxmlformats.org/officeDocument/2006/relationships/image" Target="../media/image3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1.png"/><Relationship Id="rId3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520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7.png"/><Relationship Id="rId15" Type="http://schemas.openxmlformats.org/officeDocument/2006/relationships/image" Target="../media/image59.png"/><Relationship Id="rId19" Type="http://schemas.openxmlformats.org/officeDocument/2006/relationships/image" Target="../media/image62.png"/><Relationship Id="rId4" Type="http://schemas.openxmlformats.org/officeDocument/2006/relationships/image" Target="../media/image56.png"/><Relationship Id="rId14" Type="http://schemas.openxmlformats.org/officeDocument/2006/relationships/image" Target="../media/image5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0.xml"/><Relationship Id="rId11" Type="http://schemas.openxmlformats.org/officeDocument/2006/relationships/image" Target="../media/image64.png"/><Relationship Id="rId10" Type="http://schemas.openxmlformats.org/officeDocument/2006/relationships/image" Target="../media/image492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66.png"/><Relationship Id="rId7" Type="http://schemas.openxmlformats.org/officeDocument/2006/relationships/image" Target="../media/image49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580.png"/><Relationship Id="rId10" Type="http://schemas.openxmlformats.org/officeDocument/2006/relationships/image" Target="../media/image661.png"/><Relationship Id="rId4" Type="http://schemas.openxmlformats.org/officeDocument/2006/relationships/image" Target="../media/image571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1.png"/><Relationship Id="rId5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1.png"/><Relationship Id="rId3" Type="http://schemas.openxmlformats.org/officeDocument/2006/relationships/image" Target="../media/image630.png"/><Relationship Id="rId7" Type="http://schemas.openxmlformats.org/officeDocument/2006/relationships/image" Target="../media/image5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12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9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1.png"/><Relationship Id="rId5" Type="http://schemas.openxmlformats.org/officeDocument/2006/relationships/image" Target="../media/image6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0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1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187575" y="317500"/>
            <a:ext cx="8027988" cy="647700"/>
          </a:xfrm>
          <a:prstGeom prst="rect">
            <a:avLst/>
          </a:prstGeom>
          <a:solidFill>
            <a:srgbClr val="FFFF66"/>
          </a:solidFill>
          <a:ln w="6350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3600">
                <a:solidFill>
                  <a:srgbClr val="006600"/>
                </a:solidFill>
                <a:latin typeface="Monotype Corsiva" panose="03010101010201010101" pitchFamily="66" charset="0"/>
              </a:rPr>
              <a:t>     </a:t>
            </a:r>
            <a:r>
              <a:rPr lang="en-US" altLang="zh-TW" sz="2200">
                <a:solidFill>
                  <a:srgbClr val="006600"/>
                </a:solidFill>
                <a:latin typeface="Arial" panose="020B0604020202020204" pitchFamily="34" charset="0"/>
              </a:rPr>
              <a:t>                            Charmed Baryons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Text Box 8"/>
              <p:cNvSpPr txBox="1">
                <a:spLocks noChangeArrowheads="1"/>
              </p:cNvSpPr>
              <p:nvPr/>
            </p:nvSpPr>
            <p:spPr bwMode="auto">
              <a:xfrm>
                <a:off x="1613871" y="312121"/>
                <a:ext cx="8991600" cy="658898"/>
              </a:xfrm>
              <a:prstGeom prst="rect">
                <a:avLst/>
              </a:prstGeom>
              <a:solidFill>
                <a:srgbClr val="FFC000"/>
              </a:solidFill>
              <a:ln w="317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 2" panose="05020102010507070707" pitchFamily="18" charset="2"/>
                  <a:buChar char=""/>
                  <a:defRPr sz="32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50000"/>
                  <a:buFont typeface="Wingdings 2" panose="05020102010507070707" pitchFamily="18" charset="2"/>
                  <a:buChar char="³"/>
                  <a:defRPr sz="28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9C007F"/>
                  </a:buClr>
                  <a:buSzPct val="60000"/>
                  <a:buFont typeface="Wingdings 2" panose="05020102010507070707" pitchFamily="18" charset="2"/>
                  <a:buChar char="®"/>
                  <a:defRPr sz="24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5BD3"/>
                  </a:buClr>
                  <a:buSzPct val="45000"/>
                  <a:buFont typeface="Wingdings 2" panose="05020102010507070707" pitchFamily="18" charset="2"/>
                  <a:buChar char="¯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49E"/>
                  </a:buClr>
                  <a:buFont typeface="Wingdings 2" panose="05020102010507070707" pitchFamily="18" charset="2"/>
                  <a:buChar char="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49E"/>
                  </a:buClr>
                  <a:buFont typeface="Wingdings 2" panose="05020102010507070707" pitchFamily="18" charset="2"/>
                  <a:buChar char="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49E"/>
                  </a:buClr>
                  <a:buFont typeface="Wingdings 2" panose="05020102010507070707" pitchFamily="18" charset="2"/>
                  <a:buChar char="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49E"/>
                  </a:buClr>
                  <a:buFont typeface="Wingdings 2" panose="05020102010507070707" pitchFamily="18" charset="2"/>
                  <a:buChar char="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49E"/>
                  </a:buClr>
                  <a:buFont typeface="Wingdings 2" panose="05020102010507070707" pitchFamily="18" charset="2"/>
                  <a:buChar char=""/>
                  <a:defRPr sz="2000">
                    <a:solidFill>
                      <a:schemeClr val="tx1"/>
                    </a:solidFill>
                    <a:latin typeface="Cambria" panose="020405030504060302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TW" sz="3600" dirty="0">
                    <a:solidFill>
                      <a:srgbClr val="0000FF"/>
                    </a:solidFill>
                    <a:latin typeface="Monotype Corsiva" panose="03010101010201010101" pitchFamily="66" charset="0"/>
                  </a:rPr>
                  <a:t>      The strangest lifetime: a </a:t>
                </a:r>
                <a:r>
                  <a:rPr lang="en-US" altLang="zh-TW" sz="3600" dirty="0" err="1">
                    <a:solidFill>
                      <a:srgbClr val="0000FF"/>
                    </a:solidFill>
                    <a:latin typeface="Monotype Corsiva" panose="03010101010201010101" pitchFamily="66" charset="0"/>
                  </a:rPr>
                  <a:t>bizzar</a:t>
                </a:r>
                <a:r>
                  <a:rPr lang="en-US" altLang="zh-TW" sz="3600" dirty="0">
                    <a:solidFill>
                      <a:srgbClr val="0000FF"/>
                    </a:solidFill>
                    <a:latin typeface="Monotype Corsiva" panose="03010101010201010101" pitchFamily="66" charset="0"/>
                  </a:rPr>
                  <a:t> story of  </a:t>
                </a:r>
                <a14:m>
                  <m:oMath xmlns:m="http://schemas.openxmlformats.org/officeDocument/2006/math">
                    <m:r>
                      <a:rPr lang="en-US" altLang="zh-TW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6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sz="3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3600" dirty="0">
                    <a:solidFill>
                      <a:srgbClr val="0000FF"/>
                    </a:solidFill>
                    <a:latin typeface="Monotype Corsiva" panose="03010101010201010101" pitchFamily="66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560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871" y="312121"/>
                <a:ext cx="8991600" cy="658898"/>
              </a:xfrm>
              <a:prstGeom prst="rect">
                <a:avLst/>
              </a:prstGeom>
              <a:blipFill>
                <a:blip r:embed="rId3"/>
                <a:stretch>
                  <a:fillRect t="-10092" b="-34862"/>
                </a:stretch>
              </a:blipFill>
              <a:ln w="317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3105877" y="5425596"/>
            <a:ext cx="586773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latin typeface="Arial" panose="020B0604020202020204" pitchFamily="34" charset="0"/>
              </a:rPr>
              <a:t>                        January 12, 2024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latin typeface="Arial" panose="020B0604020202020204" pitchFamily="34" charset="0"/>
              </a:rPr>
              <a:t>               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83553" y="1801061"/>
            <a:ext cx="5508288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C007F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5BD3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49E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2600" dirty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       Hai-Yang Cheng  </a:t>
            </a:r>
            <a:endParaRPr lang="zh-CN" altLang="en-US" sz="2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600" dirty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endParaRPr lang="zh-CN" altLang="en-US" sz="2600" dirty="0">
              <a:solidFill>
                <a:srgbClr val="0000FF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600" dirty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 </a:t>
            </a:r>
            <a:r>
              <a:rPr lang="en-US" altLang="zh-TW" sz="2600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  Academia </a:t>
            </a:r>
            <a:r>
              <a:rPr lang="en-US" altLang="zh-TW" sz="2600" dirty="0" err="1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Sinica</a:t>
            </a:r>
            <a:r>
              <a:rPr lang="en-US" altLang="zh-TW" sz="2600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, Taipei</a:t>
            </a:r>
            <a:endParaRPr lang="en-US" altLang="zh-TW" sz="2600" dirty="0">
              <a:solidFill>
                <a:srgbClr val="0000FF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600" dirty="0">
              <a:solidFill>
                <a:srgbClr val="0000FF"/>
              </a:solidFill>
              <a:latin typeface="Arial Unicode MS" pitchFamily="34" charset="-120"/>
              <a:ea typeface="Arial Unicode MS" pitchFamily="34" charset="-12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600" dirty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</a:rPr>
              <a:t>       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818056" y="4624879"/>
            <a:ext cx="3051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0" dirty="0"/>
              <a:t>2024 TQCD Meeting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562861" y="3824163"/>
            <a:ext cx="6349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9900CC"/>
                </a:solidFill>
              </a:rPr>
              <a:t>In collaboration with Chia-Wei Liu (TDLI)</a:t>
            </a:r>
            <a:endParaRPr lang="zh-TW" altLang="en-US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44476" y="301214"/>
                <a:ext cx="10332720" cy="1791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Criticism:</a:t>
                </a:r>
              </a:p>
              <a:p>
                <a:endParaRPr lang="en-US" altLang="zh-TW" dirty="0"/>
              </a:p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Some additional parameters introduced before are arbitrary and ad hoc</a:t>
                </a: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zh-TW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  to suppress 1/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 corrections to ensure the validity of HQE</a:t>
                </a: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  to enhance the matrix element of charmed baryons 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76" y="301214"/>
                <a:ext cx="10332720" cy="1791901"/>
              </a:xfrm>
              <a:prstGeom prst="rect">
                <a:avLst/>
              </a:prstGeom>
              <a:blipFill>
                <a:blip r:embed="rId2"/>
                <a:stretch>
                  <a:fillRect l="-767" t="-1701" b="-6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846269" y="2217065"/>
            <a:ext cx="10736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FF"/>
                </a:solidFill>
              </a:rPr>
              <a:t>Wilson coefficients and spectator effects calculated only to LO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44476" y="2782751"/>
                <a:ext cx="9966960" cy="275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Quark mass is not precisely defined.</a:t>
                </a: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  </a:t>
                </a: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 Quark mass scheme: MS, pole, kinetic, 1S, MSR,…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bSup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𝟔𝟗𝟏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𝟎𝟑𝟕</m:t>
                    </m:r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GeV,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𝒑𝒐𝒍𝒆</m:t>
                        </m:r>
                      </m:sup>
                    </m:sSubSup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𝟔𝟓</m:t>
                    </m:r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GeV,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𝒌𝒊𝒏</m:t>
                        </m:r>
                      </m:sup>
                    </m:sSubSup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𝟓𝟓𝟒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𝟎𝟏𝟖</m:t>
                    </m:r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GeV,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𝟎𝟒</m:t>
                    </m:r>
                  </m:oMath>
                </a14:m>
                <a:r>
                  <a:rPr lang="en-US" altLang="zh-TW" sz="2400" dirty="0">
                    <a:solidFill>
                      <a:srgbClr val="0000FF"/>
                    </a:solidFill>
                  </a:rPr>
                  <a:t> GeV</a:t>
                </a: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 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Physics is independent of the mass scheme!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76" y="2782751"/>
                <a:ext cx="9966960" cy="2756845"/>
              </a:xfrm>
              <a:prstGeom prst="rect">
                <a:avLst/>
              </a:prstGeom>
              <a:blipFill>
                <a:blip r:embed="rId3"/>
                <a:stretch>
                  <a:fillRect l="-636" t="-913" b="-36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844476" y="5674395"/>
            <a:ext cx="7944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FF"/>
                </a:solidFill>
              </a:rPr>
              <a:t> Darwin term is missing </a:t>
            </a:r>
          </a:p>
        </p:txBody>
      </p:sp>
      <p:cxnSp>
        <p:nvCxnSpPr>
          <p:cNvPr id="9" name="直線接點 8"/>
          <p:cNvCxnSpPr/>
          <p:nvPr/>
        </p:nvCxnSpPr>
        <p:spPr bwMode="auto">
          <a:xfrm>
            <a:off x="4222376" y="3506989"/>
            <a:ext cx="4356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文字方塊 9"/>
          <p:cNvSpPr txBox="1"/>
          <p:nvPr/>
        </p:nvSpPr>
        <p:spPr>
          <a:xfrm>
            <a:off x="844476" y="6125011"/>
            <a:ext cx="7944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FF"/>
                </a:solidFill>
              </a:rPr>
              <a:t> … </a:t>
            </a:r>
          </a:p>
        </p:txBody>
      </p:sp>
    </p:spTree>
    <p:extLst>
      <p:ext uri="{BB962C8B-B14F-4D97-AF65-F5344CB8AC3E}">
        <p14:creationId xmlns:p14="http://schemas.microsoft.com/office/powerpoint/2010/main" val="8896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63793" y="2302137"/>
                <a:ext cx="10612418" cy="735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0000FF"/>
                    </a:solidFill>
                  </a:rPr>
                  <a:t>Nonperturbative baryonic matrix elements:  </a:t>
                </a:r>
              </a:p>
              <a:p>
                <a:r>
                  <a:rPr lang="en-US" altLang="zh-TW" sz="2000" dirty="0">
                    <a:solidFill>
                      <a:srgbClr val="0000FF"/>
                    </a:solidFill>
                  </a:rPr>
                  <a:t>        2-quark operator </a:t>
                </a:r>
                <a:r>
                  <a:rPr lang="en-US" altLang="zh-TW" sz="2000" dirty="0" err="1">
                    <a:solidFill>
                      <a:srgbClr val="0000FF"/>
                    </a:solidFill>
                  </a:rPr>
                  <a:t>m.e.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 4-quark operator </a:t>
                </a:r>
                <a:r>
                  <a:rPr lang="en-US" altLang="zh-TW" sz="2000" dirty="0" err="1">
                    <a:solidFill>
                      <a:srgbClr val="0000FF"/>
                    </a:solidFill>
                  </a:rPr>
                  <a:t>m.e.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    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93" y="2302137"/>
                <a:ext cx="10612418" cy="735522"/>
              </a:xfrm>
              <a:prstGeom prst="rect">
                <a:avLst/>
              </a:prstGeom>
              <a:blipFill>
                <a:blip r:embed="rId2"/>
                <a:stretch>
                  <a:fillRect l="-574" t="-4167" b="-1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507978" y="4819864"/>
                <a:ext cx="9661938" cy="851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Matrix elements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should be independent of heavy quark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, so are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in heavy quark limit 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78" y="4819864"/>
                <a:ext cx="9661938" cy="851387"/>
              </a:xfrm>
              <a:prstGeom prst="rect">
                <a:avLst/>
              </a:prstGeom>
              <a:blipFill>
                <a:blip r:embed="rId10"/>
                <a:stretch>
                  <a:fillRect l="-820" b="-10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8" y="1267561"/>
            <a:ext cx="8604175" cy="85868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25158" y="186472"/>
            <a:ext cx="9914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this talk, I’ll focus on the baryon matrix elements which constitute the major uncertainties in the predictions of heavy baryon lifetimes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76" y="3246976"/>
            <a:ext cx="3391453" cy="1509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440173" y="5838947"/>
                <a:ext cx="7017488" cy="46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〈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are conventionally evaluated using NRQM 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173" y="5838947"/>
                <a:ext cx="7017488" cy="461280"/>
              </a:xfrm>
              <a:prstGeom prst="rect">
                <a:avLst/>
              </a:prstGeom>
              <a:blipFill>
                <a:blip r:embed="rId14"/>
                <a:stretch>
                  <a:fillRect l="-521" t="-9211" b="-1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77" y="3730197"/>
            <a:ext cx="2934665" cy="5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9" y="400388"/>
            <a:ext cx="9172496" cy="568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9" y="913145"/>
            <a:ext cx="9224084" cy="1425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3695" y="108946"/>
                <a:ext cx="2842544" cy="35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( 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𝟏𝟎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−</m:t>
                        </m:r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𝑮𝒆𝑽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rgbClr val="000000"/>
                    </a:solidFill>
                  </a:rPr>
                  <a:t> )</a:t>
                </a:r>
                <a:endParaRPr kumimoji="1" lang="zh-TW" altLang="en-US" sz="1700" b="1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95" y="108946"/>
                <a:ext cx="2842544" cy="359842"/>
              </a:xfrm>
              <a:prstGeom prst="rect">
                <a:avLst/>
              </a:prstGeom>
              <a:blipFill>
                <a:blip r:embed="rId4"/>
                <a:stretch>
                  <a:fillRect l="-1288" t="-5085" b="-22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4493694" y="3420202"/>
            <a:ext cx="6583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FF0000"/>
                </a:solidFill>
              </a:rPr>
              <a:t>Within NRQM, the magnitudes of 4-quark operator matrix elements in the bottom sector are much larger than that in the charm sector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24385" y="4588563"/>
                <a:ext cx="5454128" cy="639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9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9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9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altLang="zh-TW" sz="19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p>
                      </m:sSubSup>
                      <m:r>
                        <a:rPr lang="en-US" altLang="zh-TW" sz="19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𝒃𝒒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19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𝚲</m:t>
                                      </m:r>
                                    </m:e>
                                    <m:sub>
                                      <m:r>
                                        <a:rPr lang="en-US" altLang="zh-TW" sz="19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19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TW" sz="19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9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19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9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sz="19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19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19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bSup>
                        <m:sSubSupPr>
                          <m:ctrlP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85" y="4588563"/>
                <a:ext cx="5454128" cy="639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24385" y="5231386"/>
                <a:ext cx="5454128" cy="639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9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19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900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altLang="zh-TW" sz="19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sub>
                        <m:sup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p>
                      </m:sSubSup>
                      <m:r>
                        <a:rPr lang="en-US" altLang="zh-TW" sz="19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en-US" altLang="zh-TW" sz="19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TW" sz="19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90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𝚲</m:t>
                                      </m:r>
                                    </m:e>
                                    <m:sub>
                                      <m:r>
                                        <a:rPr lang="en-US" altLang="zh-TW" sz="19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19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zh-TW" sz="19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9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𝝍</m:t>
                                  </m:r>
                                </m:e>
                                <m:sub>
                                  <m:r>
                                    <a:rPr lang="en-US" altLang="zh-TW" sz="19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19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9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en-US" altLang="zh-TW" sz="19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19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19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bSup>
                        <m:sSubSupPr>
                          <m:ctrlP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  <m:sup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TW" sz="19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85" y="5231386"/>
                <a:ext cx="5454128" cy="639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158515" y="5221395"/>
                <a:ext cx="2902988" cy="527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19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</m:e>
                              <m:sub>
                                <m:r>
                                  <a:rPr lang="en-US" altLang="zh-TW" sz="19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zh-TW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&gt;&gt;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19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9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9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</m:e>
                              <m:sub>
                                <m:r>
                                  <a:rPr lang="en-US" altLang="zh-TW" sz="19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sz="19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sz="19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</a:t>
                </a:r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515" y="5221395"/>
                <a:ext cx="2902988" cy="527773"/>
              </a:xfrm>
              <a:prstGeom prst="rect">
                <a:avLst/>
              </a:prstGeom>
              <a:blipFill>
                <a:blip r:embed="rId7"/>
                <a:stretch>
                  <a:fillRect l="-1887" b="-58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24878" y="6029753"/>
                <a:ext cx="10313582" cy="4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 2.5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𝚲</m:t>
                                </m:r>
                              </m:e>
                              <m:sub>
                                <m:r>
                                  <a:rPr lang="en-US" altLang="zh-TW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      </a:t>
                </a:r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    far from expectation of heavy quark limit 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8" y="6029753"/>
                <a:ext cx="10313582" cy="494879"/>
              </a:xfrm>
              <a:prstGeom prst="rect">
                <a:avLst/>
              </a:prstGeom>
              <a:blipFill>
                <a:blip r:embed="rId8"/>
                <a:stretch>
                  <a:fillRect t="-6173" b="-160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9973" y="4701131"/>
                <a:ext cx="3861395" cy="527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19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  <m:r>
                        <a:rPr lang="en-US" altLang="zh-TW" sz="19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19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  <m:sub>
                              <m:r>
                                <a:rPr lang="en-US" altLang="zh-TW" sz="19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19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9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en-US" altLang="zh-TW" sz="19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9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973" y="4701131"/>
                <a:ext cx="3861395" cy="5277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2" y="3094892"/>
            <a:ext cx="3077753" cy="1372941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924878" y="2338775"/>
            <a:ext cx="977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/>
              <a:t>Gratrex</a:t>
            </a:r>
            <a:r>
              <a:rPr lang="en-US" altLang="zh-TW" sz="1600" dirty="0"/>
              <a:t>, Melic, </a:t>
            </a:r>
            <a:r>
              <a:rPr lang="en-US" altLang="zh-TW" sz="1600" dirty="0" err="1"/>
              <a:t>Nisandzic</a:t>
            </a:r>
            <a:r>
              <a:rPr lang="en-US" altLang="zh-TW" sz="1600" dirty="0"/>
              <a:t> (’22) for c-baryons; </a:t>
            </a:r>
          </a:p>
          <a:p>
            <a:r>
              <a:rPr lang="en-US" altLang="zh-TW" sz="1600" dirty="0" err="1"/>
              <a:t>Gratrex</a:t>
            </a:r>
            <a:r>
              <a:rPr lang="en-US" altLang="zh-TW" sz="1600" dirty="0"/>
              <a:t>, Lenz, Melic, </a:t>
            </a:r>
            <a:r>
              <a:rPr lang="en-US" altLang="zh-TW" sz="1600" dirty="0" err="1"/>
              <a:t>Nisandzic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Piscopo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Rusov</a:t>
            </a:r>
            <a:r>
              <a:rPr lang="en-US" altLang="zh-TW" sz="1600" dirty="0"/>
              <a:t> (’23) for b-baryons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493695" y="2924727"/>
                <a:ext cx="6954307" cy="46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 limit,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zh-TW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are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95" y="2924727"/>
                <a:ext cx="6954307" cy="463717"/>
              </a:xfrm>
              <a:prstGeom prst="rect">
                <a:avLst/>
              </a:prstGeom>
              <a:blipFill>
                <a:blip r:embed="rId13"/>
                <a:stretch>
                  <a:fillRect l="-789" t="-7895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60290" y="85155"/>
                <a:ext cx="11175391" cy="306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TW" sz="2100" dirty="0">
                    <a:solidFill>
                      <a:srgbClr val="0000FF"/>
                    </a:solidFill>
                  </a:rPr>
                  <a:t>In MIT bag model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]+</m:t>
                        </m:r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]}  </m:t>
                        </m:r>
                      </m:e>
                    </m:nary>
                  </m:oMath>
                </a14:m>
                <a:endParaRPr lang="en-US" altLang="zh-TW" sz="21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100" dirty="0">
                    <a:solidFill>
                      <a:srgbClr val="0000FF"/>
                    </a:solidFill>
                  </a:rPr>
                  <a:t>     with </a:t>
                </a:r>
                <a14:m>
                  <m:oMath xmlns:m="http://schemas.openxmlformats.org/officeDocument/2006/math"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d>
                      <m:d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1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being the large and small components of the quark wave function</a:t>
                </a:r>
                <a:endParaRPr lang="zh-TW" altLang="en-US" sz="2100" dirty="0">
                  <a:solidFill>
                    <a:srgbClr val="0000FF"/>
                  </a:solidFill>
                </a:endParaRPr>
              </a:p>
              <a:p>
                <a:endParaRPr lang="en-US" altLang="zh-TW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sub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𝟑𝟗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TW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  <a:latin typeface="+mj-lt"/>
                    <a:sym typeface="Symbol" panose="05050102010706020507" pitchFamily="18" charset="2"/>
                  </a:rPr>
                  <a:t> </a:t>
                </a:r>
                <a:r>
                  <a:rPr lang="en-US" altLang="zh-TW" sz="2100" dirty="0">
                    <a:solidFill>
                      <a:srgbClr val="FF0000"/>
                    </a:solidFill>
                    <a:latin typeface="+mj-lt"/>
                    <a:sym typeface="Symbol" panose="05050102010706020507" pitchFamily="18" charset="2"/>
                  </a:rPr>
                  <a:t>weak dependence on heavy flavor</a:t>
                </a:r>
                <a:endParaRPr lang="en-US" altLang="zh-TW" sz="21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TW" sz="2100" i="1" dirty="0">
                    <a:solidFill>
                      <a:srgbClr val="0000FF"/>
                    </a:solidFill>
                  </a:rPr>
                  <a:t>       </a:t>
                </a:r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0" y="85155"/>
                <a:ext cx="11175391" cy="3064044"/>
              </a:xfrm>
              <a:prstGeom prst="rect">
                <a:avLst/>
              </a:prstGeom>
              <a:blipFill>
                <a:blip r:embed="rId2"/>
                <a:stretch>
                  <a:fillRect l="-545" t="-9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66729" y="4280063"/>
                <a:ext cx="11175391" cy="1438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sz="2100" dirty="0">
                    <a:solidFill>
                      <a:srgbClr val="0000FF"/>
                    </a:solidFill>
                  </a:rPr>
                  <a:t>In NRQM, it is important to evaluate 4-quark matrix elements </a:t>
                </a:r>
                <a:r>
                  <a:rPr lang="en-US" altLang="zh-TW" sz="2100" dirty="0">
                    <a:solidFill>
                      <a:srgbClr val="FF0000"/>
                    </a:solidFill>
                  </a:rPr>
                  <a:t>directly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 in terms of baryon wave functions in momentum space. The momentum integrals are expressed in terms of harmonic oscillator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sub>
                    </m:sSub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sub>
                    </m:sSub>
                  </m:oMath>
                </a14:m>
                <a:r>
                  <a:rPr lang="zh-TW" altLang="en-US" sz="21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for </a:t>
                </a:r>
                <a:r>
                  <a:rPr lang="en-US" altLang="zh-TW" sz="21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- and -mode excitation, respectively.        check dependence of 4-quark </a:t>
                </a:r>
                <a:r>
                  <a:rPr lang="en-US" altLang="zh-TW" sz="2100" dirty="0" err="1">
                    <a:solidFill>
                      <a:srgbClr val="0000FF"/>
                    </a:solidFill>
                    <a:sym typeface="Symbol" panose="05050102010706020507" pitchFamily="18" charset="2"/>
                  </a:rPr>
                  <a:t>m.e.</a:t>
                </a:r>
                <a:r>
                  <a:rPr lang="en-US" altLang="zh-TW" sz="21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𝑸</m:t>
                        </m:r>
                      </m:sub>
                    </m:sSub>
                  </m:oMath>
                </a14:m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29" y="4280063"/>
                <a:ext cx="11175391" cy="1438535"/>
              </a:xfrm>
              <a:prstGeom prst="rect">
                <a:avLst/>
              </a:prstGeom>
              <a:blipFill>
                <a:blip r:embed="rId3"/>
                <a:stretch>
                  <a:fillRect l="-545" t="-2542" b="-55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66729" y="2593317"/>
                <a:ext cx="10991870" cy="146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sz="2100" dirty="0">
                    <a:solidFill>
                      <a:srgbClr val="0000FF"/>
                    </a:solidFill>
                    <a:latin typeface="+mj-lt"/>
                  </a:rPr>
                  <a:t>In NR limit,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1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TW" sz="21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1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21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1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  <m:sub>
                                    <m:r>
                                      <a:rPr lang="en-US" altLang="zh-TW" sz="21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𝑸𝒒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TW" sz="21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1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𝚲</m:t>
                                        </m:r>
                                      </m:e>
                                      <m:sub>
                                        <m:r>
                                          <a:rPr lang="en-US" altLang="zh-TW" sz="21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sub>
                                    </m:sSub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sz="21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1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TW" altLang="en-US" sz="21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  <a:latin typeface="+mj-lt"/>
                  </a:rPr>
                  <a:t>It is customary to consider hyperfine </a:t>
                </a:r>
                <a:r>
                  <a:rPr lang="en-US" altLang="zh-TW" sz="2100" dirty="0" err="1">
                    <a:solidFill>
                      <a:srgbClr val="0000FF"/>
                    </a:solidFill>
                    <a:latin typeface="+mj-lt"/>
                  </a:rPr>
                  <a:t>splittings</a:t>
                </a:r>
                <a:r>
                  <a:rPr lang="en-US" altLang="zh-TW" sz="2100" dirty="0">
                    <a:solidFill>
                      <a:srgbClr val="0000FF"/>
                    </a:solidFill>
                    <a:latin typeface="+mj-lt"/>
                  </a:rPr>
                  <a:t> in heavy baryons and mesons and then apply the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1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1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1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en-US" altLang="zh-TW" sz="21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sz="21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1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acc>
                              </m:sub>
                              <m:sup>
                                <m:r>
                                  <a:rPr lang="en-US" altLang="zh-TW" sz="21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TW" sz="21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1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sSubSup>
                      <m:sSub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b>
                      <m:sSub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</m:oMath>
                </a14:m>
                <a:r>
                  <a:rPr lang="zh-TW" altLang="en-US" sz="2100" dirty="0">
                    <a:solidFill>
                      <a:srgbClr val="0000FF"/>
                    </a:solidFill>
                    <a:latin typeface="+mj-lt"/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  <a:latin typeface="+mj-lt"/>
                  </a:rPr>
                  <a:t>which is derived and valid under heavy quark limit</a:t>
                </a:r>
                <a:endParaRPr lang="zh-TW" altLang="en-US" sz="2100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29" y="2593317"/>
                <a:ext cx="10991870" cy="1460208"/>
              </a:xfrm>
              <a:prstGeom prst="rect">
                <a:avLst/>
              </a:prstGeom>
              <a:blipFill>
                <a:blip r:embed="rId4"/>
                <a:stretch>
                  <a:fillRect l="-555" b="-20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666729" y="5964865"/>
            <a:ext cx="9702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FF"/>
                </a:solidFill>
              </a:rPr>
              <a:t>Alternatively, we consider the improved bag model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29052" y="6318854"/>
            <a:ext cx="293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HYC, Liu, JHEP 07 (2023) 114</a:t>
            </a:r>
            <a:endParaRPr lang="zh-TW" altLang="en-US" sz="15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63" y="334925"/>
            <a:ext cx="1958150" cy="7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77584" y="1402983"/>
            <a:ext cx="110659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cs typeface="Arial" panose="020B0604020202020204" pitchFamily="34" charset="0"/>
              </a:rPr>
              <a:t>Static bag model has an issue with center-of-mass motion (CMM)</a:t>
            </a:r>
            <a:r>
              <a:rPr kumimoji="0" lang="en-US" altLang="zh-TW" sz="2000" b="1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cs typeface="Arial" panose="020B0604020202020204" pitchFamily="34" charset="0"/>
              </a:rPr>
              <a:t> of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cs typeface="Arial" panose="020B0604020202020204" pitchFamily="34" charset="0"/>
              </a:rPr>
              <a:t> the bag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213332" y="1783278"/>
            <a:ext cx="460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Chao-</a:t>
            </a:r>
            <a:r>
              <a:rPr kumimoji="0" lang="en-US" altLang="zh-TW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Qiang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Geng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 Chia-Wei Liu, Ten-Hsueh Tsai (’20);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Liu, </a:t>
            </a:r>
            <a:r>
              <a:rPr kumimoji="0" lang="en-US" altLang="zh-TW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Geng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(’22) 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55040" y="2447840"/>
            <a:ext cx="74200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Bag quarks are </a:t>
            </a:r>
            <a:r>
              <a:rPr kumimoji="0" lang="en-US" altLang="zh-TW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unentangled</a:t>
            </a: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; they obey free Dirac equation</a:t>
            </a:r>
            <a:endParaRPr kumimoji="0" lang="zh-TW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6" y="2921415"/>
            <a:ext cx="5507831" cy="8564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0069" y="4079414"/>
            <a:ext cx="10915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variance of                                         is referred to CMM of the bag. A physical bag with a definite momentum should not have CMM as  </a:t>
            </a:r>
            <a:endParaRPr kumimoji="0" lang="zh-TW" alt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31" y="4112644"/>
            <a:ext cx="2324100" cy="38611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02" y="4498757"/>
            <a:ext cx="812093" cy="35732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27525" y="5006625"/>
            <a:ext cx="69405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3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MIT bag model: Poincare invariance is not kept</a:t>
            </a:r>
            <a:endParaRPr kumimoji="0" lang="zh-TW" altLang="en-US" sz="23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5708405"/>
            <a:ext cx="7915275" cy="71156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73" y="2901795"/>
            <a:ext cx="881472" cy="34179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3402134"/>
            <a:ext cx="1820006" cy="302434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674111" y="2894116"/>
            <a:ext cx="231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(recall that                   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907213" y="3372208"/>
            <a:ext cx="231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because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135981" y="164299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           Improved bag model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7584" y="919716"/>
            <a:ext cx="1047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MIT bag model yields too small baryonic matrix elements compared to NRQM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1902471" y="649561"/>
            <a:ext cx="8210845" cy="112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2DF4-B260-DC4C-8FD7-9632DF4221E1}" type="slidenum">
              <a:rPr lang="en-CN" smtClean="0"/>
              <a:t>15</a:t>
            </a:fld>
            <a:endParaRPr lang="en-CN"/>
          </a:p>
        </p:txBody>
      </p:sp>
      <p:sp>
        <p:nvSpPr>
          <p:cNvPr id="3" name="文字方塊 2"/>
          <p:cNvSpPr txBox="1"/>
          <p:nvPr/>
        </p:nvSpPr>
        <p:spPr>
          <a:xfrm>
            <a:off x="1579164" y="433652"/>
            <a:ext cx="1137999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/>
              <a:t>In the homogeneous bag model (HBM) of </a:t>
            </a:r>
            <a:r>
              <a:rPr lang="en-US" altLang="zh-TW" sz="2300" dirty="0" err="1"/>
              <a:t>Geng</a:t>
            </a:r>
            <a:r>
              <a:rPr lang="en-US" altLang="zh-TW" sz="2300" dirty="0"/>
              <a:t>, Liu, Tsai (’20) </a:t>
            </a:r>
            <a:endParaRPr lang="zh-TW" altLang="en-US" sz="23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14" y="5330477"/>
            <a:ext cx="2630901" cy="44755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704332" y="2828546"/>
            <a:ext cx="93583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altLang="zh-TW" sz="2300" b="1" dirty="0">
                <a:solidFill>
                  <a:srgbClr val="3333FF"/>
                </a:solidFill>
                <a:sym typeface="Symbol" panose="05050102010706020507" pitchFamily="18" charset="2"/>
              </a:rPr>
              <a:t> Wave function is invariant under space translation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en-US" altLang="zh-TW" sz="2300" b="1" dirty="0">
                <a:solidFill>
                  <a:srgbClr val="3333FF"/>
                </a:solidFill>
                <a:sym typeface="Symbol" panose="05050102010706020507" pitchFamily="18" charset="2"/>
              </a:rPr>
              <a:t> Quarks are no longer constrained in specific regions </a:t>
            </a:r>
            <a:endParaRPr lang="zh-TW" altLang="en-US" sz="2300" b="1" dirty="0">
              <a:solidFill>
                <a:srgbClr val="3333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74557" y="5331757"/>
            <a:ext cx="68222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dirty="0">
                <a:solidFill>
                  <a:srgbClr val="3333FF"/>
                </a:solidFill>
              </a:rPr>
              <a:t>CMM is thus taken away from the static bag</a:t>
            </a:r>
            <a:endParaRPr lang="zh-TW" altLang="en-US" sz="2300" dirty="0">
              <a:solidFill>
                <a:srgbClr val="3333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53" y="1948520"/>
            <a:ext cx="6664358" cy="6817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51" y="1021681"/>
            <a:ext cx="7541667" cy="72858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2" y="4446611"/>
            <a:ext cx="5901703" cy="61109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725348" y="3885732"/>
            <a:ext cx="80589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300" b="1" dirty="0"/>
              <a:t>Quarks are bounded and entangled in the following way:</a:t>
            </a:r>
            <a:endParaRPr lang="zh-TW" alt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37246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45177" y="6250604"/>
            <a:ext cx="28448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121258" y="1008939"/>
                <a:ext cx="1519548" cy="62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7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in units of </a:t>
                </a:r>
                <a:endParaRPr kumimoji="1" lang="en-US" altLang="zh-TW" sz="1700" b="1" i="1" dirty="0">
                  <a:solidFill>
                    <a:srgbClr val="0000FF"/>
                  </a:solidFill>
                  <a:latin typeface="Cambria Math" panose="02040503050406030204" pitchFamily="18" charset="0"/>
                  <a:ea typeface="新細明體" panose="02020500000000000000" pitchFamily="18" charset="-120"/>
                </a:endParaRPr>
              </a:p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𝟏𝟎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−</m:t>
                        </m:r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𝑮𝒆𝑽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rgbClr val="0000FF"/>
                    </a:solidFill>
                  </a:rPr>
                  <a:t> </a:t>
                </a:r>
                <a:endParaRPr kumimoji="1" lang="zh-TW" altLang="en-US" sz="1700" b="1" dirty="0">
                  <a:solidFill>
                    <a:srgbClr val="0000FF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258" y="1008939"/>
                <a:ext cx="1519548" cy="621452"/>
              </a:xfrm>
              <a:prstGeom prst="rect">
                <a:avLst/>
              </a:prstGeom>
              <a:blipFill>
                <a:blip r:embed="rId2"/>
                <a:stretch>
                  <a:fillRect l="-2400" t="-39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107754" y="3176615"/>
                <a:ext cx="10057823" cy="90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The matrix element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is nonzero in the BM.</a:t>
                </a:r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Unlike the case in NRQM, </a:t>
                </a:r>
                <a:endParaRPr lang="zh-TW" altLang="en-US" dirty="0">
                  <a:solidFill>
                    <a:srgbClr val="0000FF"/>
                  </a:solidFill>
                </a:endParaRP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in the BM vary less than 10% w.r.t. heavy flavor, 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54" y="3176615"/>
                <a:ext cx="10057823" cy="908839"/>
              </a:xfrm>
              <a:prstGeom prst="rect">
                <a:avLst/>
              </a:prstGeom>
              <a:blipFill>
                <a:blip r:embed="rId3"/>
                <a:stretch>
                  <a:fillRect l="-667" t="-4698" r="-788" b="-53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07754" y="4239953"/>
                <a:ext cx="9133243" cy="47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Both BM &amp; NRQM are consistent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but differ largely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54" y="4239953"/>
                <a:ext cx="9133243" cy="470257"/>
              </a:xfrm>
              <a:prstGeom prst="rect">
                <a:avLst/>
              </a:prstGeom>
              <a:blipFill>
                <a:blip r:embed="rId4"/>
                <a:stretch>
                  <a:fillRect l="-734" t="-9091" b="-168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116243" y="4819639"/>
                <a:ext cx="950555" cy="470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43" y="4819639"/>
                <a:ext cx="950555" cy="470578"/>
              </a:xfrm>
              <a:prstGeom prst="rect">
                <a:avLst/>
              </a:prstGeom>
              <a:blipFill>
                <a:blip r:embed="rId5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939135" y="4814473"/>
            <a:ext cx="1860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sym typeface="Symbol" panose="05050102010706020507" pitchFamily="18" charset="2"/>
              </a:rPr>
              <a:t> </a:t>
            </a:r>
            <a:r>
              <a:rPr lang="en-US" altLang="zh-TW" dirty="0">
                <a:solidFill>
                  <a:srgbClr val="0000FF"/>
                </a:solidFill>
              </a:rPr>
              <a:t>(14.3 </a:t>
            </a:r>
            <a:r>
              <a:rPr lang="en-US" altLang="zh-TW" dirty="0">
                <a:solidFill>
                  <a:srgbClr val="0000FF"/>
                </a:solidFill>
                <a:sym typeface="Symbol" panose="05050102010706020507" pitchFamily="18" charset="2"/>
              </a:rPr>
              <a:t> 2.8)       </a:t>
            </a:r>
            <a:endParaRPr lang="zh-TW" altLang="en-US" sz="17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43" y="133872"/>
            <a:ext cx="7826900" cy="285195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>
            <a:off x="3340564" y="531628"/>
            <a:ext cx="6436073" cy="4178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322006" y="1727791"/>
            <a:ext cx="6454631" cy="41998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121258" y="1860103"/>
                <a:ext cx="166215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700" dirty="0">
                    <a:solidFill>
                      <a:srgbClr val="0000FF"/>
                    </a:solidFill>
                  </a:rPr>
                  <a:t>evaluated at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7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zh-TW" altLang="en-US" sz="17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700" dirty="0">
                    <a:solidFill>
                      <a:srgbClr val="0000FF"/>
                    </a:solidFill>
                  </a:rPr>
                  <a:t>scale</a:t>
                </a:r>
                <a:endParaRPr lang="zh-TW" altLang="en-US" sz="17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258" y="1860103"/>
                <a:ext cx="1662153" cy="615553"/>
              </a:xfrm>
              <a:prstGeom prst="rect">
                <a:avLst/>
              </a:prstGeom>
              <a:blipFill>
                <a:blip r:embed="rId14"/>
                <a:stretch>
                  <a:fillRect l="-2198" t="-2970" b="-128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71275" y="4840829"/>
                <a:ext cx="38144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>
                    <a:solidFill>
                      <a:srgbClr val="0000FF"/>
                    </a:solidFill>
                  </a:rPr>
                  <a:t>QCDSR evaluated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: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75" y="4840829"/>
                <a:ext cx="3814441" cy="400110"/>
              </a:xfrm>
              <a:prstGeom prst="rect">
                <a:avLst/>
              </a:prstGeom>
              <a:blipFill>
                <a:blip r:embed="rId15"/>
                <a:stretch>
                  <a:fillRect l="-1597" t="-6061" b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104457" y="5610817"/>
                <a:ext cx="950555" cy="470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𝚲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sub>
                        <m:sup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457" y="5610817"/>
                <a:ext cx="950555" cy="470578"/>
              </a:xfrm>
              <a:prstGeom prst="rect">
                <a:avLst/>
              </a:prstGeom>
              <a:blipFill>
                <a:blip r:embed="rId1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左大括弧 17"/>
          <p:cNvSpPr/>
          <p:nvPr/>
        </p:nvSpPr>
        <p:spPr bwMode="auto">
          <a:xfrm>
            <a:off x="6215681" y="5543180"/>
            <a:ext cx="120635" cy="726141"/>
          </a:xfrm>
          <a:prstGeom prst="lef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438149" y="5480403"/>
                <a:ext cx="392859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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(7.6 </a:t>
                </a:r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 1.5)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𝝁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𝑯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𝟖</m:t>
                    </m:r>
                  </m:oMath>
                </a14:m>
                <a:r>
                  <a:rPr lang="zh-TW" altLang="en-US" sz="17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GeV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49" y="5480403"/>
                <a:ext cx="3928595" cy="430887"/>
              </a:xfrm>
              <a:prstGeom prst="rect">
                <a:avLst/>
              </a:prstGeom>
              <a:blipFill>
                <a:blip r:embed="rId17"/>
                <a:stretch>
                  <a:fillRect l="-2016" t="-9859" r="-465" b="-295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438150" y="5940716"/>
                <a:ext cx="41199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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(9.6 </a:t>
                </a:r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 1.9)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𝝁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𝑯</m:t>
                        </m:r>
                      </m:sub>
                    </m:sSub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</m:oMath>
                </a14:m>
                <a:r>
                  <a:rPr lang="zh-TW" altLang="en-US" sz="17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GeV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50" y="5940716"/>
                <a:ext cx="4119981" cy="430887"/>
              </a:xfrm>
              <a:prstGeom prst="rect">
                <a:avLst/>
              </a:prstGeom>
              <a:blipFill>
                <a:blip r:embed="rId18"/>
                <a:stretch>
                  <a:fillRect l="-1923" t="-10000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325192" y="5622509"/>
                <a:ext cx="279105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solidFill>
                      <a:srgbClr val="0000FF"/>
                    </a:solidFill>
                  </a:rPr>
                  <a:t>Evolution 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:</a:t>
                </a:r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92" y="5622509"/>
                <a:ext cx="2791051" cy="415498"/>
              </a:xfrm>
              <a:prstGeom prst="rect">
                <a:avLst/>
              </a:prstGeom>
              <a:blipFill>
                <a:blip r:embed="rId19"/>
                <a:stretch>
                  <a:fillRect l="-2620" t="-8824" b="-294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7959770" y="4821902"/>
            <a:ext cx="33895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Zhen-Xing Zhao, Xiao-Yu Sun,</a:t>
            </a:r>
          </a:p>
          <a:p>
            <a:r>
              <a:rPr lang="en-US" altLang="zh-TW" sz="1500" dirty="0"/>
              <a:t>Fu-Wei Zhang, </a:t>
            </a:r>
            <a:r>
              <a:rPr lang="en-US" altLang="zh-TW" sz="1500" dirty="0" err="1"/>
              <a:t>Zhi</a:t>
            </a:r>
            <a:r>
              <a:rPr lang="en-US" altLang="zh-TW" sz="1500" dirty="0"/>
              <a:t>-Peng Xing (’23) 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4539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452DF4-B260-DC4C-8FD7-9632DF4221E1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13" y="330164"/>
            <a:ext cx="7008607" cy="3090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08075" y="4178596"/>
                <a:ext cx="10324214" cy="454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In the bag model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all depend weakly on the heavy quark flavor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75" y="4178596"/>
                <a:ext cx="10324214" cy="454420"/>
              </a:xfrm>
              <a:prstGeom prst="rect">
                <a:avLst/>
              </a:prstGeom>
              <a:blipFill>
                <a:blip r:embed="rId7"/>
                <a:stretch>
                  <a:fillRect l="-650" t="-266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708065" y="850604"/>
                <a:ext cx="2860158" cy="392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altLang="zh-TW" sz="1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  <m:sup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TW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1700" dirty="0">
                    <a:solidFill>
                      <a:schemeClr val="tx1"/>
                    </a:solidFill>
                  </a:rPr>
                  <a:t>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𝑮𝒆𝑽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TW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065" y="850604"/>
                <a:ext cx="2860158" cy="392352"/>
              </a:xfrm>
              <a:prstGeom prst="rect">
                <a:avLst/>
              </a:prstGeom>
              <a:blipFill>
                <a:blip r:embed="rId8"/>
                <a:stretch>
                  <a:fillRect t="-1563" b="-15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708065" y="1690235"/>
                <a:ext cx="2860158" cy="37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sz="1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zh-TW" sz="1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zh-TW" altLang="en-US" sz="17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1700" dirty="0">
                    <a:solidFill>
                      <a:schemeClr val="tx1"/>
                    </a:solidFill>
                  </a:rPr>
                  <a:t>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𝑮𝒆𝑽</m:t>
                        </m:r>
                      </m:e>
                      <m:sup>
                        <m:r>
                          <a:rPr lang="en-US" altLang="zh-TW" sz="1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altLang="zh-TW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065" y="1690235"/>
                <a:ext cx="2860158" cy="370807"/>
              </a:xfrm>
              <a:prstGeom prst="rect">
                <a:avLst/>
              </a:prstGeom>
              <a:blipFill>
                <a:blip r:embed="rId9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462269" y="3423863"/>
            <a:ext cx="9771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dirty="0"/>
              <a:t>NRQM</a:t>
            </a:r>
            <a:r>
              <a:rPr lang="en-US" altLang="zh-TW" dirty="0"/>
              <a:t>: </a:t>
            </a:r>
            <a:r>
              <a:rPr lang="en-US" altLang="zh-TW" sz="1600" dirty="0" err="1"/>
              <a:t>Gratrex</a:t>
            </a:r>
            <a:r>
              <a:rPr lang="en-US" altLang="zh-TW" sz="1600" dirty="0"/>
              <a:t>, Melic, </a:t>
            </a:r>
            <a:r>
              <a:rPr lang="en-US" altLang="zh-TW" sz="1600" dirty="0" err="1"/>
              <a:t>Nisandzic</a:t>
            </a:r>
            <a:r>
              <a:rPr lang="en-US" altLang="zh-TW" sz="1600" dirty="0"/>
              <a:t> (’22) for c-baryons; </a:t>
            </a:r>
            <a:r>
              <a:rPr lang="en-US" altLang="zh-TW" sz="1600" dirty="0" err="1"/>
              <a:t>Gratrex</a:t>
            </a:r>
            <a:r>
              <a:rPr lang="en-US" altLang="zh-TW" sz="1600" dirty="0"/>
              <a:t>, Lenz, Melic, </a:t>
            </a:r>
            <a:r>
              <a:rPr lang="en-US" altLang="zh-TW" sz="1600" dirty="0" err="1"/>
              <a:t>Nisandzic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Piscopo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Rusov</a:t>
            </a:r>
            <a:r>
              <a:rPr lang="en-US" altLang="zh-TW" sz="1600" dirty="0"/>
              <a:t> (’23) for b-baryons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08075" y="4710641"/>
                <a:ext cx="10324214" cy="115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In both BM &amp; NRQM,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respects the same hierarchy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induced by the strange quark mass.  It shares similar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in the bag model. 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75" y="4710641"/>
                <a:ext cx="10324214" cy="1159163"/>
              </a:xfrm>
              <a:prstGeom prst="rect">
                <a:avLst/>
              </a:prstGeom>
              <a:blipFill>
                <a:blip r:embed="rId10"/>
                <a:stretch>
                  <a:fillRect l="-650" t="-3158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117" y="6078298"/>
            <a:ext cx="6014483" cy="5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35981" y="164299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       Lifetimes of bottom baryons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902471" y="649561"/>
            <a:ext cx="8210845" cy="112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20" y="711812"/>
            <a:ext cx="6893591" cy="36295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68" y="1249532"/>
            <a:ext cx="6822414" cy="3122268"/>
          </a:xfrm>
          <a:prstGeom prst="rect">
            <a:avLst/>
          </a:prstGeom>
        </p:spPr>
      </p:pic>
      <p:sp>
        <p:nvSpPr>
          <p:cNvPr id="7" name="投影片編號版面配置區 1"/>
          <p:cNvSpPr txBox="1">
            <a:spLocks/>
          </p:cNvSpPr>
          <p:nvPr/>
        </p:nvSpPr>
        <p:spPr bwMode="auto">
          <a:xfrm>
            <a:off x="8644517" y="6863951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2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936065" y="4532472"/>
            <a:ext cx="1069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FF"/>
                </a:solidFill>
              </a:rPr>
              <a:t>All predicted lifetimes are improved to NLO. Contributions from dim-7 operators are very small, although NLO corrections to them are still absent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31149" y="5301913"/>
                <a:ext cx="10553252" cy="461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contributes constructively (destructively) to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  <m:r>
                      <a:rPr lang="en-US" altLang="zh-TW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&amp;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)  </a:t>
                </a:r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49" y="5301913"/>
                <a:ext cx="10553252" cy="461152"/>
              </a:xfrm>
              <a:prstGeom prst="rect">
                <a:avLst/>
              </a:prstGeom>
              <a:blipFill>
                <a:blip r:embed="rId4"/>
                <a:stretch>
                  <a:fillRect l="-635" t="-4000" b="-25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931149" y="5803712"/>
                <a:ext cx="92825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  for b-baryons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49" y="5803712"/>
                <a:ext cx="9282556" cy="430887"/>
              </a:xfrm>
              <a:prstGeom prst="rect">
                <a:avLst/>
              </a:prstGeom>
              <a:blipFill>
                <a:blip r:embed="rId5"/>
                <a:stretch>
                  <a:fillRect l="-723" t="-8451" b="-295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9269470" y="912114"/>
                <a:ext cx="2495201" cy="35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altLang="zh-TW" sz="17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 </a:t>
                </a:r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𝟏𝟎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−</m:t>
                        </m:r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rgbClr val="000000"/>
                    </a:solidFill>
                  </a:rPr>
                  <a:t> s </a:t>
                </a:r>
                <a:endParaRPr kumimoji="1" lang="zh-TW" altLang="en-US" sz="1700" b="1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470" y="912114"/>
                <a:ext cx="2495201" cy="359842"/>
              </a:xfrm>
              <a:prstGeom prst="rect">
                <a:avLst/>
              </a:prstGeom>
              <a:blipFill>
                <a:blip r:embed="rId6"/>
                <a:stretch>
                  <a:fillRect l="-1711" t="-5085" b="-22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305623" y="1463052"/>
                <a:ext cx="2282414" cy="154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solidFill>
                      <a:schemeClr val="tx1"/>
                    </a:solidFill>
                  </a:rPr>
                  <a:t>Uncertainties arise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sub>
                      <m:sup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p>
                    </m:sSubSup>
                  </m:oMath>
                </a14:m>
                <a:r>
                  <a:rPr lang="en-US" altLang="zh-TW" sz="1800" dirty="0">
                    <a:solidFill>
                      <a:schemeClr val="tx1"/>
                    </a:solidFill>
                  </a:rPr>
                  <a:t>, and the deviation of full QCD from HQET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623" y="1463052"/>
                <a:ext cx="2282414" cy="1546321"/>
              </a:xfrm>
              <a:prstGeom prst="rect">
                <a:avLst/>
              </a:prstGeom>
              <a:blipFill>
                <a:blip r:embed="rId7"/>
                <a:stretch>
                  <a:fillRect l="-2406" t="-1969" r="-2674" b="-5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36065" y="6245225"/>
                <a:ext cx="5943600" cy="47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65" y="6245225"/>
                <a:ext cx="5943600" cy="478721"/>
              </a:xfrm>
              <a:prstGeom prst="rect">
                <a:avLst/>
              </a:prstGeom>
              <a:blipFill>
                <a:blip r:embed="rId8"/>
                <a:stretch>
                  <a:fillRect l="-1128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517" y="5874009"/>
            <a:ext cx="1382897" cy="742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009000" y="6010576"/>
                <a:ext cx="89845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000" y="6010576"/>
                <a:ext cx="898451" cy="430887"/>
              </a:xfrm>
              <a:prstGeom prst="rect">
                <a:avLst/>
              </a:prstGeom>
              <a:blipFill>
                <a:blip r:embed="rId10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1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369708"/>
                  </p:ext>
                </p:extLst>
              </p:nvPr>
            </p:nvGraphicFramePr>
            <p:xfrm>
              <a:off x="2044310" y="831683"/>
              <a:ext cx="7416802" cy="1873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589">
                      <a:extLst>
                        <a:ext uri="{9D8B030D-6E8A-4147-A177-3AD203B41FA5}">
                          <a16:colId xmlns:a16="http://schemas.microsoft.com/office/drawing/2014/main" val="2865780199"/>
                        </a:ext>
                      </a:extLst>
                    </a:gridCol>
                    <a:gridCol w="1894685">
                      <a:extLst>
                        <a:ext uri="{9D8B030D-6E8A-4147-A177-3AD203B41FA5}">
                          <a16:colId xmlns:a16="http://schemas.microsoft.com/office/drawing/2014/main" val="3347123753"/>
                        </a:ext>
                      </a:extLst>
                    </a:gridCol>
                    <a:gridCol w="1832223">
                      <a:extLst>
                        <a:ext uri="{9D8B030D-6E8A-4147-A177-3AD203B41FA5}">
                          <a16:colId xmlns:a16="http://schemas.microsoft.com/office/drawing/2014/main" val="1100447250"/>
                        </a:ext>
                      </a:extLst>
                    </a:gridCol>
                    <a:gridCol w="2316305">
                      <a:extLst>
                        <a:ext uri="{9D8B030D-6E8A-4147-A177-3AD203B41FA5}">
                          <a16:colId xmlns:a16="http://schemas.microsoft.com/office/drawing/2014/main" val="2290010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   BM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  NRQM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   </a:t>
                          </a:r>
                          <a:r>
                            <a:rPr lang="en-US" altLang="zh-TW" dirty="0" err="1">
                              <a:solidFill>
                                <a:srgbClr val="0000FF"/>
                              </a:solidFill>
                            </a:rPr>
                            <a:t>Expt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68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1.48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0.22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1.490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−0.207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+0.176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1.471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0.009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353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1.49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0.22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1.493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−0.207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+0.177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1.480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0.030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281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1.55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0.23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1.608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−0.230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+0.194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1.572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0.040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840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1.60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0.25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1.692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−0.261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+0.231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1.64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−0.17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+0.18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303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0369708"/>
                  </p:ext>
                </p:extLst>
              </p:nvPr>
            </p:nvGraphicFramePr>
            <p:xfrm>
              <a:off x="2044310" y="831683"/>
              <a:ext cx="7416802" cy="1873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3589">
                      <a:extLst>
                        <a:ext uri="{9D8B030D-6E8A-4147-A177-3AD203B41FA5}">
                          <a16:colId xmlns:a16="http://schemas.microsoft.com/office/drawing/2014/main" val="2865780199"/>
                        </a:ext>
                      </a:extLst>
                    </a:gridCol>
                    <a:gridCol w="1894685">
                      <a:extLst>
                        <a:ext uri="{9D8B030D-6E8A-4147-A177-3AD203B41FA5}">
                          <a16:colId xmlns:a16="http://schemas.microsoft.com/office/drawing/2014/main" val="3347123753"/>
                        </a:ext>
                      </a:extLst>
                    </a:gridCol>
                    <a:gridCol w="1832223">
                      <a:extLst>
                        <a:ext uri="{9D8B030D-6E8A-4147-A177-3AD203B41FA5}">
                          <a16:colId xmlns:a16="http://schemas.microsoft.com/office/drawing/2014/main" val="1100447250"/>
                        </a:ext>
                      </a:extLst>
                    </a:gridCol>
                    <a:gridCol w="2316305">
                      <a:extLst>
                        <a:ext uri="{9D8B030D-6E8A-4147-A177-3AD203B41FA5}">
                          <a16:colId xmlns:a16="http://schemas.microsoft.com/office/drawing/2014/main" val="2290010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   BM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  NRQM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   </a:t>
                          </a:r>
                          <a:r>
                            <a:rPr lang="en-US" altLang="zh-TW" dirty="0" err="1" smtClean="0">
                              <a:solidFill>
                                <a:srgbClr val="0000FF"/>
                              </a:solidFill>
                            </a:rPr>
                            <a:t>Expt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684555"/>
                      </a:ext>
                    </a:extLst>
                  </a:tr>
                  <a:tr h="37833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442" t="-106452" r="-440708" b="-3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1.48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0.22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78738" t="-106452" r="-127575" b="-3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1.471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0.009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353018"/>
                      </a:ext>
                    </a:extLst>
                  </a:tr>
                  <a:tr h="37833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442" t="-206452" r="-440708" b="-2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1.49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0.22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78738" t="-206452" r="-127575" b="-2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1.480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0.030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281142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442" t="-306452" r="-440708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1.55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0.23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78738" t="-306452" r="-127575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1.572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0.040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840739"/>
                      </a:ext>
                    </a:extLst>
                  </a:tr>
                  <a:tr h="37299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442" t="-413115" r="-440708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1.60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0.25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78738" t="-413115" r="-12757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220789" t="-413115" r="-1053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03031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字方塊 6"/>
          <p:cNvSpPr txBox="1"/>
          <p:nvPr/>
        </p:nvSpPr>
        <p:spPr>
          <a:xfrm>
            <a:off x="1902471" y="2841132"/>
            <a:ext cx="88228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dirty="0"/>
              <a:t>NRQM</a:t>
            </a:r>
            <a:r>
              <a:rPr lang="en-US" altLang="zh-TW" dirty="0"/>
              <a:t>: </a:t>
            </a:r>
            <a:r>
              <a:rPr lang="en-US" altLang="zh-TW" sz="1600" dirty="0" err="1"/>
              <a:t>Gratrex</a:t>
            </a:r>
            <a:r>
              <a:rPr lang="en-US" altLang="zh-TW" sz="1600" dirty="0"/>
              <a:t>, Lenz, Melic, </a:t>
            </a:r>
            <a:r>
              <a:rPr lang="en-US" altLang="zh-TW" sz="1600" dirty="0" err="1"/>
              <a:t>Nisandzic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Piscopo</a:t>
            </a:r>
            <a:r>
              <a:rPr lang="en-US" altLang="zh-TW" sz="1600" dirty="0"/>
              <a:t>, </a:t>
            </a:r>
            <a:r>
              <a:rPr lang="en-US" altLang="zh-TW" sz="1600" dirty="0" err="1"/>
              <a:t>Rusov</a:t>
            </a:r>
            <a:r>
              <a:rPr lang="en-US" altLang="zh-TW" sz="1600" dirty="0"/>
              <a:t> (’23) in kinetic mass scheme to dim-6 level</a:t>
            </a:r>
            <a:endParaRPr lang="zh-TW" altLang="en-US" sz="16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35981" y="164299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       Lifetimes of bottom baryons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1902471" y="649561"/>
            <a:ext cx="8210845" cy="112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250591" y="3518240"/>
                <a:ext cx="98960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solidFill>
                      <a:srgbClr val="0000FF"/>
                    </a:solidFill>
                  </a:rPr>
                  <a:t>We use the pole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zh-TW" altLang="en-US" sz="21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GeV, 2-loop (1-loop) result for upper </a:t>
                </a:r>
              </a:p>
              <a:p>
                <a:r>
                  <a:rPr lang="en-US" altLang="zh-TW" sz="2100" dirty="0">
                    <a:solidFill>
                      <a:srgbClr val="0000FF"/>
                    </a:solidFill>
                  </a:rPr>
                  <a:t>(lower) bounds</a:t>
                </a:r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91" y="3518240"/>
                <a:ext cx="9896054" cy="738664"/>
              </a:xfrm>
              <a:prstGeom prst="rect">
                <a:avLst/>
              </a:prstGeom>
              <a:blipFill>
                <a:blip r:embed="rId6"/>
                <a:stretch>
                  <a:fillRect l="-739" t="-4959" r="-1170" b="-157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305346" y="4380359"/>
            <a:ext cx="10277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Excellent agreement between theory and experiment for bottom baryon lifetimes even at dim-6 level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1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697179"/>
                  </p:ext>
                </p:extLst>
              </p:nvPr>
            </p:nvGraphicFramePr>
            <p:xfrm>
              <a:off x="1338526" y="1672989"/>
              <a:ext cx="2613287" cy="2084860"/>
            </p:xfrm>
            <a:graphic>
              <a:graphicData uri="http://schemas.openxmlformats.org/drawingml/2006/table">
                <a:tbl>
                  <a:tblPr/>
                  <a:tblGrid>
                    <a:gridCol w="853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953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kumimoji="1" lang="en-US" altLang="zh-TW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ps</a:t>
                          </a: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sym typeface="Symbol" panose="05050102010706020507" pitchFamily="18" charset="2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kumimoji="1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zh-TW" sz="20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sym typeface="Symbol" panose="05050102010706020507" pitchFamily="18" charset="2"/>
                                    </a:rPr>
                                    <m:t>−12</m:t>
                                  </m:r>
                                </m:sup>
                              </m:sSup>
                              <m:r>
                                <a:rPr kumimoji="1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sym typeface="Symbol" panose="05050102010706020507" pitchFamily="18" charset="2"/>
                                </a:rPr>
                                <m:t> </m:t>
                              </m:r>
                              <m:r>
                                <a:rPr kumimoji="1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sym typeface="Symbol" panose="05050102010706020507" pitchFamily="18" charset="2"/>
                                </a:rPr>
                                <m:t>𝑠</m:t>
                              </m:r>
                              <m:r>
                                <a:rPr kumimoji="1" lang="en-US" altLang="zh-TW" sz="20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sym typeface="Symbol" panose="05050102010706020507" pitchFamily="18" charset="2"/>
                                </a:rPr>
                                <m:t>)</m:t>
                              </m:r>
                            </m:oMath>
                          </a14:m>
                          <a:endParaRPr kumimoji="1" lang="en-US" altLang="zh-TW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</a:t>
                          </a:r>
                          <a:r>
                            <a:rPr kumimoji="1" lang="en-US" altLang="zh-TW" sz="20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b</a:t>
                          </a:r>
                          <a:r>
                            <a:rPr kumimoji="1" lang="en-US" altLang="zh-TW" sz="2000" b="0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0</a:t>
                          </a:r>
                          <a:endParaRPr kumimoji="1" lang="en-US" altLang="zh-TW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1.471</a:t>
                          </a: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</a:t>
                          </a: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0.009</a:t>
                          </a: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</a:t>
                          </a:r>
                          <a:r>
                            <a:rPr kumimoji="1" lang="en-US" altLang="zh-TW" sz="20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b</a:t>
                          </a:r>
                          <a:r>
                            <a:rPr kumimoji="1" lang="en-US" altLang="zh-TW" sz="2000" b="0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0</a:t>
                          </a:r>
                          <a:endParaRPr kumimoji="1" lang="en-US" altLang="zh-TW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1.480</a:t>
                          </a: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</a:t>
                          </a: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0.030</a:t>
                          </a: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</a:t>
                          </a:r>
                          <a:r>
                            <a:rPr kumimoji="1" lang="en-US" altLang="zh-TW" sz="20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b</a:t>
                          </a:r>
                          <a:r>
                            <a:rPr kumimoji="1" lang="en-US" altLang="zh-TW" sz="2000" b="0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-</a:t>
                          </a:r>
                          <a:endParaRPr kumimoji="1" lang="en-US" altLang="zh-TW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1.572</a:t>
                          </a: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</a:t>
                          </a: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0.040</a:t>
                          </a: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</a:t>
                          </a:r>
                          <a:r>
                            <a:rPr kumimoji="1" lang="en-US" altLang="zh-TW" sz="20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b</a:t>
                          </a:r>
                          <a:r>
                            <a:rPr kumimoji="1" lang="en-US" altLang="zh-TW" sz="2000" b="0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-</a:t>
                          </a:r>
                          <a:endParaRPr kumimoji="1" lang="en-US" altLang="zh-TW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1.64</a:t>
                          </a:r>
                          <a:r>
                            <a:rPr kumimoji="1" lang="en-US" altLang="zh-TW" sz="2000" b="0" i="0" u="none" strike="noStrike" cap="none" normalizeH="0" baseline="30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+0.18</a:t>
                          </a:r>
                          <a:r>
                            <a:rPr kumimoji="1" lang="en-US" altLang="zh-TW" sz="20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-0.17</a:t>
                          </a: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1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6697179"/>
                  </p:ext>
                </p:extLst>
              </p:nvPr>
            </p:nvGraphicFramePr>
            <p:xfrm>
              <a:off x="1338526" y="1672989"/>
              <a:ext cx="2613287" cy="2084860"/>
            </p:xfrm>
            <a:graphic>
              <a:graphicData uri="http://schemas.openxmlformats.org/drawingml/2006/table">
                <a:tbl>
                  <a:tblPr/>
                  <a:tblGrid>
                    <a:gridCol w="853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953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1" lang="zh-TW" altLang="zh-TW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48966" t="-5797" r="-1379" b="-4188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</a:t>
                          </a:r>
                          <a:r>
                            <a:rPr kumimoji="1" lang="en-US" altLang="zh-TW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b</a:t>
                          </a:r>
                          <a:r>
                            <a:rPr kumimoji="1" lang="en-US" altLang="zh-TW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0</a:t>
                          </a:r>
                          <a:endParaRPr kumimoji="1" lang="en-US" altLang="zh-TW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1.471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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0.009</a:t>
                          </a: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</a:t>
                          </a:r>
                          <a:r>
                            <a:rPr kumimoji="1" lang="en-US" altLang="zh-TW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b</a:t>
                          </a:r>
                          <a:r>
                            <a:rPr kumimoji="1" lang="en-US" altLang="zh-TW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0</a:t>
                          </a:r>
                          <a:endParaRPr kumimoji="1" lang="en-US" altLang="zh-TW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1.480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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0.030</a:t>
                          </a: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</a:t>
                          </a:r>
                          <a:r>
                            <a:rPr kumimoji="1" lang="en-US" altLang="zh-TW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b</a:t>
                          </a:r>
                          <a:r>
                            <a:rPr kumimoji="1" lang="en-US" altLang="zh-TW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-</a:t>
                          </a:r>
                          <a:endParaRPr kumimoji="1" lang="en-US" altLang="zh-TW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1.572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</a:t>
                          </a: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0.040</a:t>
                          </a: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6972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 </a:t>
                          </a:r>
                          <a:r>
                            <a:rPr kumimoji="1" lang="en-US" altLang="zh-TW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b</a:t>
                          </a:r>
                          <a:r>
                            <a:rPr kumimoji="1" lang="en-US" altLang="zh-TW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sym typeface="Symbol" panose="05050102010706020507" pitchFamily="18" charset="2"/>
                            </a:rPr>
                            <a:t>-</a:t>
                          </a:r>
                          <a:endParaRPr kumimoji="1" lang="en-US" altLang="zh-TW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</a:endParaRPr>
                        </a:p>
                      </a:txBody>
                      <a:tcPr marT="45709" marB="45709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新細明體" panose="02020500000000000000" pitchFamily="18" charset="-12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zh-TW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1.64</a:t>
                          </a:r>
                          <a:r>
                            <a:rPr kumimoji="1" lang="en-US" altLang="zh-TW" sz="2000" b="0" i="0" u="none" strike="noStrike" cap="none" normalizeH="0" baseline="30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+0.18</a:t>
                          </a:r>
                          <a:r>
                            <a:rPr kumimoji="1" lang="en-US" altLang="zh-TW" sz="20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</a:rPr>
                            <a:t>-0.17</a:t>
                          </a:r>
                        </a:p>
                      </a:txBody>
                      <a:tcPr marT="45709" marB="4570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字方塊 3"/>
          <p:cNvSpPr txBox="1"/>
          <p:nvPr/>
        </p:nvSpPr>
        <p:spPr>
          <a:xfrm>
            <a:off x="4742121" y="1594884"/>
            <a:ext cx="6464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PDG current values of bottom baryon lifetimes become stable since 2018 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562807" y="2543561"/>
                <a:ext cx="5943600" cy="47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07" y="2543561"/>
                <a:ext cx="5943600" cy="478721"/>
              </a:xfrm>
              <a:prstGeom prst="rect">
                <a:avLst/>
              </a:prstGeom>
              <a:blipFill>
                <a:blip r:embed="rId3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701363" y="3130528"/>
                <a:ext cx="7490637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solidFill>
                      <a:srgbClr val="0000FF"/>
                    </a:solidFill>
                  </a:rPr>
                  <a:t>Uncertainty in </a:t>
                </a:r>
                <a14:m>
                  <m:oMath xmlns:m="http://schemas.openxmlformats.org/officeDocument/2006/math"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1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TW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is too large to draw a conclusion </a:t>
                </a:r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63" y="3130528"/>
                <a:ext cx="7490637" cy="416396"/>
              </a:xfrm>
              <a:prstGeom prst="rect">
                <a:avLst/>
              </a:prstGeom>
              <a:blipFill>
                <a:blip r:embed="rId4"/>
                <a:stretch>
                  <a:fillRect l="-976" t="-11765" b="-264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9299986" y="375605"/>
                <a:ext cx="2963731" cy="35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14:m>
                  <m:oMath xmlns:m="http://schemas.openxmlformats.org/officeDocument/2006/math">
                    <m:r>
                      <a:rPr lang="en-US" altLang="zh-TW" sz="1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𝟏𝟎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−</m:t>
                        </m:r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rgbClr val="000000"/>
                    </a:solidFill>
                  </a:rPr>
                  <a:t> s </a:t>
                </a:r>
                <a:endParaRPr kumimoji="1" lang="zh-TW" altLang="en-US" sz="1700" b="1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86" y="375605"/>
                <a:ext cx="2963731" cy="359842"/>
              </a:xfrm>
              <a:prstGeom prst="rect">
                <a:avLst/>
              </a:prstGeom>
              <a:blipFill>
                <a:blip r:embed="rId3"/>
                <a:stretch>
                  <a:fillRect t="-5085" b="-22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029148" y="3747419"/>
                <a:ext cx="106984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dirty="0">
                    <a:solidFill>
                      <a:srgbClr val="0000FF"/>
                    </a:solidFill>
                  </a:rPr>
                  <a:t>All predicted lifetimes are improved to NLO except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48" y="3747419"/>
                <a:ext cx="10698480" cy="430887"/>
              </a:xfrm>
              <a:prstGeom prst="rect">
                <a:avLst/>
              </a:prstGeom>
              <a:blipFill>
                <a:blip r:embed="rId4"/>
                <a:stretch>
                  <a:fillRect l="-627" t="-8571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029148" y="4885148"/>
                <a:ext cx="10004612" cy="856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 To dim-6   </a:t>
                </a:r>
                <a:r>
                  <a:rPr lang="en-US" altLang="zh-TW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dirty="0">
                  <a:solidFill>
                    <a:srgbClr val="0000FF"/>
                  </a:solidFill>
                </a:endParaRPr>
              </a:p>
              <a:p>
                <a:r>
                  <a:rPr lang="en-US" altLang="zh-TW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     to dim-7    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48" y="4885148"/>
                <a:ext cx="10004612" cy="856645"/>
              </a:xfrm>
              <a:prstGeom prst="rect">
                <a:avLst/>
              </a:prstGeom>
              <a:blipFill>
                <a:blip r:embed="rId5"/>
                <a:stretch>
                  <a:fillRect l="-670" t="-2837" b="-11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29148" y="5739178"/>
                <a:ext cx="10553252" cy="791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 Because of large destructive contributions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𝑵𝑳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  <m:r>
                      <a:rPr lang="en-US" altLang="zh-TW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could        </a:t>
                </a: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 live longer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48" y="5739178"/>
                <a:ext cx="10553252" cy="791692"/>
              </a:xfrm>
              <a:prstGeom prst="rect">
                <a:avLst/>
              </a:prstGeom>
              <a:blipFill>
                <a:blip r:embed="rId6"/>
                <a:stretch>
                  <a:fillRect t="-1538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338314" y="1023009"/>
                <a:ext cx="2282414" cy="154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800" dirty="0">
                    <a:solidFill>
                      <a:schemeClr val="tx1"/>
                    </a:solidFill>
                  </a:rPr>
                  <a:t>Uncertainties arise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sub>
                      <m:sup>
                        <m:r>
                          <a:rPr lang="en-US" altLang="zh-TW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p>
                    </m:sSubSup>
                  </m:oMath>
                </a14:m>
                <a:r>
                  <a:rPr lang="en-US" altLang="zh-TW" sz="1800" dirty="0">
                    <a:solidFill>
                      <a:schemeClr val="tx1"/>
                    </a:solidFill>
                  </a:rPr>
                  <a:t>, and the deviation of full QCD from HQET</a:t>
                </a:r>
                <a:endParaRPr lang="zh-TW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314" y="1023009"/>
                <a:ext cx="2282414" cy="1546321"/>
              </a:xfrm>
              <a:prstGeom prst="rect">
                <a:avLst/>
              </a:prstGeom>
              <a:blipFill>
                <a:blip r:embed="rId7"/>
                <a:stretch>
                  <a:fillRect l="-2406" t="-2372" r="-2674" b="-5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029148" y="4205362"/>
                <a:ext cx="92825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for c-baryons, recalling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  for b-baryons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48" y="4205362"/>
                <a:ext cx="9282556" cy="430887"/>
              </a:xfrm>
              <a:prstGeom prst="rect">
                <a:avLst/>
              </a:prstGeom>
              <a:blipFill>
                <a:blip r:embed="rId8"/>
                <a:stretch>
                  <a:fillRect l="-722" t="-8451" b="-281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13" y="41589"/>
            <a:ext cx="6738089" cy="35091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4789967" y="2785730"/>
            <a:ext cx="1105786" cy="7235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828905" y="2785730"/>
            <a:ext cx="949487" cy="72356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498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478149"/>
                  </p:ext>
                </p:extLst>
              </p:nvPr>
            </p:nvGraphicFramePr>
            <p:xfrm>
              <a:off x="2044390" y="719664"/>
              <a:ext cx="7422776" cy="18661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5427">
                      <a:extLst>
                        <a:ext uri="{9D8B030D-6E8A-4147-A177-3AD203B41FA5}">
                          <a16:colId xmlns:a16="http://schemas.microsoft.com/office/drawing/2014/main" val="2865780199"/>
                        </a:ext>
                      </a:extLst>
                    </a:gridCol>
                    <a:gridCol w="2037888">
                      <a:extLst>
                        <a:ext uri="{9D8B030D-6E8A-4147-A177-3AD203B41FA5}">
                          <a16:colId xmlns:a16="http://schemas.microsoft.com/office/drawing/2014/main" val="3347123753"/>
                        </a:ext>
                      </a:extLst>
                    </a:gridCol>
                    <a:gridCol w="1754993">
                      <a:extLst>
                        <a:ext uri="{9D8B030D-6E8A-4147-A177-3AD203B41FA5}">
                          <a16:colId xmlns:a16="http://schemas.microsoft.com/office/drawing/2014/main" val="1100447250"/>
                        </a:ext>
                      </a:extLst>
                    </a:gridCol>
                    <a:gridCol w="2194468">
                      <a:extLst>
                        <a:ext uri="{9D8B030D-6E8A-4147-A177-3AD203B41FA5}">
                          <a16:colId xmlns:a16="http://schemas.microsoft.com/office/drawing/2014/main" val="2290010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   BM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NRQM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   </a:t>
                          </a:r>
                          <a:r>
                            <a:rPr lang="en-US" altLang="zh-TW" dirty="0" err="1">
                              <a:solidFill>
                                <a:srgbClr val="0000FF"/>
                              </a:solidFill>
                            </a:rPr>
                            <a:t>Expt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68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1.92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0.37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3.04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−0.80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+1.06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 2.029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0.011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353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1.66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0.32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2.31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−0.59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+0.84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 1.505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0.019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281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3.27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0.76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4.25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−1.00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+1.22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   4.53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840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2.30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0.58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2.59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−0.70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+1.03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   2.73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0.12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3031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6478149"/>
                  </p:ext>
                </p:extLst>
              </p:nvPr>
            </p:nvGraphicFramePr>
            <p:xfrm>
              <a:off x="2044390" y="719664"/>
              <a:ext cx="7422776" cy="18661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5427">
                      <a:extLst>
                        <a:ext uri="{9D8B030D-6E8A-4147-A177-3AD203B41FA5}">
                          <a16:colId xmlns:a16="http://schemas.microsoft.com/office/drawing/2014/main" val="2865780199"/>
                        </a:ext>
                      </a:extLst>
                    </a:gridCol>
                    <a:gridCol w="2037888">
                      <a:extLst>
                        <a:ext uri="{9D8B030D-6E8A-4147-A177-3AD203B41FA5}">
                          <a16:colId xmlns:a16="http://schemas.microsoft.com/office/drawing/2014/main" val="3347123753"/>
                        </a:ext>
                      </a:extLst>
                    </a:gridCol>
                    <a:gridCol w="1754993">
                      <a:extLst>
                        <a:ext uri="{9D8B030D-6E8A-4147-A177-3AD203B41FA5}">
                          <a16:colId xmlns:a16="http://schemas.microsoft.com/office/drawing/2014/main" val="1100447250"/>
                        </a:ext>
                      </a:extLst>
                    </a:gridCol>
                    <a:gridCol w="2194468">
                      <a:extLst>
                        <a:ext uri="{9D8B030D-6E8A-4147-A177-3AD203B41FA5}">
                          <a16:colId xmlns:a16="http://schemas.microsoft.com/office/drawing/2014/main" val="2290010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   BM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NRQM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   </a:t>
                          </a:r>
                          <a:r>
                            <a:rPr lang="en-US" altLang="zh-TW" dirty="0" err="1" smtClean="0">
                              <a:solidFill>
                                <a:srgbClr val="0000FF"/>
                              </a:solidFill>
                            </a:rPr>
                            <a:t>Expt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684555"/>
                      </a:ext>
                    </a:extLst>
                  </a:tr>
                  <a:tr h="37299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24" t="-108197" r="-418220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1.92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0.37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97578" t="-108197" r="-125952" b="-3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2.029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0.011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353018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24" t="-204839" r="-418220" b="-2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1.66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0.32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97578" t="-204839" r="-125952" b="-2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1.505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0.019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281142"/>
                      </a:ext>
                    </a:extLst>
                  </a:tr>
                  <a:tr h="37255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24" t="-304839" r="-41822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3.27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0.76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97578" t="-304839" r="-125952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4.53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840739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24" t="-411475" r="-41822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2.30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0.58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97578" t="-411475" r="-12595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</a:t>
                          </a:r>
                          <a:r>
                            <a:rPr lang="en-US" altLang="zh-TW" dirty="0" smtClean="0"/>
                            <a:t>2.73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0.12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3031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744122" y="281694"/>
                <a:ext cx="2963731" cy="35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TW" sz="17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𝝉</m:t>
                    </m:r>
                  </m:oMath>
                </a14:m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  <a:sym typeface="Symbol" panose="05050102010706020507" pitchFamily="18" charset="2"/>
                  </a:rPr>
                  <a:t> </a:t>
                </a:r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pPr>
                      <m:e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𝟏𝟎</m:t>
                        </m:r>
                      </m:e>
                      <m:sup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−</m:t>
                        </m:r>
                        <m:r>
                          <a:rPr kumimoji="1"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rgbClr val="000000"/>
                    </a:solidFill>
                  </a:rPr>
                  <a:t> s )</a:t>
                </a:r>
                <a:endParaRPr kumimoji="1" lang="zh-TW" altLang="en-US" sz="1700" b="1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122" y="281694"/>
                <a:ext cx="2963731" cy="359842"/>
              </a:xfrm>
              <a:prstGeom prst="rect">
                <a:avLst/>
              </a:prstGeom>
              <a:blipFill>
                <a:blip r:embed="rId5"/>
                <a:stretch>
                  <a:fillRect l="-1235" t="-3390" b="-22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2651343" y="2740005"/>
            <a:ext cx="6534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900" dirty="0"/>
              <a:t>NRQM</a:t>
            </a:r>
            <a:r>
              <a:rPr lang="en-US" altLang="zh-TW" dirty="0"/>
              <a:t>: </a:t>
            </a:r>
            <a:r>
              <a:rPr lang="en-US" altLang="zh-TW" sz="1600" dirty="0" err="1"/>
              <a:t>Gratrex</a:t>
            </a:r>
            <a:r>
              <a:rPr lang="en-US" altLang="zh-TW" sz="1600" dirty="0"/>
              <a:t>, Melic, </a:t>
            </a:r>
            <a:r>
              <a:rPr lang="en-US" altLang="zh-TW" sz="1600" dirty="0" err="1"/>
              <a:t>Nisandzic</a:t>
            </a:r>
            <a:r>
              <a:rPr lang="en-US" altLang="zh-TW" sz="1600" dirty="0"/>
              <a:t> (’22) in  the pole mass scheme 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555899" y="3445743"/>
                <a:ext cx="98960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solidFill>
                      <a:srgbClr val="0000FF"/>
                    </a:solidFill>
                  </a:rPr>
                  <a:t>We use the pole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𝟓𝟗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21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𝟎𝟗</m:t>
                    </m:r>
                  </m:oMath>
                </a14:m>
                <a:r>
                  <a:rPr lang="zh-TW" altLang="en-US" sz="21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GeV, 2-loop (1-loop) result for upper </a:t>
                </a:r>
              </a:p>
              <a:p>
                <a:r>
                  <a:rPr lang="en-US" altLang="zh-TW" sz="2100" dirty="0">
                    <a:solidFill>
                      <a:srgbClr val="0000FF"/>
                    </a:solidFill>
                  </a:rPr>
                  <a:t>(lower) bounds</a:t>
                </a:r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99" y="3445743"/>
                <a:ext cx="9896054" cy="738664"/>
              </a:xfrm>
              <a:prstGeom prst="rect">
                <a:avLst/>
              </a:prstGeom>
              <a:blipFill>
                <a:blip r:embed="rId6"/>
                <a:stretch>
                  <a:fillRect l="-739" t="-4959" r="-985" b="-157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555899" y="4387144"/>
                <a:ext cx="9587710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While the predicted lifetimes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are improved in the bag model,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becomes even worse.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99" y="4387144"/>
                <a:ext cx="9587710" cy="777136"/>
              </a:xfrm>
              <a:prstGeom prst="rect">
                <a:avLst/>
              </a:prstGeom>
              <a:blipFill>
                <a:blip r:embed="rId7"/>
                <a:stretch>
                  <a:fillRect l="-826" t="-3937" b="-157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389CE5-8538-4BEA-8819-26D8BD8C17C7}" type="slidenum">
              <a:rPr lang="en-US" altLang="zh-TW" sz="1200">
                <a:solidFill>
                  <a:srgbClr val="D38E27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TW" sz="1200">
              <a:solidFill>
                <a:srgbClr val="D38E27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2378075" y="165100"/>
            <a:ext cx="69675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  <a:latin typeface="Franklin Gothic Medium" panose="020B0603020102020204" pitchFamily="34" charset="0"/>
                <a:ea typeface="新細明體" panose="02020500000000000000" pitchFamily="18" charset="-120"/>
              </a:rPr>
              <a:t>                                 Conclusions</a:t>
            </a:r>
            <a:endParaRPr lang="en-US" altLang="zh-TW" sz="2200" baseline="-25000" dirty="0">
              <a:solidFill>
                <a:srgbClr val="CC00CC"/>
              </a:solidFill>
              <a:latin typeface="Franklin Gothic Medium" panose="020B06030201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1997075" y="639763"/>
            <a:ext cx="7958138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1577164" y="761011"/>
            <a:ext cx="9143999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Baryonic matrix elements are evaluated in the improved bag model.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 Heavy quark limit holds reasonably well in BM but is badly respected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 in NRQM.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HQE in 1/</a:t>
            </a:r>
            <a:r>
              <a:rPr lang="en-US" altLang="zh-TW" sz="2000" dirty="0" err="1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m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works well for the lifetimes of bottom baryons.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en-US" altLang="zh-TW" sz="2000" dirty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HQE in 1/m</a:t>
            </a:r>
            <a:r>
              <a:rPr lang="en-US" altLang="zh-TW" sz="20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c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fails to provide a satisfactory description of  the lifetimes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 charmed baryons to O(1/m</a:t>
            </a:r>
            <a:r>
              <a:rPr lang="en-US" altLang="zh-TW" sz="20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3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).  Need to consider </a:t>
            </a:r>
            <a:r>
              <a:rPr lang="en-US" altLang="zh-TW" sz="2000" dirty="0" err="1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subleading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1/m</a:t>
            </a:r>
            <a:r>
              <a:rPr lang="en-US" altLang="zh-TW" sz="20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c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  corrections to spectator effects.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The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</a:t>
            </a:r>
            <a:r>
              <a:rPr lang="en-US" altLang="zh-TW" sz="20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lifetime could  live longer than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</a:t>
            </a:r>
            <a:r>
              <a:rPr lang="en-US" altLang="zh-TW" sz="20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  <a:sym typeface="Symbol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due to the suppression from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   1/m</a:t>
            </a:r>
            <a:r>
              <a:rPr lang="en-US" altLang="zh-TW" sz="2000" baseline="-25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c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corrections arising from dim-7 4-quark operators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zh-TW" altLang="en-US" sz="2000" dirty="0">
              <a:solidFill>
                <a:srgbClr val="0000FF"/>
              </a:solidFill>
              <a:latin typeface="Arial" panose="020B0604020202020204" pitchFamily="34" charset="0"/>
              <a:ea typeface="Arial Unicode MS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Arial Unicode MS" pitchFamily="34" charset="-12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1647825" y="1412122"/>
            <a:ext cx="86566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2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801139" y="2759149"/>
            <a:ext cx="6469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Backup Slides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428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35981" y="164299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           </a:t>
            </a:r>
            <a:r>
              <a:rPr lang="en-US" altLang="zh-TW" sz="2200" dirty="0" smtClean="0">
                <a:solidFill>
                  <a:srgbClr val="CC00CC"/>
                </a:solidFill>
              </a:rPr>
              <a:t>Charm quark mass</a:t>
            </a:r>
            <a:r>
              <a:rPr lang="en-US" altLang="zh-TW" sz="2200" dirty="0" smtClean="0">
                <a:solidFill>
                  <a:srgbClr val="CC00CC"/>
                </a:solidFill>
              </a:rPr>
              <a:t>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902471" y="649561"/>
            <a:ext cx="8210845" cy="112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4037863" y="1181404"/>
                <a:ext cx="3202033" cy="677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𝒑𝒐𝒍𝒆</m:t>
                          </m:r>
                        </m:sup>
                      </m:sSubSup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p>
                      </m:sSubSup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altLang="zh-TW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sSubSup>
                        <m:sSubSupPr>
                          <m:ctrlP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  <m:sup>
                          <m:r>
                            <a:rPr lang="en-US" altLang="zh-TW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altLang="zh-TW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863" y="1181404"/>
                <a:ext cx="3202033" cy="6770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1301675" y="705681"/>
            <a:ext cx="10004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Consider a mass scheme X at NLO related to the pole scheme as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707990"/>
                  </p:ext>
                </p:extLst>
              </p:nvPr>
            </p:nvGraphicFramePr>
            <p:xfrm>
              <a:off x="2135981" y="1996714"/>
              <a:ext cx="6502400" cy="18973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3307990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6709816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535619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602165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scheme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1-loop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2-loop 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3-loop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255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1.28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1.28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1.28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8395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𝑝𝑜𝑙𝑒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1.49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1.68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1.95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99171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𝑘𝑖𝑛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1.36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1.39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1.40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13339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𝑀𝑆𝑅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1.33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1.35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1.36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967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707990"/>
                  </p:ext>
                </p:extLst>
              </p:nvPr>
            </p:nvGraphicFramePr>
            <p:xfrm>
              <a:off x="2135981" y="1996714"/>
              <a:ext cx="6502400" cy="18973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3307990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96709816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535619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8602165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scheme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1-loop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2-loop 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3-loop</a:t>
                          </a:r>
                          <a:endParaRPr lang="zh-TW" altLang="en-US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2559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75" t="-108197" r="-301498" b="-3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1.28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1.28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1.28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0839578"/>
                      </a:ext>
                    </a:extLst>
                  </a:tr>
                  <a:tr h="41027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75" t="-189552" r="-301498" b="-205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1.49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1.68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1.95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49917153"/>
                      </a:ext>
                    </a:extLst>
                  </a:tr>
                  <a:tr h="374587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75" t="-312903" r="-301498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1.36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1.39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1.40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13339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75" t="-419672" r="-3014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1.33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1.35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1.36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967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469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35981" y="164299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      </a:t>
            </a:r>
            <a:r>
              <a:rPr lang="en-US" altLang="zh-TW" sz="2200" dirty="0" smtClean="0">
                <a:solidFill>
                  <a:srgbClr val="CC00CC"/>
                </a:solidFill>
              </a:rPr>
              <a:t>  Lifetimes of </a:t>
            </a:r>
            <a:r>
              <a:rPr lang="en-US" altLang="zh-TW" sz="2200" dirty="0">
                <a:solidFill>
                  <a:srgbClr val="CC00CC"/>
                </a:solidFill>
              </a:rPr>
              <a:t>c</a:t>
            </a:r>
            <a:r>
              <a:rPr lang="en-US" altLang="zh-TW" sz="2200" dirty="0" smtClean="0">
                <a:solidFill>
                  <a:srgbClr val="CC00CC"/>
                </a:solidFill>
              </a:rPr>
              <a:t>harmed mesons </a:t>
            </a:r>
            <a:r>
              <a:rPr lang="en-US" altLang="zh-TW" sz="2200" dirty="0" smtClean="0">
                <a:solidFill>
                  <a:srgbClr val="CC00CC"/>
                </a:solidFill>
              </a:rPr>
              <a:t>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902471" y="649561"/>
            <a:ext cx="8210845" cy="112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8" y="1448515"/>
            <a:ext cx="10058400" cy="20045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7922960" y="1086522"/>
                <a:ext cx="3786692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𝒑𝒔</m:t>
                        </m:r>
                      </m:e>
                      <m:sup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960" y="1086522"/>
                <a:ext cx="3786692" cy="438582"/>
              </a:xfrm>
              <a:prstGeom prst="rect">
                <a:avLst/>
              </a:prstGeom>
              <a:blipFill>
                <a:blip r:embed="rId3"/>
                <a:stretch>
                  <a:fillRect l="-2093" t="-6944" b="-291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579257" y="3476474"/>
            <a:ext cx="6534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t</a:t>
            </a:r>
            <a:r>
              <a:rPr lang="en-US" altLang="zh-TW" sz="1600" dirty="0" smtClean="0"/>
              <a:t>aken from </a:t>
            </a:r>
            <a:r>
              <a:rPr lang="en-US" altLang="zh-TW" sz="1600" dirty="0" err="1" smtClean="0"/>
              <a:t>Gratrex</a:t>
            </a:r>
            <a:r>
              <a:rPr lang="en-US" altLang="zh-TW" sz="1600" dirty="0"/>
              <a:t>, Melic, </a:t>
            </a:r>
            <a:r>
              <a:rPr lang="en-US" altLang="zh-TW" sz="1600" dirty="0" err="1"/>
              <a:t>Nisandzic</a:t>
            </a:r>
            <a:r>
              <a:rPr lang="en-US" altLang="zh-TW" sz="1600" dirty="0"/>
              <a:t> (’22) </a:t>
            </a:r>
            <a:endParaRPr lang="zh-TW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1237129" y="4130936"/>
                <a:ext cx="10192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00FF"/>
                    </a:solidFill>
                  </a:rPr>
                  <a:t>A negative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zh-TW" alt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rgbClr val="0000FF"/>
                    </a:solidFill>
                  </a:rPr>
                  <a:t>due to a significant destructive contribution from Pauli interference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29" y="4130936"/>
                <a:ext cx="10192871" cy="769441"/>
              </a:xfrm>
              <a:prstGeom prst="rect">
                <a:avLst/>
              </a:prstGeom>
              <a:blipFill>
                <a:blip r:embed="rId4"/>
                <a:stretch>
                  <a:fillRect l="-778" t="-4762" b="-158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67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2" y="186070"/>
            <a:ext cx="5711880" cy="6427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150395" y="754911"/>
                <a:ext cx="4678325" cy="1499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Uncertainties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altLang="zh-TW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solidFill>
                      <a:srgbClr val="0000FF"/>
                    </a:solidFill>
                  </a:rPr>
                  <a:t>,</a:t>
                </a:r>
              </a:p>
              <a:p>
                <a:r>
                  <a:rPr lang="en-US" altLang="zh-TW" dirty="0">
                    <a:solidFill>
                      <a:srgbClr val="0000FF"/>
                    </a:solidFill>
                  </a:rPr>
                  <a:t>deviation of full QCD from HQET are denoted by the subscripts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respectively. 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95" y="754911"/>
                <a:ext cx="4678325" cy="1499706"/>
              </a:xfrm>
              <a:prstGeom prst="rect">
                <a:avLst/>
              </a:prstGeom>
              <a:blipFill>
                <a:blip r:embed="rId3"/>
                <a:stretch>
                  <a:fillRect l="-1695" t="-1626" b="-73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6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267932"/>
                  </p:ext>
                </p:extLst>
              </p:nvPr>
            </p:nvGraphicFramePr>
            <p:xfrm>
              <a:off x="2039074" y="1426728"/>
              <a:ext cx="6929490" cy="3376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0035">
                      <a:extLst>
                        <a:ext uri="{9D8B030D-6E8A-4147-A177-3AD203B41FA5}">
                          <a16:colId xmlns:a16="http://schemas.microsoft.com/office/drawing/2014/main" val="2865780199"/>
                        </a:ext>
                      </a:extLst>
                    </a:gridCol>
                    <a:gridCol w="1902459">
                      <a:extLst>
                        <a:ext uri="{9D8B030D-6E8A-4147-A177-3AD203B41FA5}">
                          <a16:colId xmlns:a16="http://schemas.microsoft.com/office/drawing/2014/main" val="3347123753"/>
                        </a:ext>
                      </a:extLst>
                    </a:gridCol>
                    <a:gridCol w="1790377">
                      <a:extLst>
                        <a:ext uri="{9D8B030D-6E8A-4147-A177-3AD203B41FA5}">
                          <a16:colId xmlns:a16="http://schemas.microsoft.com/office/drawing/2014/main" val="1100447250"/>
                        </a:ext>
                      </a:extLst>
                    </a:gridCol>
                    <a:gridCol w="1896619">
                      <a:extLst>
                        <a:ext uri="{9D8B030D-6E8A-4147-A177-3AD203B41FA5}">
                          <a16:colId xmlns:a16="http://schemas.microsoft.com/office/drawing/2014/main" val="2290010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   BM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NRQM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0000FF"/>
                              </a:solidFill>
                            </a:rPr>
                            <a:t>          </a:t>
                          </a:r>
                          <a:r>
                            <a:rPr lang="en-US" altLang="zh-TW" dirty="0" err="1">
                              <a:solidFill>
                                <a:srgbClr val="0000FF"/>
                              </a:solidFill>
                            </a:rPr>
                            <a:t>Expt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6845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4.57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0.54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3.80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−0.57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+0.58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 3.95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0.35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3530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4.40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0.61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4.31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−0.84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+0.87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        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281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FF0000"/>
                              </a:solidFill>
                            </a:rPr>
                            <a:t>    8.57 </a:t>
                          </a:r>
                          <a:r>
                            <a:rPr lang="en-US" altLang="zh-TW" dirty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 0.49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TW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12.74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−2.45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+2.54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>
                              <a:sym typeface="Symbol" panose="05050102010706020507" pitchFamily="18" charset="2"/>
                            </a:rPr>
                            <a:t>            </a:t>
                          </a:r>
                          <a:r>
                            <a:rPr lang="zh-TW" altLang="en-US" baseline="0" dirty="0"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zh-TW" altLang="en-US" dirty="0">
                              <a:sym typeface="Symbol" panose="05050102010706020507" pitchFamily="18" charset="2"/>
                            </a:rPr>
                            <a:t>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8407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FF0000"/>
                              </a:solidFill>
                            </a:rPr>
                            <a:t>    1.88 </a:t>
                          </a:r>
                          <a:r>
                            <a:rPr lang="en-US" altLang="zh-TW" dirty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 1.69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7.59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−2.24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+2.49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>
                              <a:sym typeface="Symbol" panose="05050102010706020507" pitchFamily="18" charset="2"/>
                            </a:rPr>
                            <a:t>             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303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9.90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  11.0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−0.5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+0.6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        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3871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  9.94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    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11.0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−0.6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+0.6</m:t>
                                  </m:r>
                                </m:sup>
                              </m:sSubSup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>
                              <a:sym typeface="Symbol" panose="05050102010706020507" pitchFamily="18" charset="2"/>
                            </a:rPr>
                            <a:t>            </a:t>
                          </a:r>
                          <a:r>
                            <a:rPr lang="zh-TW" altLang="en-US" baseline="0" dirty="0"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zh-TW" altLang="en-US" dirty="0">
                              <a:sym typeface="Symbol" panose="05050102010706020507" pitchFamily="18" charset="2"/>
                            </a:rPr>
                            <a:t>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5514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10.38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0.09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11.7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−0.6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+0.7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>
                              <a:sym typeface="Symbol" panose="05050102010706020507" pitchFamily="18" charset="2"/>
                            </a:rPr>
                            <a:t>             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4906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  10.76 </a:t>
                          </a:r>
                          <a:r>
                            <a:rPr lang="en-US" altLang="zh-TW" dirty="0">
                              <a:sym typeface="Symbol" panose="05050102010706020507" pitchFamily="18" charset="2"/>
                            </a:rPr>
                            <a:t> 0.14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12.0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−1.4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+1.4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>
                              <a:sym typeface="Symbol" panose="05050102010706020507" pitchFamily="18" charset="2"/>
                            </a:rPr>
                            <a:t>             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06503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5267932"/>
                  </p:ext>
                </p:extLst>
              </p:nvPr>
            </p:nvGraphicFramePr>
            <p:xfrm>
              <a:off x="2039074" y="1426728"/>
              <a:ext cx="6929490" cy="33766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0035">
                      <a:extLst>
                        <a:ext uri="{9D8B030D-6E8A-4147-A177-3AD203B41FA5}">
                          <a16:colId xmlns:a16="http://schemas.microsoft.com/office/drawing/2014/main" val="2865780199"/>
                        </a:ext>
                      </a:extLst>
                    </a:gridCol>
                    <a:gridCol w="1902459">
                      <a:extLst>
                        <a:ext uri="{9D8B030D-6E8A-4147-A177-3AD203B41FA5}">
                          <a16:colId xmlns:a16="http://schemas.microsoft.com/office/drawing/2014/main" val="3347123753"/>
                        </a:ext>
                      </a:extLst>
                    </a:gridCol>
                    <a:gridCol w="1790377">
                      <a:extLst>
                        <a:ext uri="{9D8B030D-6E8A-4147-A177-3AD203B41FA5}">
                          <a16:colId xmlns:a16="http://schemas.microsoft.com/office/drawing/2014/main" val="1100447250"/>
                        </a:ext>
                      </a:extLst>
                    </a:gridCol>
                    <a:gridCol w="1896619">
                      <a:extLst>
                        <a:ext uri="{9D8B030D-6E8A-4147-A177-3AD203B41FA5}">
                          <a16:colId xmlns:a16="http://schemas.microsoft.com/office/drawing/2014/main" val="22900103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   BM 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NRQM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0000FF"/>
                              </a:solidFill>
                            </a:rPr>
                            <a:t>          </a:t>
                          </a:r>
                          <a:r>
                            <a:rPr lang="en-US" altLang="zh-TW" dirty="0" err="1" smtClean="0">
                              <a:solidFill>
                                <a:srgbClr val="0000FF"/>
                              </a:solidFill>
                            </a:rPr>
                            <a:t>Expt</a:t>
                          </a:r>
                          <a:endParaRPr lang="zh-TW" altLang="en-US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7684555"/>
                      </a:ext>
                    </a:extLst>
                  </a:tr>
                  <a:tr h="38074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55" t="-106452" r="-419091" b="-7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4.57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0.54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633" t="-106452" r="-107143" b="-7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3.95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0.35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353018"/>
                      </a:ext>
                    </a:extLst>
                  </a:tr>
                  <a:tr h="373126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55" t="-206452" r="-419091" b="-6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4.40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0.61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633" t="-206452" r="-107143" b="-6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</a:t>
                          </a:r>
                          <a:r>
                            <a:rPr lang="en-US" altLang="zh-TW" dirty="0" smtClean="0"/>
                            <a:t>        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9281142"/>
                      </a:ext>
                    </a:extLst>
                  </a:tr>
                  <a:tr h="380619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55" t="-306452" r="-419091" b="-5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    8.57 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 0.49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633" t="-306452" r="-107143" b="-5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sym typeface="Symbol" panose="05050102010706020507" pitchFamily="18" charset="2"/>
                            </a:rPr>
                            <a:t>            </a:t>
                          </a:r>
                          <a:r>
                            <a:rPr lang="zh-TW" altLang="en-US" baseline="0" dirty="0" smtClean="0"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zh-TW" altLang="en-US" dirty="0" smtClean="0">
                              <a:sym typeface="Symbol" panose="05050102010706020507" pitchFamily="18" charset="2"/>
                            </a:rPr>
                            <a:t>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6840739"/>
                      </a:ext>
                    </a:extLst>
                  </a:tr>
                  <a:tr h="37090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55" t="-413115" r="-419091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</a:rPr>
                            <a:t>    1.88 </a:t>
                          </a:r>
                          <a:r>
                            <a:rPr lang="en-US" altLang="zh-TW" dirty="0" smtClean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 1.69</a:t>
                          </a:r>
                          <a:endParaRPr lang="zh-TW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633" t="-413115" r="-107143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sym typeface="Symbol" panose="05050102010706020507" pitchFamily="18" charset="2"/>
                            </a:rPr>
                            <a:t>             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0303186"/>
                      </a:ext>
                    </a:extLst>
                  </a:tr>
                  <a:tr h="37833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55" t="-504839" r="-419091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9.90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633" t="-504839" r="-107143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        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3871159"/>
                      </a:ext>
                    </a:extLst>
                  </a:tr>
                  <a:tr h="378333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55" t="-604839" r="-419091" b="-2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  9.94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0.06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633" t="-604839" r="-107143" b="-2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sym typeface="Symbol" panose="05050102010706020507" pitchFamily="18" charset="2"/>
                            </a:rPr>
                            <a:t>            </a:t>
                          </a:r>
                          <a:r>
                            <a:rPr lang="zh-TW" altLang="en-US" baseline="0" dirty="0" smtClean="0">
                              <a:sym typeface="Symbol" panose="05050102010706020507" pitchFamily="18" charset="2"/>
                            </a:rPr>
                            <a:t> </a:t>
                          </a:r>
                          <a:r>
                            <a:rPr lang="zh-TW" altLang="en-US" dirty="0" smtClean="0">
                              <a:sym typeface="Symbol" panose="05050102010706020507" pitchFamily="18" charset="2"/>
                            </a:rPr>
                            <a:t>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5514427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55" t="-716393" r="-419091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10.38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0.09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633" t="-716393" r="-10714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sym typeface="Symbol" panose="05050102010706020507" pitchFamily="18" charset="2"/>
                            </a:rPr>
                            <a:t>             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4906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55" t="-816393" r="-419091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  10.76 </a:t>
                          </a:r>
                          <a:r>
                            <a:rPr lang="en-US" altLang="zh-TW" dirty="0" smtClean="0">
                              <a:sym typeface="Symbol" panose="05050102010706020507" pitchFamily="18" charset="2"/>
                            </a:rPr>
                            <a:t> 0.14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81633" t="-816393" r="-10714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zh-TW" altLang="en-US" dirty="0" smtClean="0">
                              <a:sym typeface="Symbol" panose="05050102010706020507" pitchFamily="18" charset="2"/>
                            </a:rPr>
                            <a:t>             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06503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字方塊 5"/>
          <p:cNvSpPr txBox="1"/>
          <p:nvPr/>
        </p:nvSpPr>
        <p:spPr>
          <a:xfrm>
            <a:off x="1743739" y="201982"/>
            <a:ext cx="9707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0000FF"/>
                </a:solidFill>
              </a:rPr>
              <a:t>Semileptonic</a:t>
            </a:r>
            <a:r>
              <a:rPr lang="en-US" altLang="zh-TW" dirty="0">
                <a:solidFill>
                  <a:srgbClr val="0000FF"/>
                </a:solidFill>
              </a:rPr>
              <a:t> inclusive BFs: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796699" y="1031435"/>
                <a:ext cx="2963731" cy="359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TW" sz="17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 </m:t>
                    </m:r>
                  </m:oMath>
                </a14:m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in %</a:t>
                </a:r>
                <a:r>
                  <a:rPr lang="en-US" altLang="zh-TW" sz="1700" dirty="0">
                    <a:solidFill>
                      <a:srgbClr val="000000"/>
                    </a:solidFill>
                  </a:rPr>
                  <a:t>)</a:t>
                </a:r>
                <a:endParaRPr kumimoji="1" lang="zh-TW" altLang="en-US" sz="1700" b="1" dirty="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99" y="1031435"/>
                <a:ext cx="2963731" cy="359842"/>
              </a:xfrm>
              <a:prstGeom prst="rect">
                <a:avLst/>
              </a:prstGeom>
              <a:blipFill>
                <a:blip r:embed="rId3"/>
                <a:stretch>
                  <a:fillRect l="-1440" t="-5085" b="-203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84" y="118158"/>
            <a:ext cx="4016670" cy="503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23792" y="5309642"/>
                <a:ext cx="10207218" cy="111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Predicted BFs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TW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zh-TW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in bag model and NRQM both in the pole mass scheme are in sharp contrast   </a:t>
                </a:r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  allowed to discriminate between different models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792" y="5309642"/>
                <a:ext cx="10207218" cy="1115690"/>
              </a:xfrm>
              <a:prstGeom prst="rect">
                <a:avLst/>
              </a:prstGeom>
              <a:blipFill>
                <a:blip r:embed="rId5"/>
                <a:stretch>
                  <a:fillRect l="-776" t="-2732" r="-418" b="-10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5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1" y="911006"/>
            <a:ext cx="5249050" cy="102943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366284" y="170121"/>
            <a:ext cx="8894134" cy="441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Matrix elements of dim-7 4-quark operators: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9354879" y="6278450"/>
            <a:ext cx="2133600" cy="476251"/>
          </a:xfrm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7814F3AF-5802-4929-B232-BE6EF381321D}" type="slidenum">
              <a:rPr kumimoji="1" lang="en-US" altLang="zh-TW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kumimoji="1" lang="en-US" altLang="zh-TW" dirty="0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250281"/>
                  </p:ext>
                </p:extLst>
              </p:nvPr>
            </p:nvGraphicFramePr>
            <p:xfrm>
              <a:off x="1892034" y="442178"/>
              <a:ext cx="7788168" cy="338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7633">
                      <a:extLst>
                        <a:ext uri="{9D8B030D-6E8A-4147-A177-3AD203B41FA5}">
                          <a16:colId xmlns:a16="http://schemas.microsoft.com/office/drawing/2014/main" val="277905080"/>
                        </a:ext>
                      </a:extLst>
                    </a:gridCol>
                    <a:gridCol w="1388146">
                      <a:extLst>
                        <a:ext uri="{9D8B030D-6E8A-4147-A177-3AD203B41FA5}">
                          <a16:colId xmlns:a16="http://schemas.microsoft.com/office/drawing/2014/main" val="848164766"/>
                        </a:ext>
                      </a:extLst>
                    </a:gridCol>
                    <a:gridCol w="1642140">
                      <a:extLst>
                        <a:ext uri="{9D8B030D-6E8A-4147-A177-3AD203B41FA5}">
                          <a16:colId xmlns:a16="http://schemas.microsoft.com/office/drawing/2014/main" val="1150704828"/>
                        </a:ext>
                      </a:extLst>
                    </a:gridCol>
                    <a:gridCol w="1642616">
                      <a:extLst>
                        <a:ext uri="{9D8B030D-6E8A-4147-A177-3AD203B41FA5}">
                          <a16:colId xmlns:a16="http://schemas.microsoft.com/office/drawing/2014/main" val="3351113218"/>
                        </a:ext>
                      </a:extLst>
                    </a:gridCol>
                    <a:gridCol w="1557633">
                      <a:extLst>
                        <a:ext uri="{9D8B030D-6E8A-4147-A177-3AD203B41FA5}">
                          <a16:colId xmlns:a16="http://schemas.microsoft.com/office/drawing/2014/main" val="3942319870"/>
                        </a:ext>
                      </a:extLst>
                    </a:gridCol>
                  </a:tblGrid>
                  <a:tr h="372069"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b>
                                    <m: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8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𝚲</m:t>
                                    </m:r>
                                  </m:e>
                                  <m:sub>
                                    <m: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8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𝚵</m:t>
                                    </m:r>
                                  </m:e>
                                  <m:sub>
                                    <m: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8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1" i="0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  <m:sub>
                                    <m: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  <m:sup>
                                    <m:r>
                                      <a:rPr lang="en-US" altLang="zh-TW" sz="18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r>
                                  <a:rPr lang="en-US" altLang="zh-TW" sz="1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8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409882"/>
                      </a:ext>
                    </a:extLst>
                  </a:tr>
                  <a:tr h="403597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</a:t>
                          </a:r>
                          <a:r>
                            <a:rPr lang="en-US" altLang="zh-TW" sz="1600" baseline="0" dirty="0"/>
                            <a:t> (’04 ~ ’18)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442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 200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</a:t>
                          </a:r>
                          <a:r>
                            <a:rPr lang="en-US" altLang="zh-TW" sz="1600" baseline="0" dirty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112</m:t>
                                  </m:r>
                                </m:e>
                                <m:sub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b>
                                <m:sup>
                                  <m:r>
                                    <a:rPr lang="en-US" altLang="zh-TW" sz="1600" b="0" i="1" baseline="0" smtClean="0">
                                      <a:latin typeface="Cambria Math" panose="02040503050406030204" pitchFamily="18" charset="0"/>
                                    </a:rPr>
                                    <m:t>+13</m:t>
                                  </m:r>
                                </m:sup>
                              </m:sSubSup>
                            </m:oMath>
                          </a14:m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69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0249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(’18)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298937"/>
                      </a:ext>
                    </a:extLst>
                  </a:tr>
                  <a:tr h="42251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(’19)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457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203.5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154.5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470806"/>
                      </a:ext>
                    </a:extLst>
                  </a:tr>
                  <a:tr h="39624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(’20)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202.4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153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258109"/>
                      </a:ext>
                    </a:extLst>
                  </a:tr>
                  <a:tr h="3617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(’21)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148.0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276.5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  14.1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828958"/>
                      </a:ext>
                    </a:extLst>
                  </a:tr>
                  <a:tr h="378372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(’22,’23)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201.5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2.7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151.9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2.4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907491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Belle II (’22)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203.20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1.18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243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49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555540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World Ave (’23)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202.9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150.5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272.6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12.0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9215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250281"/>
                  </p:ext>
                </p:extLst>
              </p:nvPr>
            </p:nvGraphicFramePr>
            <p:xfrm>
              <a:off x="1892034" y="442178"/>
              <a:ext cx="7788168" cy="3384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7633">
                      <a:extLst>
                        <a:ext uri="{9D8B030D-6E8A-4147-A177-3AD203B41FA5}">
                          <a16:colId xmlns:a16="http://schemas.microsoft.com/office/drawing/2014/main" val="277905080"/>
                        </a:ext>
                      </a:extLst>
                    </a:gridCol>
                    <a:gridCol w="1388146">
                      <a:extLst>
                        <a:ext uri="{9D8B030D-6E8A-4147-A177-3AD203B41FA5}">
                          <a16:colId xmlns:a16="http://schemas.microsoft.com/office/drawing/2014/main" val="848164766"/>
                        </a:ext>
                      </a:extLst>
                    </a:gridCol>
                    <a:gridCol w="1642140">
                      <a:extLst>
                        <a:ext uri="{9D8B030D-6E8A-4147-A177-3AD203B41FA5}">
                          <a16:colId xmlns:a16="http://schemas.microsoft.com/office/drawing/2014/main" val="1150704828"/>
                        </a:ext>
                      </a:extLst>
                    </a:gridCol>
                    <a:gridCol w="1642616">
                      <a:extLst>
                        <a:ext uri="{9D8B030D-6E8A-4147-A177-3AD203B41FA5}">
                          <a16:colId xmlns:a16="http://schemas.microsoft.com/office/drawing/2014/main" val="3351113218"/>
                        </a:ext>
                      </a:extLst>
                    </a:gridCol>
                    <a:gridCol w="1557633">
                      <a:extLst>
                        <a:ext uri="{9D8B030D-6E8A-4147-A177-3AD203B41FA5}">
                          <a16:colId xmlns:a16="http://schemas.microsoft.com/office/drawing/2014/main" val="3942319870"/>
                        </a:ext>
                      </a:extLst>
                    </a:gridCol>
                  </a:tblGrid>
                  <a:tr h="372069"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13216" t="-1639" r="-352423" b="-8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179259" t="-1639" r="-196296" b="-8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80297" t="-1639" r="-97026" b="-8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9609" t="-1639" r="-1953" b="-8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0409882"/>
                      </a:ext>
                    </a:extLst>
                  </a:tr>
                  <a:tr h="403597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</a:t>
                          </a:r>
                          <a:r>
                            <a:rPr lang="en-US" altLang="zh-TW" sz="1600" baseline="0" dirty="0"/>
                            <a:t> (’04 ~ ’18)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442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 200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280297" t="-93939" r="-97026" b="-6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69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02491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(’18)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298937"/>
                      </a:ext>
                    </a:extLst>
                  </a:tr>
                  <a:tr h="42251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(’19)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457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203.5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154.5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9470806"/>
                      </a:ext>
                    </a:extLst>
                  </a:tr>
                  <a:tr h="396241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(’20)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202.4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 153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258109"/>
                      </a:ext>
                    </a:extLst>
                  </a:tr>
                  <a:tr h="3617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 err="1"/>
                            <a:t>LHCb</a:t>
                          </a:r>
                          <a:r>
                            <a:rPr lang="en-US" altLang="zh-TW" sz="1600" dirty="0"/>
                            <a:t> (’21)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148.0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3.2</a:t>
                          </a:r>
                          <a:endParaRPr lang="zh-TW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276.5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  14.1</a:t>
                          </a:r>
                          <a:endParaRPr lang="zh-TW" alt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5828958"/>
                      </a:ext>
                    </a:extLst>
                  </a:tr>
                  <a:tr h="378372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PDG (’22,’23)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201.5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2.7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151.9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2.4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268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26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907491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Belle II (’22)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203.20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1.18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 243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49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8555540"/>
                      </a:ext>
                    </a:extLst>
                  </a:tr>
                  <a:tr h="357128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World Ave (’23)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453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5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 202.9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1.1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150.5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1.9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/>
                            <a:t>  272.6 </a:t>
                          </a:r>
                          <a:r>
                            <a:rPr lang="en-US" altLang="zh-TW" sz="1600" dirty="0">
                              <a:sym typeface="Symbol" panose="05050102010706020507" pitchFamily="18" charset="2"/>
                            </a:rPr>
                            <a:t> 12.0</a:t>
                          </a:r>
                          <a:endParaRPr lang="zh-TW" altLang="en-US" sz="1600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9215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514578" y="3955192"/>
                <a:ext cx="9546210" cy="102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kumimoji="1"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kumimoji="1"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kumimoji="1"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TW" altLang="en-US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obtained by </a:t>
                </a:r>
                <a:r>
                  <a:rPr kumimoji="1" lang="en-US" altLang="zh-TW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LHCb</a:t>
                </a:r>
                <a:r>
                  <a:rPr kumimoji="1" lang="en-US" altLang="zh-TW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(’18) from</a:t>
                </a:r>
                <a:r>
                  <a:rPr kumimoji="1" lang="zh-TW" altLang="en-US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semileptonic</a:t>
                </a:r>
                <a:r>
                  <a:rPr kumimoji="1" lang="en-US" altLang="zh-TW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kumimoji="1" lang="en-US" altLang="zh-TW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decays is nearly four times larger.  It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has been</a:t>
                </a:r>
                <a:r>
                  <a:rPr kumimoji="1" lang="en-US" altLang="zh-TW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confirmed by </a:t>
                </a:r>
                <a:r>
                  <a:rPr kumimoji="1" lang="en-US" altLang="zh-TW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LHCb</a:t>
                </a:r>
                <a:r>
                  <a:rPr kumimoji="1" lang="en-US" altLang="zh-TW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(’21) using promptly produced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TW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kumimoji="1"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kumimoji="1" lang="zh-TW" altLang="en-US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r>
                  <a:rPr kumimoji="1" lang="en-US" altLang="zh-TW" sz="20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baryons</a:t>
                </a:r>
                <a:endParaRPr kumimoji="1" lang="zh-TW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578" y="3955192"/>
                <a:ext cx="9546210" cy="1029641"/>
              </a:xfrm>
              <a:prstGeom prst="rect">
                <a:avLst/>
              </a:prstGeom>
              <a:blipFill>
                <a:blip r:embed="rId3"/>
                <a:stretch>
                  <a:fillRect l="-575" t="-2959" b="-10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121044" y="88235"/>
                <a:ext cx="3709966" cy="36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altLang="zh-TW" sz="1700" dirty="0">
                    <a:solidFill>
                      <a:srgbClr val="000000"/>
                    </a:solidFill>
                  </a:rPr>
                  <a:t>     </a:t>
                </a:r>
                <a:r>
                  <a:rPr kumimoji="1" lang="en-US" altLang="zh-TW" sz="17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in units of fs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zh-TW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7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TW" sz="1700" dirty="0">
                    <a:solidFill>
                      <a:srgbClr val="000000"/>
                    </a:solidFill>
                  </a:rPr>
                  <a:t> s) </a:t>
                </a:r>
                <a:endParaRPr lang="zh-TW" altLang="en-US" sz="17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044" y="88235"/>
                <a:ext cx="3709966" cy="363689"/>
              </a:xfrm>
              <a:prstGeom prst="rect">
                <a:avLst/>
              </a:prstGeom>
              <a:blipFill>
                <a:blip r:embed="rId4"/>
                <a:stretch>
                  <a:fillRect t="-1667" b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477364" y="6218703"/>
                <a:ext cx="997390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TW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 becomes 3.3</a:t>
                </a:r>
                <a:r>
                  <a:rPr lang="en-US" altLang="zh-TW" sz="20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 larger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due to new measurements from </a:t>
                </a:r>
                <a:r>
                  <a:rPr lang="en-US" altLang="zh-TW" sz="2000" dirty="0" err="1">
                    <a:solidFill>
                      <a:srgbClr val="0000FF"/>
                    </a:solidFill>
                  </a:rPr>
                  <a:t>LHCb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(’19, ’21)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64" y="6218703"/>
                <a:ext cx="9973901" cy="407099"/>
              </a:xfrm>
              <a:prstGeom prst="rect">
                <a:avLst/>
              </a:prstGeom>
              <a:blipFill>
                <a:blip r:embed="rId5"/>
                <a:stretch>
                  <a:fillRect l="-550" t="-5970" b="-268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861562" y="4962450"/>
                <a:ext cx="7159647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      </a:t>
                </a:r>
                <a:r>
                  <a:rPr lang="en-US" altLang="zh-TW" b="0" dirty="0">
                    <a:solidFill>
                      <a:srgbClr val="0000FF"/>
                    </a:solidFill>
                  </a:rPr>
                  <a:t>before 2018</a:t>
                </a: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62" y="4962450"/>
                <a:ext cx="7159647" cy="474489"/>
              </a:xfrm>
              <a:prstGeom prst="rect">
                <a:avLst/>
              </a:prstGeom>
              <a:blipFill>
                <a:blip r:embed="rId6"/>
                <a:stretch>
                  <a:fillRect t="-5128" b="-205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861562" y="5474913"/>
                <a:ext cx="6982146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  </a:t>
                </a:r>
                <a:r>
                  <a:rPr lang="en-US" altLang="zh-TW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TW" altLang="en-US" dirty="0">
                    <a:solidFill>
                      <a:srgbClr val="0000FF"/>
                    </a:solidFill>
                  </a:rPr>
                  <a:t>       </a:t>
                </a:r>
                <a:r>
                  <a:rPr lang="en-US" altLang="zh-TW" b="0" dirty="0">
                    <a:solidFill>
                      <a:srgbClr val="0000FF"/>
                    </a:solidFill>
                  </a:rPr>
                  <a:t>after 2018</a:t>
                </a:r>
                <a:endParaRPr lang="zh-TW" altLang="en-US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562" y="5474913"/>
                <a:ext cx="6982146" cy="474489"/>
              </a:xfrm>
              <a:prstGeom prst="rect">
                <a:avLst/>
              </a:prstGeom>
              <a:blipFill>
                <a:blip r:embed="rId7"/>
                <a:stretch>
                  <a:fillRect t="-5128" b="-205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弧形向右箭號 7"/>
          <p:cNvSpPr/>
          <p:nvPr/>
        </p:nvSpPr>
        <p:spPr bwMode="auto">
          <a:xfrm>
            <a:off x="3627645" y="5065886"/>
            <a:ext cx="467833" cy="81805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3" name="向左箭號 2"/>
          <p:cNvSpPr/>
          <p:nvPr/>
        </p:nvSpPr>
        <p:spPr bwMode="auto">
          <a:xfrm>
            <a:off x="9977718" y="1350085"/>
            <a:ext cx="398033" cy="11833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2" name="向左箭號 11"/>
          <p:cNvSpPr/>
          <p:nvPr/>
        </p:nvSpPr>
        <p:spPr bwMode="auto">
          <a:xfrm>
            <a:off x="9977718" y="2534304"/>
            <a:ext cx="398033" cy="11833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14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8" grpId="0" animBg="1"/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98964" y="6218331"/>
            <a:ext cx="28448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78076" y="58774"/>
            <a:ext cx="7680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CC00CC"/>
                </a:solidFill>
              </a:rPr>
              <a:t>                   Lifetimes of heavy baryons </a:t>
            </a:r>
            <a:endParaRPr lang="en-US" altLang="zh-TW" sz="2200" baseline="-25000" dirty="0">
              <a:solidFill>
                <a:srgbClr val="CC00CC"/>
              </a:solidFill>
            </a:endParaRPr>
          </a:p>
        </p:txBody>
      </p:sp>
      <p:sp>
        <p:nvSpPr>
          <p:cNvPr id="5" name="Text Box 94"/>
          <p:cNvSpPr txBox="1">
            <a:spLocks noChangeArrowheads="1"/>
          </p:cNvSpPr>
          <p:nvPr/>
        </p:nvSpPr>
        <p:spPr bwMode="auto">
          <a:xfrm>
            <a:off x="1688065" y="625032"/>
            <a:ext cx="495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Heavy quark expansion: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47396" y="2334543"/>
            <a:ext cx="965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b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US" altLang="zh-TW" sz="2000" baseline="-25000" dirty="0">
                <a:solidFill>
                  <a:srgbClr val="0000FF"/>
                </a:solidFill>
                <a:latin typeface="Arial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 term from the decay of heavy quark Q                                                   </a:t>
            </a:r>
          </a:p>
          <a:p>
            <a:r>
              <a:rPr lang="en-US" altLang="zh-TW" sz="2000" dirty="0">
                <a:solidFill>
                  <a:srgbClr val="0000FF"/>
                </a:solidFill>
                <a:sym typeface="Symbol"/>
              </a:rPr>
              <a:t>      </a:t>
            </a:r>
            <a:r>
              <a:rPr lang="en-US" altLang="zh-TW" sz="2000" dirty="0">
                <a:solidFill>
                  <a:srgbClr val="0000FF"/>
                </a:solidFill>
              </a:rPr>
              <a:t>Lifetimes of all heavy hadrons </a:t>
            </a:r>
            <a:r>
              <a:rPr lang="en-US" altLang="zh-TW" sz="2000" b="0" dirty="0">
                <a:solidFill>
                  <a:srgbClr val="0000FF"/>
                </a:solidFill>
                <a:latin typeface="Arial"/>
              </a:rPr>
              <a:t>H</a:t>
            </a:r>
            <a:r>
              <a:rPr lang="en-US" altLang="zh-TW" sz="2000" baseline="-25000" dirty="0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dirty="0">
                <a:solidFill>
                  <a:srgbClr val="0000FF"/>
                </a:solidFill>
              </a:rPr>
              <a:t> are the same in </a:t>
            </a:r>
            <a:r>
              <a:rPr lang="en-US" altLang="zh-TW" sz="2000" b="0" dirty="0" err="1">
                <a:solidFill>
                  <a:srgbClr val="0000FF"/>
                </a:solidFill>
                <a:latin typeface="Arial"/>
              </a:rPr>
              <a:t>m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dirty="0">
                <a:solidFill>
                  <a:srgbClr val="0000FF"/>
                </a:solidFill>
                <a:latin typeface="Symbol"/>
                <a:sym typeface="Symbol"/>
              </a:rPr>
              <a:t></a:t>
            </a:r>
            <a:r>
              <a:rPr lang="en-US" altLang="zh-TW" sz="2000" dirty="0">
                <a:solidFill>
                  <a:srgbClr val="0000FF"/>
                </a:solidFill>
              </a:rPr>
              <a:t> limit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47395" y="3065991"/>
            <a:ext cx="882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No linear </a:t>
            </a:r>
            <a:r>
              <a:rPr lang="en-US" altLang="zh-TW" sz="2000" dirty="0">
                <a:solidFill>
                  <a:srgbClr val="0000FF"/>
                </a:solidFill>
                <a:latin typeface="Arial"/>
              </a:rPr>
              <a:t>1/</a:t>
            </a:r>
            <a:r>
              <a:rPr lang="en-US" altLang="zh-TW" sz="2000" dirty="0" err="1">
                <a:solidFill>
                  <a:srgbClr val="0000FF"/>
                </a:solidFill>
                <a:latin typeface="Arial"/>
              </a:rPr>
              <a:t>m</a:t>
            </a:r>
            <a:r>
              <a:rPr lang="en-US" altLang="zh-TW" sz="2000" baseline="-25000" dirty="0" err="1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dirty="0">
                <a:solidFill>
                  <a:srgbClr val="0000FF"/>
                </a:solidFill>
              </a:rPr>
              <a:t> correction from </a:t>
            </a:r>
            <a:r>
              <a:rPr lang="en-US" altLang="zh-TW" sz="2000" b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US" altLang="zh-TW" sz="2000" baseline="-25000" dirty="0">
                <a:solidFill>
                  <a:srgbClr val="0000FF"/>
                </a:solidFill>
                <a:latin typeface="Arial"/>
              </a:rPr>
              <a:t>1</a:t>
            </a:r>
            <a:r>
              <a:rPr lang="en-US" altLang="zh-TW" sz="2000" dirty="0">
                <a:solidFill>
                  <a:srgbClr val="0000FF"/>
                </a:solidFill>
              </a:rPr>
              <a:t> term , known as Luke’s theorem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47395" y="4173542"/>
            <a:ext cx="974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b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US" altLang="zh-TW" sz="2000" baseline="-25000" dirty="0">
                <a:solidFill>
                  <a:srgbClr val="0000FF"/>
                </a:solidFill>
                <a:latin typeface="Arial"/>
              </a:rPr>
              <a:t>3 </a:t>
            </a:r>
            <a:r>
              <a:rPr lang="en-US" altLang="zh-TW" sz="2000" dirty="0">
                <a:solidFill>
                  <a:srgbClr val="0000FF"/>
                </a:solidFill>
              </a:rPr>
              <a:t>term consists of 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dim-6 2-quark Darwin operator &amp; 4-quark operators      </a:t>
            </a:r>
          </a:p>
          <a:p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   which will induce</a:t>
            </a:r>
            <a:r>
              <a:rPr lang="en-US" altLang="zh-TW" sz="2000" dirty="0">
                <a:solidFill>
                  <a:srgbClr val="0000FF"/>
                </a:solidFill>
              </a:rPr>
              <a:t> the spectator effects responsible for lifetime differences 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49" y="1321304"/>
            <a:ext cx="6156251" cy="593990"/>
          </a:xfrm>
          <a:prstGeom prst="rect">
            <a:avLst/>
          </a:prstGeom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1714647" y="549554"/>
            <a:ext cx="8210845" cy="1128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47396" y="4957257"/>
            <a:ext cx="932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b="0" dirty="0">
                <a:solidFill>
                  <a:srgbClr val="0000FF"/>
                </a:solidFill>
                <a:latin typeface="Arial"/>
              </a:rPr>
              <a:t>A</a:t>
            </a:r>
            <a:r>
              <a:rPr lang="en-US" altLang="zh-TW" sz="2000" baseline="-25000" dirty="0">
                <a:solidFill>
                  <a:srgbClr val="0000FF"/>
                </a:solidFill>
                <a:latin typeface="Arial"/>
              </a:rPr>
              <a:t>4 </a:t>
            </a:r>
            <a:r>
              <a:rPr lang="en-US" altLang="zh-TW" sz="2000" dirty="0">
                <a:solidFill>
                  <a:srgbClr val="0000FF"/>
                </a:solidFill>
              </a:rPr>
              <a:t>term includes 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dim-7 4-quark operators which will induce</a:t>
            </a:r>
            <a:r>
              <a:rPr lang="en-US" altLang="zh-TW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ea typeface="Arial Unicode MS" pitchFamily="34" charset="-120"/>
                <a:cs typeface="Arial" panose="020B0604020202020204" pitchFamily="34" charset="0"/>
              </a:rPr>
              <a:t>1/m</a:t>
            </a:r>
            <a:r>
              <a:rPr lang="en-US" altLang="zh-TW" sz="2000" baseline="-25000" dirty="0">
                <a:solidFill>
                  <a:srgbClr val="0000FF"/>
                </a:solidFill>
                <a:ea typeface="Arial Unicode MS" pitchFamily="34" charset="-120"/>
                <a:cs typeface="Arial" panose="020B0604020202020204" pitchFamily="34" charset="0"/>
              </a:rPr>
              <a:t>c</a:t>
            </a:r>
            <a:r>
              <a:rPr lang="en-US" altLang="zh-TW" sz="2000" dirty="0">
                <a:solidFill>
                  <a:srgbClr val="0000FF"/>
                </a:solidFill>
                <a:ea typeface="Arial Unicode MS" pitchFamily="34" charset="-120"/>
                <a:cs typeface="Arial" panose="020B0604020202020204" pitchFamily="34" charset="0"/>
              </a:rPr>
              <a:t>      </a:t>
            </a:r>
          </a:p>
          <a:p>
            <a:r>
              <a:rPr lang="en-US" altLang="zh-TW" sz="2000" dirty="0">
                <a:solidFill>
                  <a:srgbClr val="0000FF"/>
                </a:solidFill>
                <a:ea typeface="Arial Unicode MS" pitchFamily="34" charset="-120"/>
                <a:cs typeface="Arial" panose="020B0604020202020204" pitchFamily="34" charset="0"/>
              </a:rPr>
              <a:t>    corrections to </a:t>
            </a:r>
            <a:r>
              <a:rPr lang="en-US" altLang="zh-TW" sz="2000" dirty="0">
                <a:solidFill>
                  <a:srgbClr val="0000FF"/>
                </a:solidFill>
              </a:rPr>
              <a:t>spectator effects  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747396" y="3629416"/>
                <a:ext cx="9392148" cy="42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b="0" dirty="0">
                    <a:solidFill>
                      <a:srgbClr val="0000FF"/>
                    </a:solidFill>
                    <a:latin typeface="Arial"/>
                  </a:rPr>
                  <a:t>A</a:t>
                </a:r>
                <a:r>
                  <a:rPr lang="en-US" altLang="zh-TW" sz="2000" baseline="-25000" dirty="0">
                    <a:solidFill>
                      <a:srgbClr val="0000FF"/>
                    </a:solidFill>
                    <a:latin typeface="Arial"/>
                  </a:rPr>
                  <a:t>2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term arises from dim-5 kinetic &amp; </a:t>
                </a:r>
                <a:r>
                  <a:rPr lang="en-US" altLang="zh-TW" sz="2000" dirty="0" err="1">
                    <a:solidFill>
                      <a:srgbClr val="0000FF"/>
                    </a:solidFill>
                  </a:rPr>
                  <a:t>chromomagnetic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operators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  <m:sup>
                        <m:r>
                          <a:rPr lang="en-US" altLang="zh-TW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96" y="3629416"/>
                <a:ext cx="9392148" cy="421462"/>
              </a:xfrm>
              <a:prstGeom prst="rect">
                <a:avLst/>
              </a:prstGeom>
              <a:blipFill>
                <a:blip r:embed="rId3"/>
                <a:stretch>
                  <a:fillRect l="-584" t="-2857" b="-2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3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397834" y="6381750"/>
            <a:ext cx="2133600" cy="476250"/>
          </a:xfrm>
        </p:spPr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47874" y="577700"/>
            <a:ext cx="1043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</a:rPr>
              <a:t>Spectator effects described by dim-6 four-quark operators:               </a:t>
            </a:r>
            <a:r>
              <a:rPr lang="en-US" altLang="zh-TW" sz="2000" u="sng" dirty="0">
                <a:solidFill>
                  <a:srgbClr val="0000FF"/>
                </a:solidFill>
              </a:rPr>
              <a:t>dim-7 4-quark 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pic>
        <p:nvPicPr>
          <p:cNvPr id="10" name="圖片 9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298" y="1290760"/>
            <a:ext cx="1534688" cy="940464"/>
          </a:xfrm>
          <a:prstGeom prst="rect">
            <a:avLst/>
          </a:prstGeom>
        </p:spPr>
      </p:pic>
      <p:pic>
        <p:nvPicPr>
          <p:cNvPr id="11" name="圖片 10" descr="scre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0254" y="2368155"/>
            <a:ext cx="1426918" cy="936612"/>
          </a:xfrm>
          <a:prstGeom prst="rect">
            <a:avLst/>
          </a:prstGeom>
        </p:spPr>
      </p:pic>
      <p:pic>
        <p:nvPicPr>
          <p:cNvPr id="12" name="圖片 11" descr="scre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816" y="3424870"/>
            <a:ext cx="1626672" cy="943827"/>
          </a:xfrm>
          <a:prstGeom prst="rect">
            <a:avLst/>
          </a:prstGeom>
        </p:spPr>
      </p:pic>
      <p:pic>
        <p:nvPicPr>
          <p:cNvPr id="13" name="圖片 12" descr="scree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8956" y="1391436"/>
            <a:ext cx="1587039" cy="635692"/>
          </a:xfrm>
          <a:prstGeom prst="rect">
            <a:avLst/>
          </a:prstGeom>
        </p:spPr>
      </p:pic>
      <p:pic>
        <p:nvPicPr>
          <p:cNvPr id="14" name="圖片 13" descr="scree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9704" y="2380617"/>
            <a:ext cx="1508167" cy="975609"/>
          </a:xfrm>
          <a:prstGeom prst="rect">
            <a:avLst/>
          </a:prstGeom>
        </p:spPr>
      </p:pic>
      <p:pic>
        <p:nvPicPr>
          <p:cNvPr id="15" name="圖片 14" descr="screen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7902" y="3524223"/>
            <a:ext cx="1527464" cy="834231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 bwMode="auto">
          <a:xfrm flipV="1">
            <a:off x="4030936" y="1762657"/>
            <a:ext cx="332509" cy="5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單箭頭接點 22"/>
          <p:cNvCxnSpPr/>
          <p:nvPr/>
        </p:nvCxnSpPr>
        <p:spPr bwMode="auto">
          <a:xfrm flipV="1">
            <a:off x="4088333" y="2894786"/>
            <a:ext cx="332509" cy="5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單箭頭接點 23"/>
          <p:cNvCxnSpPr/>
          <p:nvPr/>
        </p:nvCxnSpPr>
        <p:spPr bwMode="auto">
          <a:xfrm flipV="1">
            <a:off x="4074473" y="4038775"/>
            <a:ext cx="332509" cy="59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97"/>
          <p:cNvSpPr txBox="1">
            <a:spLocks noChangeArrowheads="1"/>
          </p:cNvSpPr>
          <p:nvPr/>
        </p:nvSpPr>
        <p:spPr bwMode="auto">
          <a:xfrm>
            <a:off x="6582365" y="1565313"/>
            <a:ext cx="168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W-exchange</a:t>
            </a:r>
          </a:p>
        </p:txBody>
      </p:sp>
      <p:sp>
        <p:nvSpPr>
          <p:cNvPr id="26" name="Text Box 98"/>
          <p:cNvSpPr txBox="1">
            <a:spLocks noChangeArrowheads="1"/>
          </p:cNvSpPr>
          <p:nvPr/>
        </p:nvSpPr>
        <p:spPr bwMode="auto">
          <a:xfrm>
            <a:off x="6600125" y="2571596"/>
            <a:ext cx="4861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destructive P.I.                         constructive</a:t>
            </a:r>
          </a:p>
        </p:txBody>
      </p:sp>
      <p:sp>
        <p:nvSpPr>
          <p:cNvPr id="27" name="Text Box 99"/>
          <p:cNvSpPr txBox="1">
            <a:spLocks noChangeArrowheads="1"/>
          </p:cNvSpPr>
          <p:nvPr/>
        </p:nvSpPr>
        <p:spPr bwMode="auto">
          <a:xfrm>
            <a:off x="6656015" y="3792163"/>
            <a:ext cx="49600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>
                <a:solidFill>
                  <a:srgbClr val="0000FF"/>
                </a:solidFill>
              </a:rPr>
              <a:t>constructive P.I.                       destructive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6613818" y="2843299"/>
            <a:ext cx="213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</a:rPr>
              <a:t>(Pauli interference)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643509" y="4007094"/>
            <a:ext cx="286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</a:rPr>
              <a:t>(only for charmed baryons)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684110" y="4870528"/>
            <a:ext cx="8544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Al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though spectator effects are </a:t>
            </a:r>
            <a:r>
              <a:rPr lang="en-US" altLang="zh-TW" sz="2000" b="0" dirty="0">
                <a:solidFill>
                  <a:srgbClr val="0000FF"/>
                </a:solidFill>
                <a:latin typeface="Arial"/>
              </a:rPr>
              <a:t>1/m</a:t>
            </a:r>
            <a:r>
              <a:rPr lang="en-US" altLang="zh-TW" sz="2000" b="0" baseline="-25000" dirty="0">
                <a:solidFill>
                  <a:srgbClr val="0000FF"/>
                </a:solidFill>
                <a:latin typeface="Arial"/>
              </a:rPr>
              <a:t>Q</a:t>
            </a:r>
            <a:r>
              <a:rPr lang="en-US" altLang="zh-TW" sz="2000" baseline="30000" dirty="0">
                <a:solidFill>
                  <a:srgbClr val="0000FF"/>
                </a:solidFill>
                <a:latin typeface="Arial"/>
              </a:rPr>
              <a:t>3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suppressed,  they are </a:t>
            </a:r>
          </a:p>
          <a:p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   numerically important due to a p.s. enhancement factor of 16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/>
              </a:rPr>
              <a:t></a:t>
            </a:r>
            <a:r>
              <a:rPr lang="en-US" altLang="zh-TW" sz="2000" baseline="30000" dirty="0">
                <a:solidFill>
                  <a:srgbClr val="0000FF"/>
                </a:solidFill>
                <a:latin typeface="+mj-lt"/>
                <a:sym typeface="Symbol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 </a:t>
            </a:r>
          </a:p>
          <a:p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    relative to heavy quark decay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9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5"/>
              <p:cNvSpPr txBox="1">
                <a:spLocks noChangeArrowheads="1"/>
              </p:cNvSpPr>
              <p:nvPr/>
            </p:nvSpPr>
            <p:spPr bwMode="auto">
              <a:xfrm>
                <a:off x="1417085" y="509674"/>
                <a:ext cx="9454707" cy="1054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2000" dirty="0">
                    <a:solidFill>
                      <a:srgbClr val="0000FF"/>
                    </a:solidFill>
                  </a:rPr>
                  <a:t>Subleading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 corrections to spectator effects are obtained by expanding forward scattering 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amplitude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 in light quark momentum and matching the result onto operators containing derivative insertions </a:t>
                </a:r>
                <a:endParaRPr lang="zh-TW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085" y="509674"/>
                <a:ext cx="9454707" cy="1054263"/>
              </a:xfrm>
              <a:prstGeom prst="rect">
                <a:avLst/>
              </a:prstGeom>
              <a:blipFill>
                <a:blip r:embed="rId2"/>
                <a:stretch>
                  <a:fillRect l="-645" t="-3468" r="-1225" b="-98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3335869" y="5172156"/>
            <a:ext cx="8556647" cy="122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700" dirty="0" err="1"/>
              <a:t>Beneke</a:t>
            </a:r>
            <a:r>
              <a:rPr lang="en-US" altLang="zh-TW" sz="1700" dirty="0"/>
              <a:t>, </a:t>
            </a:r>
            <a:r>
              <a:rPr lang="en-US" altLang="zh-TW" sz="1700" dirty="0" err="1"/>
              <a:t>Buchalla</a:t>
            </a:r>
            <a:r>
              <a:rPr lang="en-US" altLang="zh-TW" sz="1700" dirty="0"/>
              <a:t>, </a:t>
            </a:r>
            <a:r>
              <a:rPr lang="en-US" altLang="zh-TW" sz="1700" dirty="0" err="1"/>
              <a:t>Dunietz</a:t>
            </a:r>
            <a:r>
              <a:rPr lang="en-US" altLang="zh-TW" sz="1700" dirty="0"/>
              <a:t> (’96): width difference in </a:t>
            </a:r>
            <a:r>
              <a:rPr lang="en-US" altLang="zh-TW" sz="1700" b="0" dirty="0">
                <a:latin typeface="Arial"/>
              </a:rPr>
              <a:t>B</a:t>
            </a:r>
            <a:r>
              <a:rPr lang="en-US" altLang="zh-TW" sz="1700" b="0" baseline="-25000" dirty="0">
                <a:latin typeface="Arial"/>
              </a:rPr>
              <a:t>s</a:t>
            </a:r>
            <a:r>
              <a:rPr lang="en-US" altLang="zh-TW" sz="1700" b="0" dirty="0">
                <a:latin typeface="Arial"/>
              </a:rPr>
              <a:t>-</a:t>
            </a:r>
            <a:r>
              <a:rPr lang="en-US" altLang="zh-TW" sz="1700" b="0" u="sng" dirty="0">
                <a:latin typeface="Arial"/>
              </a:rPr>
              <a:t>B</a:t>
            </a:r>
            <a:r>
              <a:rPr lang="en-US" altLang="zh-TW" sz="1700" baseline="-25000" dirty="0">
                <a:latin typeface="Arial"/>
              </a:rPr>
              <a:t>s</a:t>
            </a:r>
            <a:r>
              <a:rPr lang="en-US" altLang="zh-TW" sz="1700" dirty="0"/>
              <a:t> system</a:t>
            </a:r>
          </a:p>
          <a:p>
            <a:pPr>
              <a:lnSpc>
                <a:spcPct val="150000"/>
              </a:lnSpc>
            </a:pPr>
            <a:r>
              <a:rPr lang="en-US" altLang="zh-TW" sz="1700" dirty="0" err="1"/>
              <a:t>Gabbiani</a:t>
            </a:r>
            <a:r>
              <a:rPr lang="en-US" altLang="zh-TW" sz="1700" dirty="0"/>
              <a:t>, </a:t>
            </a:r>
            <a:r>
              <a:rPr lang="en-US" altLang="zh-TW" sz="1700" dirty="0" err="1"/>
              <a:t>Onishchenko</a:t>
            </a:r>
            <a:r>
              <a:rPr lang="en-US" altLang="zh-TW" sz="1700" dirty="0"/>
              <a:t>, </a:t>
            </a:r>
            <a:r>
              <a:rPr lang="en-US" altLang="zh-TW" sz="1700" dirty="0" err="1"/>
              <a:t>Petrov</a:t>
            </a:r>
            <a:r>
              <a:rPr lang="en-US" altLang="zh-TW" sz="1700" dirty="0"/>
              <a:t> (’03,’04): lifetime difference of heavy hadrons</a:t>
            </a:r>
          </a:p>
          <a:p>
            <a:pPr>
              <a:lnSpc>
                <a:spcPct val="150000"/>
              </a:lnSpc>
            </a:pPr>
            <a:r>
              <a:rPr lang="en-US" altLang="zh-TW" sz="1700" dirty="0"/>
              <a:t>Lenz, </a:t>
            </a:r>
            <a:r>
              <a:rPr lang="en-US" altLang="zh-TW" sz="1700" dirty="0" err="1"/>
              <a:t>Rauh</a:t>
            </a:r>
            <a:r>
              <a:rPr lang="en-US" altLang="zh-TW" sz="1700" dirty="0"/>
              <a:t> (’13): D meson lifetimes</a:t>
            </a:r>
            <a:endParaRPr lang="zh-TW" altLang="en-US" sz="17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937616" y="1540811"/>
            <a:ext cx="44286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 err="1"/>
              <a:t>Gabbiani</a:t>
            </a:r>
            <a:r>
              <a:rPr lang="en-US" altLang="zh-TW" sz="1700" dirty="0"/>
              <a:t>, </a:t>
            </a:r>
            <a:r>
              <a:rPr lang="en-US" altLang="zh-TW" sz="1700" dirty="0" err="1"/>
              <a:t>Onishchenko</a:t>
            </a:r>
            <a:r>
              <a:rPr lang="en-US" altLang="zh-TW" sz="1700" dirty="0"/>
              <a:t>, </a:t>
            </a:r>
            <a:r>
              <a:rPr lang="en-US" altLang="zh-TW" sz="1700" dirty="0" err="1"/>
              <a:t>Petrov</a:t>
            </a:r>
            <a:r>
              <a:rPr lang="en-US" altLang="zh-TW" sz="1700" dirty="0"/>
              <a:t> (’03,’04)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902972" y="4347638"/>
                <a:ext cx="9909800" cy="731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Symbol" panose="05050102010706020507" pitchFamily="18" charset="2"/>
                  <a:buChar char="Þ"/>
                </a:pPr>
                <a:r>
                  <a:rPr lang="en-US" altLang="zh-TW" sz="2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d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im-7 4-quark operator is either dim-6 4-quark operator times </a:t>
                </a:r>
                <a:r>
                  <a:rPr lang="en-US" altLang="zh-TW" sz="2000" b="0" dirty="0" err="1">
                    <a:solidFill>
                      <a:srgbClr val="FF0000"/>
                    </a:solidFill>
                    <a:latin typeface="Arial"/>
                  </a:rPr>
                  <a:t>m</a:t>
                </a:r>
                <a:r>
                  <a:rPr lang="en-US" altLang="zh-TW" sz="2000" baseline="-25000" dirty="0" err="1">
                    <a:solidFill>
                      <a:srgbClr val="FF0000"/>
                    </a:solidFill>
                    <a:latin typeface="Arial"/>
                  </a:rPr>
                  <a:t>q</a:t>
                </a:r>
                <a:r>
                  <a:rPr lang="en-US" altLang="zh-TW" sz="2000" dirty="0">
                    <a:solidFill>
                      <a:srgbClr val="FF0000"/>
                    </a:solidFill>
                  </a:rPr>
                  <a:t> or 4-quark </a:t>
                </a:r>
              </a:p>
              <a:p>
                <a:r>
                  <a:rPr lang="en-US" altLang="zh-TW" sz="2000" dirty="0">
                    <a:solidFill>
                      <a:srgbClr val="FF0000"/>
                    </a:solidFill>
                  </a:rPr>
                  <a:t>      operator with two derivatives suppressed by 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72" y="4347638"/>
                <a:ext cx="9909800" cy="731098"/>
              </a:xfrm>
              <a:prstGeom prst="rect">
                <a:avLst/>
              </a:prstGeom>
              <a:blipFill>
                <a:blip r:embed="rId3"/>
                <a:stretch>
                  <a:fillRect l="-677" t="-5833" b="-108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1855381" y="1849277"/>
            <a:ext cx="876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dirty="0">
                <a:solidFill>
                  <a:srgbClr val="0000FF"/>
                </a:solidFill>
                <a:sym typeface="Symbol" panose="05050102010706020507" pitchFamily="18" charset="2"/>
              </a:rPr>
              <a:t>   d</a:t>
            </a:r>
            <a:r>
              <a:rPr lang="en-US" altLang="zh-TW" sz="2100" dirty="0">
                <a:solidFill>
                  <a:srgbClr val="0000FF"/>
                </a:solidFill>
              </a:rPr>
              <a:t>im-7 four-quark operators:</a:t>
            </a:r>
            <a:endParaRPr lang="zh-TW" altLang="en-US" sz="2100" dirty="0">
              <a:solidFill>
                <a:srgbClr val="0000FF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07" y="2385427"/>
            <a:ext cx="9367283" cy="1103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685260" y="3579515"/>
                <a:ext cx="8213651" cy="47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altLang="zh-TW" sz="21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1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p>
                    </m:sSubSup>
                  </m:oMath>
                </a14:m>
                <a:r>
                  <a:rPr lang="zh-TW" altLang="en-US" sz="21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obtained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p>
                    </m:sSubSup>
                  </m:oMath>
                </a14:m>
                <a:r>
                  <a:rPr lang="zh-TW" altLang="en-US" sz="21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by interchanging colors of Q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1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1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</m:oMath>
                </a14:m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260" y="3579515"/>
                <a:ext cx="8213651" cy="474874"/>
              </a:xfrm>
              <a:prstGeom prst="rect">
                <a:avLst/>
              </a:prstGeom>
              <a:blipFill>
                <a:blip r:embed="rId5"/>
                <a:stretch>
                  <a:fillRect l="-890" t="-5128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5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投影片編號版面配置區 3"/>
          <p:cNvSpPr txBox="1">
            <a:spLocks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b="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fld id="{82D5C2B0-593F-4F9C-B33C-2D940C6527C1}" type="slidenum">
              <a:rPr lang="en-US" altLang="zh-TW" sz="1400">
                <a:solidFill>
                  <a:srgbClr val="000000"/>
                </a:solidFill>
              </a:rPr>
              <a:pPr>
                <a:spcBef>
                  <a:spcPct val="0"/>
                </a:spcBef>
                <a:buNone/>
              </a:pPr>
              <a:t>7</a:t>
            </a:fld>
            <a:endParaRPr lang="en-US" altLang="zh-TW" sz="1400">
              <a:solidFill>
                <a:srgbClr val="000000"/>
              </a:solidFill>
            </a:endParaRPr>
          </a:p>
        </p:txBody>
      </p:sp>
      <p:graphicFrame>
        <p:nvGraphicFramePr>
          <p:cNvPr id="4" name="Group 114"/>
          <p:cNvGraphicFramePr>
            <a:graphicFrameLocks noGrp="1"/>
          </p:cNvGraphicFramePr>
          <p:nvPr/>
        </p:nvGraphicFramePr>
        <p:xfrm>
          <a:off x="1783586" y="399808"/>
          <a:ext cx="8747125" cy="2041224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3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5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Dec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Ann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Int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(-)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</a:t>
                      </a:r>
                      <a:r>
                        <a:rPr kumimoji="1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Int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(+)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Semi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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(10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-13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anose="05050102010706020507" pitchFamily="18" charset="2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Expt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(10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Symbolarial"/>
                          <a:cs typeface="Symbolarial"/>
                          <a:sym typeface="Symbol" panose="05050102010706020507" pitchFamily="18" charset="2"/>
                        </a:rPr>
                        <a:t>-13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arial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s)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s</a:t>
                      </a:r>
                      <a:r>
                        <a:rPr kumimoji="1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c</a:t>
                      </a:r>
                      <a:r>
                        <a:rPr kumimoji="1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small P.I.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3.06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4.42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0.26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</a:t>
                      </a:r>
                      <a:r>
                        <a:rPr kumimoji="1" lang="en-US" altLang="zh-TW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+</a:t>
                      </a:r>
                      <a:endParaRPr kumimoji="1" lang="en-US" altLang="zh-TW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c</a:t>
                      </a:r>
                      <a:r>
                        <a:rPr kumimoji="1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s</a:t>
                      </a:r>
                      <a:r>
                        <a:rPr kumimoji="1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no P.I.</a:t>
                      </a:r>
                      <a:endParaRPr kumimoji="1" lang="zh-TW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2.91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2.00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</a:t>
                      </a:r>
                      <a:r>
                        <a:rPr kumimoji="1" lang="en-US" altLang="zh-TW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 </a:t>
                      </a: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panose="02020500000000000000" pitchFamily="18" charset="-120"/>
                        </a:rPr>
                        <a:t>2</a:t>
                      </a:r>
                      <a:endParaRPr kumimoji="1" lang="en-US" altLang="zh-TW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small P.I.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1.62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1.12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+0.13</a:t>
                      </a:r>
                      <a:r>
                        <a:rPr kumimoji="1" lang="en-US" altLang="zh-TW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-0.10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</a:t>
                      </a:r>
                      <a:r>
                        <a:rPr kumimoji="1" lang="en-US" altLang="zh-TW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</a:t>
                      </a:r>
                      <a:r>
                        <a:rPr kumimoji="1" lang="en-US" altLang="zh-TW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0</a:t>
                      </a:r>
                      <a:endParaRPr kumimoji="1" lang="en-US" altLang="zh-TW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1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6s</a:t>
                      </a:r>
                      <a:r>
                        <a:rPr kumimoji="1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10/3 c</a:t>
                      </a:r>
                      <a:r>
                        <a:rPr kumimoji="1" lang="en-US" altLang="zh-TW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large P.I.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  1.06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0.69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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0.12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115"/>
          <p:cNvSpPr txBox="1">
            <a:spLocks noChangeArrowheads="1"/>
          </p:cNvSpPr>
          <p:nvPr/>
        </p:nvSpPr>
        <p:spPr bwMode="auto">
          <a:xfrm>
            <a:off x="1808431" y="2470263"/>
            <a:ext cx="267252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TW" sz="1900" b="0" dirty="0">
                <a:solidFill>
                  <a:srgbClr val="000000"/>
                </a:solidFill>
                <a:latin typeface="Arial"/>
              </a:rPr>
              <a:t>s=</a:t>
            </a:r>
            <a:r>
              <a:rPr lang="en-US" altLang="zh-TW" sz="1900" b="0" dirty="0" err="1">
                <a:solidFill>
                  <a:srgbClr val="000000"/>
                </a:solidFill>
                <a:latin typeface="Arial"/>
              </a:rPr>
              <a:t>sin</a:t>
            </a:r>
            <a:r>
              <a:rPr lang="en-US" altLang="zh-TW" sz="1900" b="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</a:t>
            </a:r>
            <a:r>
              <a:rPr lang="en-US" altLang="zh-TW" sz="1900" b="0" baseline="-2500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C</a:t>
            </a:r>
            <a:r>
              <a:rPr lang="en-US" altLang="zh-TW" sz="1900" b="0" dirty="0">
                <a:solidFill>
                  <a:srgbClr val="000000"/>
                </a:solidFill>
                <a:latin typeface="Arial"/>
              </a:rPr>
              <a:t>, c=</a:t>
            </a:r>
            <a:r>
              <a:rPr lang="en-US" altLang="zh-TW" sz="1900" b="0" dirty="0" err="1">
                <a:solidFill>
                  <a:srgbClr val="000000"/>
                </a:solidFill>
                <a:latin typeface="Arial"/>
              </a:rPr>
              <a:t>cos</a:t>
            </a:r>
            <a:r>
              <a:rPr lang="en-US" altLang="zh-TW" sz="1900" b="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</a:t>
            </a:r>
            <a:r>
              <a:rPr lang="en-US" altLang="zh-TW" sz="1900" b="0" baseline="-2500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C</a:t>
            </a:r>
            <a:endParaRPr lang="en-US" altLang="zh-TW" sz="1900" b="0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116"/>
          <p:cNvSpPr txBox="1">
            <a:spLocks noChangeArrowheads="1"/>
          </p:cNvSpPr>
          <p:nvPr/>
        </p:nvSpPr>
        <p:spPr bwMode="auto">
          <a:xfrm>
            <a:off x="1849438" y="4412408"/>
            <a:ext cx="83613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Lifetime hierarchy 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 &gt;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 &gt;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) &gt;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)  according to  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TW" sz="2000" dirty="0">
                <a:solidFill>
                  <a:srgbClr val="0000FF"/>
                </a:solidFill>
              </a:rPr>
              <a:t>    PDG is understood qualitatively, but not quantitatively.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It is difficult to explain  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)/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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 = 2.21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</a:t>
            </a:r>
            <a:r>
              <a:rPr lang="en-US" altLang="zh-TW" sz="2000" dirty="0">
                <a:solidFill>
                  <a:srgbClr val="0000FF"/>
                </a:solidFill>
              </a:rPr>
              <a:t>0.15,                 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                                                 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+</a:t>
            </a:r>
            <a:r>
              <a:rPr lang="en-US" altLang="zh-TW" sz="2000" dirty="0">
                <a:solidFill>
                  <a:srgbClr val="0000FF"/>
                </a:solidFill>
              </a:rPr>
              <a:t>)/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</a:t>
            </a:r>
            <a:r>
              <a:rPr lang="en-US" altLang="zh-TW" sz="20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) = 3.95</a:t>
            </a:r>
            <a:r>
              <a:rPr lang="en-US" altLang="zh-TW" sz="2000" dirty="0">
                <a:solidFill>
                  <a:srgbClr val="0000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</a:t>
            </a:r>
            <a:r>
              <a:rPr lang="en-US" altLang="zh-TW" sz="2000" dirty="0">
                <a:solidFill>
                  <a:srgbClr val="0000FF"/>
                </a:solidFill>
              </a:rPr>
              <a:t>0.47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n"/>
            </a:pPr>
            <a:r>
              <a:rPr lang="en-US" altLang="zh-TW" sz="2000" dirty="0">
                <a:solidFill>
                  <a:srgbClr val="0000FF"/>
                </a:solidFill>
              </a:rPr>
              <a:t> 1/m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c</a:t>
            </a:r>
            <a:r>
              <a:rPr lang="en-US" altLang="zh-TW" sz="2000" dirty="0">
                <a:solidFill>
                  <a:srgbClr val="0000FF"/>
                </a:solidFill>
              </a:rPr>
              <a:t> expansion not well convergent and sensible</a:t>
            </a:r>
          </a:p>
        </p:txBody>
      </p:sp>
      <p:pic>
        <p:nvPicPr>
          <p:cNvPr id="8" name="圖片 7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4110" y="3078612"/>
            <a:ext cx="4209803" cy="89644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737757" y="3241959"/>
            <a:ext cx="332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8080"/>
                </a:solidFill>
                <a:latin typeface="Arial"/>
              </a:rPr>
              <a:t>additional constructive</a:t>
            </a:r>
          </a:p>
          <a:p>
            <a:r>
              <a:rPr lang="en-US" altLang="zh-TW" sz="2000" dirty="0">
                <a:solidFill>
                  <a:srgbClr val="008080"/>
                </a:solidFill>
                <a:latin typeface="Arial"/>
              </a:rPr>
              <a:t>P.I. contribution to </a:t>
            </a:r>
            <a:r>
              <a:rPr lang="en-US" altLang="zh-TW" sz="2000" dirty="0">
                <a:solidFill>
                  <a:srgbClr val="008080"/>
                </a:solidFill>
                <a:latin typeface="Arial"/>
                <a:sym typeface="Symbol"/>
              </a:rPr>
              <a:t></a:t>
            </a:r>
            <a:r>
              <a:rPr lang="en-US" altLang="zh-TW" sz="2000" baseline="30000" dirty="0">
                <a:solidFill>
                  <a:srgbClr val="008080"/>
                </a:solidFill>
                <a:latin typeface="Arial"/>
                <a:sym typeface="Symbol"/>
              </a:rPr>
              <a:t>semi</a:t>
            </a:r>
            <a:r>
              <a:rPr lang="en-US" altLang="zh-TW" sz="2000" dirty="0">
                <a:solidFill>
                  <a:srgbClr val="008080"/>
                </a:solidFill>
                <a:latin typeface="Arial"/>
                <a:sym typeface="Symbol"/>
              </a:rPr>
              <a:t>   </a:t>
            </a:r>
            <a:endParaRPr lang="zh-TW" altLang="en-US" sz="2000" dirty="0">
              <a:solidFill>
                <a:srgbClr val="008080"/>
              </a:solidFill>
              <a:latin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87195" y="3877282"/>
            <a:ext cx="1680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err="1">
                <a:solidFill>
                  <a:srgbClr val="000000"/>
                </a:solidFill>
              </a:rPr>
              <a:t>Voloshin</a:t>
            </a:r>
            <a:r>
              <a:rPr lang="en-US" altLang="zh-TW" sz="1600" dirty="0">
                <a:solidFill>
                  <a:srgbClr val="000000"/>
                </a:solidFill>
              </a:rPr>
              <a:t> (’96)</a:t>
            </a:r>
            <a:endParaRPr lang="zh-TW" altLang="en-US" sz="1600" dirty="0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30" y="1156348"/>
            <a:ext cx="2168580" cy="12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6" name="圖片 5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695" y="1997803"/>
            <a:ext cx="5354535" cy="4091024"/>
          </a:xfrm>
          <a:prstGeom prst="rect">
            <a:avLst/>
          </a:prstGeom>
          <a:ln w="12700">
            <a:solidFill>
              <a:srgbClr val="000066"/>
            </a:solidFill>
          </a:ln>
        </p:spPr>
      </p:pic>
      <p:sp>
        <p:nvSpPr>
          <p:cNvPr id="3" name="文字方塊 2"/>
          <p:cNvSpPr txBox="1"/>
          <p:nvPr/>
        </p:nvSpPr>
        <p:spPr>
          <a:xfrm>
            <a:off x="6832252" y="3601739"/>
            <a:ext cx="415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</a:t>
            </a:r>
            <a:r>
              <a:rPr lang="en-US" altLang="zh-TW" sz="2000" baseline="-25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latin typeface="+mj-lt"/>
                <a:sym typeface="Symbol" panose="05050102010706020507" pitchFamily="18" charset="2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) = 231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/>
              </a:rPr>
              <a:t> f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s    for  </a:t>
            </a:r>
            <a:r>
              <a:rPr lang="en-US" altLang="zh-TW" sz="2000" dirty="0">
                <a:solidFill>
                  <a:srgbClr val="0000FF"/>
                </a:solidFill>
                <a:sym typeface="Symbol"/>
              </a:rPr>
              <a:t> </a:t>
            </a:r>
            <a:r>
              <a:rPr lang="en-US" altLang="zh-TW" sz="2000" dirty="0">
                <a:solidFill>
                  <a:srgbClr val="0000FF"/>
                </a:solidFill>
              </a:rPr>
              <a:t>= 0.25 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71695" y="323035"/>
                <a:ext cx="10802678" cy="110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en-US" altLang="zh-TW" sz="2100" dirty="0">
                    <a:solidFill>
                      <a:srgbClr val="0000FF"/>
                    </a:solidFill>
                  </a:rPr>
                  <a:t>Effects of dim-7 4-quark operators were explored in 2017-2018. Preliminary results with the conjecture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1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is no longer shortest-lived and that </a:t>
                </a:r>
                <a14:m>
                  <m:oMath xmlns:m="http://schemas.openxmlformats.org/officeDocument/2006/math"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TW" sz="2100" dirty="0">
                    <a:solidFill>
                      <a:srgbClr val="0000FF"/>
                    </a:solidFill>
                  </a:rPr>
                  <a:t> were first reported at 2018 HIEPA  Workshop (March 19-21, 2018, Beijing).</a:t>
                </a:r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95" y="323035"/>
                <a:ext cx="10802678" cy="1103444"/>
              </a:xfrm>
              <a:prstGeom prst="rect">
                <a:avLst/>
              </a:prstGeom>
              <a:blipFill>
                <a:blip r:embed="rId3"/>
                <a:stretch>
                  <a:fillRect l="-564" t="-3315" b="-93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832252" y="2306610"/>
                <a:ext cx="4742121" cy="111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An ad hoc parameter </a:t>
                </a:r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 was introduced to ensure the validity of HQE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252" y="2306610"/>
                <a:ext cx="4742121" cy="1115690"/>
              </a:xfrm>
              <a:prstGeom prst="rect">
                <a:avLst/>
              </a:prstGeom>
              <a:blipFill>
                <a:blip r:embed="rId4"/>
                <a:stretch>
                  <a:fillRect l="-1671" t="-3279" b="-10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307567" y="5064454"/>
                <a:ext cx="5884433" cy="821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100" dirty="0">
                    <a:solidFill>
                      <a:srgbClr val="0000FF"/>
                    </a:solidFill>
                  </a:rPr>
                  <a:t> to dim-6   </a:t>
                </a:r>
                <a:r>
                  <a:rPr lang="en-US" altLang="zh-TW" sz="21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sz="21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b="1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100" dirty="0">
                  <a:solidFill>
                    <a:srgbClr val="0000FF"/>
                  </a:solidFill>
                </a:endParaRPr>
              </a:p>
              <a:p>
                <a:r>
                  <a:rPr lang="en-US" altLang="zh-TW" sz="21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to dim-7     </a:t>
                </a:r>
                <a:r>
                  <a:rPr lang="en-US" altLang="zh-TW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𝛀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d>
                      <m:dPr>
                        <m:ctrlPr>
                          <a:rPr lang="en-US" altLang="zh-TW" sz="21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1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𝚵</m:t>
                            </m:r>
                          </m:e>
                          <m:sub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TW" sz="21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e>
                    </m:d>
                  </m:oMath>
                </a14:m>
                <a:endParaRPr lang="zh-TW" alt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567" y="5064454"/>
                <a:ext cx="5884433" cy="821892"/>
              </a:xfrm>
              <a:prstGeom prst="rect">
                <a:avLst/>
              </a:prstGeom>
              <a:blipFill>
                <a:blip r:embed="rId5"/>
                <a:stretch>
                  <a:fillRect t="-2963" b="-103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4F3AF-5802-4929-B232-BE6EF381321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3" name="圖片 2" descr="scre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0916" y="2022594"/>
            <a:ext cx="6299859" cy="452071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2421" y="176781"/>
            <a:ext cx="946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Less than three months later, </a:t>
            </a:r>
            <a:r>
              <a:rPr lang="en-US" altLang="zh-TW" sz="2000" dirty="0" err="1">
                <a:solidFill>
                  <a:srgbClr val="0000FF"/>
                </a:solidFill>
                <a:latin typeface="+mj-lt"/>
              </a:rPr>
              <a:t>LHCb’s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new measurement of</a:t>
            </a:r>
            <a:r>
              <a:rPr lang="en-US" altLang="zh-TW" sz="15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/>
              </a:rPr>
              <a:t>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/>
              </a:rPr>
              <a:t></a:t>
            </a:r>
            <a:r>
              <a:rPr lang="en-US" altLang="zh-TW" sz="2000" baseline="-25000" dirty="0">
                <a:solidFill>
                  <a:srgbClr val="0000FF"/>
                </a:solidFill>
                <a:latin typeface="+mj-lt"/>
                <a:sym typeface="Symbol"/>
              </a:rPr>
              <a:t>c</a:t>
            </a:r>
            <a:r>
              <a:rPr lang="en-US" altLang="zh-TW" sz="2000" baseline="30000" dirty="0">
                <a:solidFill>
                  <a:srgbClr val="0000FF"/>
                </a:solidFill>
                <a:latin typeface="+mj-lt"/>
              </a:rPr>
              <a:t>0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) = (268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/>
              </a:rPr>
              <a:t>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24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/>
              </a:rPr>
              <a:t>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10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/>
              </a:rPr>
              <a:t>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2)</a:t>
            </a:r>
            <a:r>
              <a:rPr lang="en-US" altLang="zh-TW" sz="2000" dirty="0">
                <a:solidFill>
                  <a:srgbClr val="0000FF"/>
                </a:solidFill>
                <a:latin typeface="+mj-lt"/>
                <a:sym typeface="Symbol"/>
              </a:rPr>
              <a:t> f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s was first reported by Mariana Fontana on June 8</a:t>
            </a:r>
            <a:r>
              <a:rPr lang="en-US" altLang="zh-TW" sz="2000" baseline="30000" dirty="0">
                <a:solidFill>
                  <a:srgbClr val="0000FF"/>
                </a:solidFill>
                <a:latin typeface="+mj-lt"/>
              </a:rPr>
              <a:t>th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of 2018,  which is nearly four-times larger than the world average of  (69</a:t>
            </a:r>
            <a:r>
              <a:rPr lang="en-US" altLang="zh-TW" sz="2000" dirty="0">
                <a:solidFill>
                  <a:srgbClr val="0000FF"/>
                </a:solidFill>
                <a:latin typeface="Symbol"/>
                <a:sym typeface="Symbol"/>
              </a:rPr>
              <a:t>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12)</a:t>
            </a:r>
            <a:r>
              <a:rPr lang="en-US" altLang="zh-TW" sz="2000" dirty="0">
                <a:solidFill>
                  <a:srgbClr val="0000FF"/>
                </a:solidFill>
                <a:latin typeface="Symbol"/>
                <a:sym typeface="Symbol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sym typeface="Symbol"/>
              </a:rPr>
              <a:t>f</a:t>
            </a:r>
            <a:r>
              <a:rPr lang="en-US" altLang="zh-TW" sz="2000" dirty="0">
                <a:solidFill>
                  <a:srgbClr val="0000FF"/>
                </a:solidFill>
              </a:rPr>
              <a:t>s</a:t>
            </a:r>
            <a:r>
              <a:rPr lang="en-US" altLang="zh-TW" sz="2000" dirty="0">
                <a:solidFill>
                  <a:srgbClr val="0000FF"/>
                </a:solidFill>
                <a:latin typeface="+mj-lt"/>
              </a:rPr>
              <a:t> obtained from fixed target experiments! </a:t>
            </a:r>
            <a:endParaRPr lang="zh-TW" altLang="en-US" sz="2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889179" y="2446313"/>
            <a:ext cx="119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events</a:t>
            </a:r>
          </a:p>
          <a:p>
            <a:r>
              <a:rPr lang="en-US" altLang="zh-TW" sz="1500" dirty="0"/>
              <a:t>64</a:t>
            </a:r>
          </a:p>
          <a:p>
            <a:r>
              <a:rPr lang="en-US" altLang="zh-TW" sz="1500" dirty="0"/>
              <a:t>86</a:t>
            </a:r>
          </a:p>
          <a:p>
            <a:r>
              <a:rPr lang="en-US" altLang="zh-TW" sz="1500" dirty="0"/>
              <a:t>25</a:t>
            </a:r>
            <a:endParaRPr lang="zh-TW" altLang="en-US" sz="1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034142" y="4269179"/>
            <a:ext cx="1466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~ 1000 events</a:t>
            </a:r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7330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USEAMSFONTS" val="Fals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64"/>
  <p:tag name="FIRSTPHCHENG@8KFGPITW1D8ACMFP" val="2494"/>
  <p:tag name="PREAMBLE" val="\documentclass{article}&#10;\pagestyle{empty}&#10;\usepackage{xspace,amssymb,amsfonts,amsmath}&#10;\usepackage{color}&#10;\usepackage{TeX4PPT}&#10;"/>
  <p:tag name="MAGPC" val="200"/>
  <p:tag name="FONTSIZE" val="10"/>
  <p:tag name="DEFAULTDISPLAYSOURCE" val="\documentclass{slides}\pagestyle{empty}&#10;\begin{document}&#10;&#10;\end{document}&#10;"/>
  <p:tag name="EMBEDFONTS" val="0"/>
  <p:tag name="FIRSTPHCHENG@PCFYIIGQOSGQY5H8" val="4160"/>
  <p:tag name="FIRSTPHCHENG@PCFZWY04OWLOY5H8" val="451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龍騰四海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旅程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140052</TotalTime>
  <Words>1769</Words>
  <Application>Microsoft Office PowerPoint</Application>
  <PresentationFormat>寬螢幕</PresentationFormat>
  <Paragraphs>403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19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28</vt:i4>
      </vt:variant>
    </vt:vector>
  </HeadingPairs>
  <TitlesOfParts>
    <vt:vector size="52" baseType="lpstr">
      <vt:lpstr>Arial Unicode MS</vt:lpstr>
      <vt:lpstr>华文楷体</vt:lpstr>
      <vt:lpstr>Symbolarial</vt:lpstr>
      <vt:lpstr>微軟正黑體</vt:lpstr>
      <vt:lpstr>PMingLiU</vt:lpstr>
      <vt:lpstr>PMingLiU</vt:lpstr>
      <vt:lpstr>Arial</vt:lpstr>
      <vt:lpstr>Calibri</vt:lpstr>
      <vt:lpstr>Calibri Light</vt:lpstr>
      <vt:lpstr>Cambria</vt:lpstr>
      <vt:lpstr>Cambria Math</vt:lpstr>
      <vt:lpstr>Franklin Gothic Book</vt:lpstr>
      <vt:lpstr>Franklin Gothic Medium</vt:lpstr>
      <vt:lpstr>Maiandra GD</vt:lpstr>
      <vt:lpstr>Monotype Corsiva</vt:lpstr>
      <vt:lpstr>Symbol</vt:lpstr>
      <vt:lpstr>Times New Roman</vt:lpstr>
      <vt:lpstr>Wingdings</vt:lpstr>
      <vt:lpstr>Wingdings 2</vt:lpstr>
      <vt:lpstr>預設簡報設計</vt:lpstr>
      <vt:lpstr>龍騰四海</vt:lpstr>
      <vt:lpstr>旅程</vt:lpstr>
      <vt:lpstr>Office Theme</vt:lpstr>
      <vt:lpstr>1_預設簡報設計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Academia Sinica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Svetlana</dc:creator>
  <cp:lastModifiedBy>PHCHENG</cp:lastModifiedBy>
  <cp:revision>2311</cp:revision>
  <cp:lastPrinted>2024-01-05T01:12:45Z</cp:lastPrinted>
  <dcterms:created xsi:type="dcterms:W3CDTF">2003-12-08T15:21:47Z</dcterms:created>
  <dcterms:modified xsi:type="dcterms:W3CDTF">2024-01-10T02:57:09Z</dcterms:modified>
</cp:coreProperties>
</file>